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1"/>
  </p:sldMasterIdLst>
  <p:notesMasterIdLst>
    <p:notesMasterId r:id="rId27"/>
  </p:notesMasterIdLst>
  <p:sldIdLst>
    <p:sldId id="257" r:id="rId2"/>
    <p:sldId id="364" r:id="rId3"/>
    <p:sldId id="338" r:id="rId4"/>
    <p:sldId id="368" r:id="rId5"/>
    <p:sldId id="355" r:id="rId6"/>
    <p:sldId id="258" r:id="rId7"/>
    <p:sldId id="275" r:id="rId8"/>
    <p:sldId id="365" r:id="rId9"/>
    <p:sldId id="283" r:id="rId10"/>
    <p:sldId id="352" r:id="rId11"/>
    <p:sldId id="353" r:id="rId12"/>
    <p:sldId id="370" r:id="rId13"/>
    <p:sldId id="362" r:id="rId14"/>
    <p:sldId id="341" r:id="rId15"/>
    <p:sldId id="357" r:id="rId16"/>
    <p:sldId id="354" r:id="rId17"/>
    <p:sldId id="356" r:id="rId18"/>
    <p:sldId id="358" r:id="rId19"/>
    <p:sldId id="359" r:id="rId20"/>
    <p:sldId id="360" r:id="rId21"/>
    <p:sldId id="361" r:id="rId22"/>
    <p:sldId id="363" r:id="rId23"/>
    <p:sldId id="367" r:id="rId24"/>
    <p:sldId id="366" r:id="rId25"/>
    <p:sldId id="340"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Prometo Medium" panose="020B0604020202020204"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Enrado, Patty" initials="EP" lastIdx="2" clrIdx="1">
    <p:extLst>
      <p:ext uri="{19B8F6BF-5375-455C-9EA6-DF929625EA0E}">
        <p15:presenceInfo xmlns:p15="http://schemas.microsoft.com/office/powerpoint/2012/main" userId="S-1-5-21-365749239-1257169667-72670798-15950" providerId="AD"/>
      </p:ext>
    </p:extLst>
  </p:cmAuthor>
  <p:cmAuthor id="3" name="Kwiatkoski, Tammy" initials="KT" lastIdx="4" clrIdx="2">
    <p:extLst>
      <p:ext uri="{19B8F6BF-5375-455C-9EA6-DF929625EA0E}">
        <p15:presenceInfo xmlns:p15="http://schemas.microsoft.com/office/powerpoint/2012/main" userId="S-1-5-21-365749239-1257169667-72670798-132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4959" autoAdjust="0"/>
  </p:normalViewPr>
  <p:slideViewPr>
    <p:cSldViewPr snapToGrid="0">
      <p:cViewPr varScale="1">
        <p:scale>
          <a:sx n="93" d="100"/>
          <a:sy n="93" d="100"/>
        </p:scale>
        <p:origin x="1410" y="2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cich, Cait" userId="52a76827-3c9d-4db0-9450-a00736f8fc05" providerId="ADAL" clId="{731EBBE3-EC36-4F91-90DB-5A2B676F34E8}"/>
    <pc:docChg chg="addSld delSld modSld">
      <pc:chgData name="Michicich, Cait" userId="52a76827-3c9d-4db0-9450-a00736f8fc05" providerId="ADAL" clId="{731EBBE3-EC36-4F91-90DB-5A2B676F34E8}" dt="2021-10-12T16:53:24.893" v="3" actId="47"/>
      <pc:docMkLst>
        <pc:docMk/>
      </pc:docMkLst>
      <pc:sldChg chg="del">
        <pc:chgData name="Michicich, Cait" userId="52a76827-3c9d-4db0-9450-a00736f8fc05" providerId="ADAL" clId="{731EBBE3-EC36-4F91-90DB-5A2B676F34E8}" dt="2021-10-12T16:53:24.893" v="3" actId="47"/>
        <pc:sldMkLst>
          <pc:docMk/>
          <pc:sldMk cId="1569038938" sldId="345"/>
        </pc:sldMkLst>
      </pc:sldChg>
      <pc:sldChg chg="add del">
        <pc:chgData name="Michicich, Cait" userId="52a76827-3c9d-4db0-9450-a00736f8fc05" providerId="ADAL" clId="{731EBBE3-EC36-4F91-90DB-5A2B676F34E8}" dt="2021-10-12T15:58:03.914" v="2"/>
        <pc:sldMkLst>
          <pc:docMk/>
          <pc:sldMk cId="3245894194" sldId="359"/>
        </pc:sldMkLst>
      </pc:sldChg>
      <pc:sldChg chg="del">
        <pc:chgData name="Michicich, Cait" userId="52a76827-3c9d-4db0-9450-a00736f8fc05" providerId="ADAL" clId="{731EBBE3-EC36-4F91-90DB-5A2B676F34E8}" dt="2021-10-12T15:36:13.585" v="0" actId="47"/>
        <pc:sldMkLst>
          <pc:docMk/>
          <pc:sldMk cId="3247402872" sldId="3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F0D7B-FBB0-428F-9D40-3C4BBC75ABCA}"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US"/>
        </a:p>
      </dgm:t>
    </dgm:pt>
    <dgm:pt modelId="{3C66EE07-D8C4-4CFD-A7AA-1B32D822B2F0}">
      <dgm:prSet phldrT="[Text]" phldr="0" custT="1"/>
      <dgm:spPr/>
      <dgm:t>
        <a:bodyPr/>
        <a:lstStyle/>
        <a:p>
          <a:r>
            <a:rPr lang="en-US" sz="1000" dirty="0">
              <a:solidFill>
                <a:schemeClr val="tx1"/>
              </a:solidFill>
            </a:rPr>
            <a:t>Direct Completion of history, medications</a:t>
          </a:r>
        </a:p>
      </dgm:t>
    </dgm:pt>
    <dgm:pt modelId="{3A3CA6FA-B6BC-4FF5-B7E3-643A1C7C19BC}" type="parTrans" cxnId="{EC7105E9-A832-47C7-8CCD-C002273B1890}">
      <dgm:prSet/>
      <dgm:spPr/>
      <dgm:t>
        <a:bodyPr/>
        <a:lstStyle/>
        <a:p>
          <a:endParaRPr lang="en-US"/>
        </a:p>
      </dgm:t>
    </dgm:pt>
    <dgm:pt modelId="{43C6F90C-C212-45B6-87B5-C5276FB38FFD}" type="sibTrans" cxnId="{EC7105E9-A832-47C7-8CCD-C002273B1890}">
      <dgm:prSet/>
      <dgm:spPr/>
      <dgm:t>
        <a:bodyPr/>
        <a:lstStyle/>
        <a:p>
          <a:endParaRPr lang="en-US" dirty="0"/>
        </a:p>
      </dgm:t>
    </dgm:pt>
    <dgm:pt modelId="{389F351B-85BC-4D35-9BC5-0DC3149A71CA}">
      <dgm:prSet phldrT="[Text]" phldr="0" custT="1"/>
      <dgm:spPr/>
      <dgm:t>
        <a:bodyPr/>
        <a:lstStyle/>
        <a:p>
          <a:r>
            <a:rPr lang="en-US" sz="1000" dirty="0">
              <a:solidFill>
                <a:schemeClr val="tx1"/>
              </a:solidFill>
            </a:rPr>
            <a:t>Patient self service as enabling factor for telehealth</a:t>
          </a:r>
        </a:p>
      </dgm:t>
    </dgm:pt>
    <dgm:pt modelId="{AF4FD8BF-EC9E-48A6-98E4-0795D295AB5F}" type="parTrans" cxnId="{3BCB0CE8-3D52-407D-BBD9-240BD74AAEEE}">
      <dgm:prSet/>
      <dgm:spPr/>
      <dgm:t>
        <a:bodyPr/>
        <a:lstStyle/>
        <a:p>
          <a:endParaRPr lang="en-US"/>
        </a:p>
      </dgm:t>
    </dgm:pt>
    <dgm:pt modelId="{86B32ECE-71CF-4FCE-B3F1-9F8D864CD881}" type="sibTrans" cxnId="{3BCB0CE8-3D52-407D-BBD9-240BD74AAEEE}">
      <dgm:prSet/>
      <dgm:spPr/>
      <dgm:t>
        <a:bodyPr/>
        <a:lstStyle/>
        <a:p>
          <a:endParaRPr lang="en-US" dirty="0"/>
        </a:p>
      </dgm:t>
    </dgm:pt>
    <dgm:pt modelId="{34CE2270-079D-47C8-B5F3-C6CCDD489F0E}">
      <dgm:prSet phldrT="[Text]" phldr="0" custT="1"/>
      <dgm:spPr/>
      <dgm:t>
        <a:bodyPr/>
        <a:lstStyle/>
        <a:p>
          <a:r>
            <a:rPr lang="en-US" sz="1000" dirty="0"/>
            <a:t>Impact of patient generated info on staffing</a:t>
          </a:r>
        </a:p>
      </dgm:t>
    </dgm:pt>
    <dgm:pt modelId="{21CF7BC8-DC88-4DF2-B3A9-24BC61142E12}" type="parTrans" cxnId="{151F93AA-9235-4AD4-AB79-6A26AE318F80}">
      <dgm:prSet/>
      <dgm:spPr/>
      <dgm:t>
        <a:bodyPr/>
        <a:lstStyle/>
        <a:p>
          <a:endParaRPr lang="en-US"/>
        </a:p>
      </dgm:t>
    </dgm:pt>
    <dgm:pt modelId="{F8CEF36D-87A5-44A9-A44E-F17171F54C43}" type="sibTrans" cxnId="{151F93AA-9235-4AD4-AB79-6A26AE318F80}">
      <dgm:prSet/>
      <dgm:spPr/>
      <dgm:t>
        <a:bodyPr/>
        <a:lstStyle/>
        <a:p>
          <a:endParaRPr lang="en-US" dirty="0"/>
        </a:p>
      </dgm:t>
    </dgm:pt>
    <dgm:pt modelId="{3C3A2450-8243-43C0-A5A2-92A8888B071E}" type="pres">
      <dgm:prSet presAssocID="{FB1F0D7B-FBB0-428F-9D40-3C4BBC75ABCA}" presName="Name0" presStyleCnt="0">
        <dgm:presLayoutVars>
          <dgm:chMax/>
          <dgm:chPref/>
          <dgm:dir/>
          <dgm:animLvl val="lvl"/>
        </dgm:presLayoutVars>
      </dgm:prSet>
      <dgm:spPr/>
    </dgm:pt>
    <dgm:pt modelId="{12FD262A-5B4C-40CF-B522-8AB5E62DADBB}" type="pres">
      <dgm:prSet presAssocID="{3C66EE07-D8C4-4CFD-A7AA-1B32D822B2F0}" presName="composite" presStyleCnt="0"/>
      <dgm:spPr/>
    </dgm:pt>
    <dgm:pt modelId="{A976E02C-80A0-4164-8F4B-93F721579107}" type="pres">
      <dgm:prSet presAssocID="{3C66EE07-D8C4-4CFD-A7AA-1B32D822B2F0}" presName="Parent1" presStyleLbl="node1" presStyleIdx="0" presStyleCnt="6" custScaleX="118274" custLinFactNeighborX="4118" custLinFactNeighborY="5971">
        <dgm:presLayoutVars>
          <dgm:chMax val="1"/>
          <dgm:chPref val="1"/>
          <dgm:bulletEnabled val="1"/>
        </dgm:presLayoutVars>
      </dgm:prSet>
      <dgm:spPr/>
    </dgm:pt>
    <dgm:pt modelId="{E80C1ACF-9320-4D94-BC09-C3F0DB15E8DF}" type="pres">
      <dgm:prSet presAssocID="{3C66EE07-D8C4-4CFD-A7AA-1B32D822B2F0}" presName="Childtext1" presStyleLbl="revTx" presStyleIdx="0" presStyleCnt="3">
        <dgm:presLayoutVars>
          <dgm:chMax val="0"/>
          <dgm:chPref val="0"/>
          <dgm:bulletEnabled val="1"/>
        </dgm:presLayoutVars>
      </dgm:prSet>
      <dgm:spPr/>
    </dgm:pt>
    <dgm:pt modelId="{43011A35-0CEF-45EC-B792-1499AFCA5A44}" type="pres">
      <dgm:prSet presAssocID="{3C66EE07-D8C4-4CFD-A7AA-1B32D822B2F0}" presName="BalanceSpacing" presStyleCnt="0"/>
      <dgm:spPr/>
    </dgm:pt>
    <dgm:pt modelId="{0C086085-299B-4736-AAA7-0D613D936CED}" type="pres">
      <dgm:prSet presAssocID="{3C66EE07-D8C4-4CFD-A7AA-1B32D822B2F0}" presName="BalanceSpacing1" presStyleCnt="0"/>
      <dgm:spPr/>
    </dgm:pt>
    <dgm:pt modelId="{DFF97659-A9DC-45B3-AC0B-6DF520281777}" type="pres">
      <dgm:prSet presAssocID="{43C6F90C-C212-45B6-87B5-C5276FB38FFD}" presName="Accent1Text" presStyleLbl="node1" presStyleIdx="1" presStyleCnt="6" custScaleX="118702" custLinFactNeighborX="-1336" custLinFactNeighborY="7961"/>
      <dgm:spPr/>
    </dgm:pt>
    <dgm:pt modelId="{6F2CB539-0037-46AC-B8E1-9C3C42AE1C41}" type="pres">
      <dgm:prSet presAssocID="{43C6F90C-C212-45B6-87B5-C5276FB38FFD}" presName="spaceBetweenRectangles" presStyleCnt="0"/>
      <dgm:spPr/>
    </dgm:pt>
    <dgm:pt modelId="{F2A70099-41B8-4747-9C7C-9F98C7742EA6}" type="pres">
      <dgm:prSet presAssocID="{389F351B-85BC-4D35-9BC5-0DC3149A71CA}" presName="composite" presStyleCnt="0"/>
      <dgm:spPr/>
    </dgm:pt>
    <dgm:pt modelId="{F3ED8E5C-0A49-4FB9-9F51-7FA1F32298FE}" type="pres">
      <dgm:prSet presAssocID="{389F351B-85BC-4D35-9BC5-0DC3149A71CA}" presName="Parent1" presStyleLbl="node1" presStyleIdx="2" presStyleCnt="6">
        <dgm:presLayoutVars>
          <dgm:chMax val="1"/>
          <dgm:chPref val="1"/>
          <dgm:bulletEnabled val="1"/>
        </dgm:presLayoutVars>
      </dgm:prSet>
      <dgm:spPr/>
    </dgm:pt>
    <dgm:pt modelId="{9DC77184-013C-4CF7-A452-9114D90E3413}" type="pres">
      <dgm:prSet presAssocID="{389F351B-85BC-4D35-9BC5-0DC3149A71CA}" presName="Childtext1" presStyleLbl="revTx" presStyleIdx="1" presStyleCnt="3">
        <dgm:presLayoutVars>
          <dgm:chMax val="0"/>
          <dgm:chPref val="0"/>
          <dgm:bulletEnabled val="1"/>
        </dgm:presLayoutVars>
      </dgm:prSet>
      <dgm:spPr/>
    </dgm:pt>
    <dgm:pt modelId="{AF90354A-06A8-4AD3-8C46-2D829CC1E672}" type="pres">
      <dgm:prSet presAssocID="{389F351B-85BC-4D35-9BC5-0DC3149A71CA}" presName="BalanceSpacing" presStyleCnt="0"/>
      <dgm:spPr/>
    </dgm:pt>
    <dgm:pt modelId="{9CCEE679-74F7-476D-8527-97AEC0765779}" type="pres">
      <dgm:prSet presAssocID="{389F351B-85BC-4D35-9BC5-0DC3149A71CA}" presName="BalanceSpacing1" presStyleCnt="0"/>
      <dgm:spPr/>
    </dgm:pt>
    <dgm:pt modelId="{57FD6441-3445-4436-88D8-997DA3388DD6}" type="pres">
      <dgm:prSet presAssocID="{86B32ECE-71CF-4FCE-B3F1-9F8D864CD881}" presName="Accent1Text" presStyleLbl="node1" presStyleIdx="3" presStyleCnt="6"/>
      <dgm:spPr/>
    </dgm:pt>
    <dgm:pt modelId="{388F4FE8-D1E0-4C85-98AF-C74BC0F9F05D}" type="pres">
      <dgm:prSet presAssocID="{86B32ECE-71CF-4FCE-B3F1-9F8D864CD881}" presName="spaceBetweenRectangles" presStyleCnt="0"/>
      <dgm:spPr/>
    </dgm:pt>
    <dgm:pt modelId="{CE6CD798-3261-409B-A5D0-893C8E07B61F}" type="pres">
      <dgm:prSet presAssocID="{34CE2270-079D-47C8-B5F3-C6CCDD489F0E}" presName="composite" presStyleCnt="0"/>
      <dgm:spPr/>
    </dgm:pt>
    <dgm:pt modelId="{36C6C047-0BCB-4073-99DB-2A23CD76F805}" type="pres">
      <dgm:prSet presAssocID="{34CE2270-079D-47C8-B5F3-C6CCDD489F0E}" presName="Parent1" presStyleLbl="node1" presStyleIdx="4" presStyleCnt="6">
        <dgm:presLayoutVars>
          <dgm:chMax val="1"/>
          <dgm:chPref val="1"/>
          <dgm:bulletEnabled val="1"/>
        </dgm:presLayoutVars>
      </dgm:prSet>
      <dgm:spPr/>
    </dgm:pt>
    <dgm:pt modelId="{32DD87AD-BCCC-426B-A11E-78BFA1B06F62}" type="pres">
      <dgm:prSet presAssocID="{34CE2270-079D-47C8-B5F3-C6CCDD489F0E}" presName="Childtext1" presStyleLbl="revTx" presStyleIdx="2" presStyleCnt="3">
        <dgm:presLayoutVars>
          <dgm:chMax val="0"/>
          <dgm:chPref val="0"/>
          <dgm:bulletEnabled val="1"/>
        </dgm:presLayoutVars>
      </dgm:prSet>
      <dgm:spPr/>
    </dgm:pt>
    <dgm:pt modelId="{DC600A45-2489-4B6E-90C1-01CAF3F56F47}" type="pres">
      <dgm:prSet presAssocID="{34CE2270-079D-47C8-B5F3-C6CCDD489F0E}" presName="BalanceSpacing" presStyleCnt="0"/>
      <dgm:spPr/>
    </dgm:pt>
    <dgm:pt modelId="{23D78638-4C87-44B2-82B9-8A9E94BB7EA5}" type="pres">
      <dgm:prSet presAssocID="{34CE2270-079D-47C8-B5F3-C6CCDD489F0E}" presName="BalanceSpacing1" presStyleCnt="0"/>
      <dgm:spPr/>
    </dgm:pt>
    <dgm:pt modelId="{6B84DB73-3A13-4731-AC85-AC1FD0FE5707}" type="pres">
      <dgm:prSet presAssocID="{F8CEF36D-87A5-44A9-A44E-F17171F54C43}" presName="Accent1Text" presStyleLbl="node1" presStyleIdx="5" presStyleCnt="6" custLinFactNeighborX="9892" custLinFactNeighborY="-264"/>
      <dgm:spPr/>
    </dgm:pt>
  </dgm:ptLst>
  <dgm:cxnLst>
    <dgm:cxn modelId="{92E31E22-9C12-4722-9FB4-D053DAE3F640}" type="presOf" srcId="{86B32ECE-71CF-4FCE-B3F1-9F8D864CD881}" destId="{57FD6441-3445-4436-88D8-997DA3388DD6}" srcOrd="0" destOrd="0" presId="urn:microsoft.com/office/officeart/2008/layout/AlternatingHexagons"/>
    <dgm:cxn modelId="{ABFE1028-15C0-439D-96F1-FB9957098A4D}" type="presOf" srcId="{3C66EE07-D8C4-4CFD-A7AA-1B32D822B2F0}" destId="{A976E02C-80A0-4164-8F4B-93F721579107}" srcOrd="0" destOrd="0" presId="urn:microsoft.com/office/officeart/2008/layout/AlternatingHexagons"/>
    <dgm:cxn modelId="{BAA7D767-370A-47C8-AC48-EB28FD804A87}" type="presOf" srcId="{43C6F90C-C212-45B6-87B5-C5276FB38FFD}" destId="{DFF97659-A9DC-45B3-AC0B-6DF520281777}" srcOrd="0" destOrd="0" presId="urn:microsoft.com/office/officeart/2008/layout/AlternatingHexagons"/>
    <dgm:cxn modelId="{CCC85070-6ECA-47EF-BB62-F8A5D2B37688}" type="presOf" srcId="{F8CEF36D-87A5-44A9-A44E-F17171F54C43}" destId="{6B84DB73-3A13-4731-AC85-AC1FD0FE5707}" srcOrd="0" destOrd="0" presId="urn:microsoft.com/office/officeart/2008/layout/AlternatingHexagons"/>
    <dgm:cxn modelId="{8692C859-530F-4C03-ABAB-E5EF816844A1}" type="presOf" srcId="{389F351B-85BC-4D35-9BC5-0DC3149A71CA}" destId="{F3ED8E5C-0A49-4FB9-9F51-7FA1F32298FE}" srcOrd="0" destOrd="0" presId="urn:microsoft.com/office/officeart/2008/layout/AlternatingHexagons"/>
    <dgm:cxn modelId="{151F93AA-9235-4AD4-AB79-6A26AE318F80}" srcId="{FB1F0D7B-FBB0-428F-9D40-3C4BBC75ABCA}" destId="{34CE2270-079D-47C8-B5F3-C6CCDD489F0E}" srcOrd="2" destOrd="0" parTransId="{21CF7BC8-DC88-4DF2-B3A9-24BC61142E12}" sibTransId="{F8CEF36D-87A5-44A9-A44E-F17171F54C43}"/>
    <dgm:cxn modelId="{D6D698CA-2ACE-452C-95E1-F7D82391163E}" type="presOf" srcId="{FB1F0D7B-FBB0-428F-9D40-3C4BBC75ABCA}" destId="{3C3A2450-8243-43C0-A5A2-92A8888B071E}" srcOrd="0" destOrd="0" presId="urn:microsoft.com/office/officeart/2008/layout/AlternatingHexagons"/>
    <dgm:cxn modelId="{21F859E4-4A98-47E1-AF01-9EFC447B6361}" type="presOf" srcId="{34CE2270-079D-47C8-B5F3-C6CCDD489F0E}" destId="{36C6C047-0BCB-4073-99DB-2A23CD76F805}" srcOrd="0" destOrd="0" presId="urn:microsoft.com/office/officeart/2008/layout/AlternatingHexagons"/>
    <dgm:cxn modelId="{3BCB0CE8-3D52-407D-BBD9-240BD74AAEEE}" srcId="{FB1F0D7B-FBB0-428F-9D40-3C4BBC75ABCA}" destId="{389F351B-85BC-4D35-9BC5-0DC3149A71CA}" srcOrd="1" destOrd="0" parTransId="{AF4FD8BF-EC9E-48A6-98E4-0795D295AB5F}" sibTransId="{86B32ECE-71CF-4FCE-B3F1-9F8D864CD881}"/>
    <dgm:cxn modelId="{EC7105E9-A832-47C7-8CCD-C002273B1890}" srcId="{FB1F0D7B-FBB0-428F-9D40-3C4BBC75ABCA}" destId="{3C66EE07-D8C4-4CFD-A7AA-1B32D822B2F0}" srcOrd="0" destOrd="0" parTransId="{3A3CA6FA-B6BC-4FF5-B7E3-643A1C7C19BC}" sibTransId="{43C6F90C-C212-45B6-87B5-C5276FB38FFD}"/>
    <dgm:cxn modelId="{D98240A6-CD16-47FB-AD9F-EA7F82FAFEF8}" type="presParOf" srcId="{3C3A2450-8243-43C0-A5A2-92A8888B071E}" destId="{12FD262A-5B4C-40CF-B522-8AB5E62DADBB}" srcOrd="0" destOrd="0" presId="urn:microsoft.com/office/officeart/2008/layout/AlternatingHexagons"/>
    <dgm:cxn modelId="{B02EFBA8-4664-4B5C-88E2-9BEAC8C90C17}" type="presParOf" srcId="{12FD262A-5B4C-40CF-B522-8AB5E62DADBB}" destId="{A976E02C-80A0-4164-8F4B-93F721579107}" srcOrd="0" destOrd="0" presId="urn:microsoft.com/office/officeart/2008/layout/AlternatingHexagons"/>
    <dgm:cxn modelId="{07943F68-AE5D-4746-8F26-E7AC9FBBD0B3}" type="presParOf" srcId="{12FD262A-5B4C-40CF-B522-8AB5E62DADBB}" destId="{E80C1ACF-9320-4D94-BC09-C3F0DB15E8DF}" srcOrd="1" destOrd="0" presId="urn:microsoft.com/office/officeart/2008/layout/AlternatingHexagons"/>
    <dgm:cxn modelId="{DE62D4C9-388C-43F2-805F-70B1FC6ADD19}" type="presParOf" srcId="{12FD262A-5B4C-40CF-B522-8AB5E62DADBB}" destId="{43011A35-0CEF-45EC-B792-1499AFCA5A44}" srcOrd="2" destOrd="0" presId="urn:microsoft.com/office/officeart/2008/layout/AlternatingHexagons"/>
    <dgm:cxn modelId="{EEECE082-AC00-4162-8998-B91204273AFB}" type="presParOf" srcId="{12FD262A-5B4C-40CF-B522-8AB5E62DADBB}" destId="{0C086085-299B-4736-AAA7-0D613D936CED}" srcOrd="3" destOrd="0" presId="urn:microsoft.com/office/officeart/2008/layout/AlternatingHexagons"/>
    <dgm:cxn modelId="{A1D796F4-0401-4111-9A7C-CCE5609EAB7B}" type="presParOf" srcId="{12FD262A-5B4C-40CF-B522-8AB5E62DADBB}" destId="{DFF97659-A9DC-45B3-AC0B-6DF520281777}" srcOrd="4" destOrd="0" presId="urn:microsoft.com/office/officeart/2008/layout/AlternatingHexagons"/>
    <dgm:cxn modelId="{F821626E-B04B-45EA-A278-AF5416A569E7}" type="presParOf" srcId="{3C3A2450-8243-43C0-A5A2-92A8888B071E}" destId="{6F2CB539-0037-46AC-B8E1-9C3C42AE1C41}" srcOrd="1" destOrd="0" presId="urn:microsoft.com/office/officeart/2008/layout/AlternatingHexagons"/>
    <dgm:cxn modelId="{90739B66-CD33-4594-BD62-8BAAC4A89CAD}" type="presParOf" srcId="{3C3A2450-8243-43C0-A5A2-92A8888B071E}" destId="{F2A70099-41B8-4747-9C7C-9F98C7742EA6}" srcOrd="2" destOrd="0" presId="urn:microsoft.com/office/officeart/2008/layout/AlternatingHexagons"/>
    <dgm:cxn modelId="{ADDF8367-75CD-46DA-A7A3-00C35E1BA746}" type="presParOf" srcId="{F2A70099-41B8-4747-9C7C-9F98C7742EA6}" destId="{F3ED8E5C-0A49-4FB9-9F51-7FA1F32298FE}" srcOrd="0" destOrd="0" presId="urn:microsoft.com/office/officeart/2008/layout/AlternatingHexagons"/>
    <dgm:cxn modelId="{52C637A6-E3C4-4C41-A60A-FD420B649EB5}" type="presParOf" srcId="{F2A70099-41B8-4747-9C7C-9F98C7742EA6}" destId="{9DC77184-013C-4CF7-A452-9114D90E3413}" srcOrd="1" destOrd="0" presId="urn:microsoft.com/office/officeart/2008/layout/AlternatingHexagons"/>
    <dgm:cxn modelId="{DF36436B-0617-412C-A244-911954CDAC0E}" type="presParOf" srcId="{F2A70099-41B8-4747-9C7C-9F98C7742EA6}" destId="{AF90354A-06A8-4AD3-8C46-2D829CC1E672}" srcOrd="2" destOrd="0" presId="urn:microsoft.com/office/officeart/2008/layout/AlternatingHexagons"/>
    <dgm:cxn modelId="{B2BBE9F7-FB76-4164-961E-AB3524106E66}" type="presParOf" srcId="{F2A70099-41B8-4747-9C7C-9F98C7742EA6}" destId="{9CCEE679-74F7-476D-8527-97AEC0765779}" srcOrd="3" destOrd="0" presId="urn:microsoft.com/office/officeart/2008/layout/AlternatingHexagons"/>
    <dgm:cxn modelId="{722134DB-2447-4CC0-A210-ADA3AAEF88AE}" type="presParOf" srcId="{F2A70099-41B8-4747-9C7C-9F98C7742EA6}" destId="{57FD6441-3445-4436-88D8-997DA3388DD6}" srcOrd="4" destOrd="0" presId="urn:microsoft.com/office/officeart/2008/layout/AlternatingHexagons"/>
    <dgm:cxn modelId="{C283B9CF-2DB6-4020-AA9F-033373D88DB8}" type="presParOf" srcId="{3C3A2450-8243-43C0-A5A2-92A8888B071E}" destId="{388F4FE8-D1E0-4C85-98AF-C74BC0F9F05D}" srcOrd="3" destOrd="0" presId="urn:microsoft.com/office/officeart/2008/layout/AlternatingHexagons"/>
    <dgm:cxn modelId="{C876BB41-A221-4314-AEA3-E0CACE28AC68}" type="presParOf" srcId="{3C3A2450-8243-43C0-A5A2-92A8888B071E}" destId="{CE6CD798-3261-409B-A5D0-893C8E07B61F}" srcOrd="4" destOrd="0" presId="urn:microsoft.com/office/officeart/2008/layout/AlternatingHexagons"/>
    <dgm:cxn modelId="{D01FFFE7-0096-437E-AEA8-B36D374B158D}" type="presParOf" srcId="{CE6CD798-3261-409B-A5D0-893C8E07B61F}" destId="{36C6C047-0BCB-4073-99DB-2A23CD76F805}" srcOrd="0" destOrd="0" presId="urn:microsoft.com/office/officeart/2008/layout/AlternatingHexagons"/>
    <dgm:cxn modelId="{57975BBC-7AF5-4D52-AC15-EA97598FC8C3}" type="presParOf" srcId="{CE6CD798-3261-409B-A5D0-893C8E07B61F}" destId="{32DD87AD-BCCC-426B-A11E-78BFA1B06F62}" srcOrd="1" destOrd="0" presId="urn:microsoft.com/office/officeart/2008/layout/AlternatingHexagons"/>
    <dgm:cxn modelId="{2436BC56-E5BF-49EE-BFF1-2CF0B34407AA}" type="presParOf" srcId="{CE6CD798-3261-409B-A5D0-893C8E07B61F}" destId="{DC600A45-2489-4B6E-90C1-01CAF3F56F47}" srcOrd="2" destOrd="0" presId="urn:microsoft.com/office/officeart/2008/layout/AlternatingHexagons"/>
    <dgm:cxn modelId="{41DDE145-ED83-4AF6-9288-1C64F16D7977}" type="presParOf" srcId="{CE6CD798-3261-409B-A5D0-893C8E07B61F}" destId="{23D78638-4C87-44B2-82B9-8A9E94BB7EA5}" srcOrd="3" destOrd="0" presId="urn:microsoft.com/office/officeart/2008/layout/AlternatingHexagons"/>
    <dgm:cxn modelId="{33796A20-4FCE-4242-A65B-0658DD965D0D}" type="presParOf" srcId="{CE6CD798-3261-409B-A5D0-893C8E07B61F}" destId="{6B84DB73-3A13-4731-AC85-AC1FD0FE570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B8811-9D94-465B-AE31-65F35FA60378}"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0E5B1246-D6C8-484F-B945-B95C8BCD7408}">
      <dgm:prSet phldrT="[Text]" phldr="0"/>
      <dgm:spPr/>
      <dgm:t>
        <a:bodyPr/>
        <a:lstStyle/>
        <a:p>
          <a:r>
            <a:rPr lang="en-US" dirty="0"/>
            <a:t>Innovative Technology</a:t>
          </a:r>
        </a:p>
      </dgm:t>
    </dgm:pt>
    <dgm:pt modelId="{E88B4FC1-F08C-4D0D-883F-0F2E8ED70001}" type="parTrans" cxnId="{2926C296-717A-46BE-B8AD-9242F6470653}">
      <dgm:prSet/>
      <dgm:spPr/>
      <dgm:t>
        <a:bodyPr/>
        <a:lstStyle/>
        <a:p>
          <a:endParaRPr lang="en-US"/>
        </a:p>
      </dgm:t>
    </dgm:pt>
    <dgm:pt modelId="{5FE91D7E-B46E-4315-8286-9185B57F0A50}" type="sibTrans" cxnId="{2926C296-717A-46BE-B8AD-9242F6470653}">
      <dgm:prSet/>
      <dgm:spPr/>
      <dgm:t>
        <a:bodyPr/>
        <a:lstStyle/>
        <a:p>
          <a:endParaRPr lang="en-US"/>
        </a:p>
      </dgm:t>
    </dgm:pt>
    <dgm:pt modelId="{881B593E-30B9-430A-A0F7-4951332F2AF5}">
      <dgm:prSet phldrT="[Text]" phldr="0"/>
      <dgm:spPr/>
      <dgm:t>
        <a:bodyPr/>
        <a:lstStyle/>
        <a:p>
          <a:r>
            <a:rPr lang="en-US" dirty="0"/>
            <a:t>Ambient Voice</a:t>
          </a:r>
        </a:p>
      </dgm:t>
    </dgm:pt>
    <dgm:pt modelId="{1E1E71FC-60B0-4781-BD60-259477C119DA}" type="parTrans" cxnId="{DAB9E891-2D4D-4560-8C1B-17224A27BD2D}">
      <dgm:prSet/>
      <dgm:spPr/>
      <dgm:t>
        <a:bodyPr/>
        <a:lstStyle/>
        <a:p>
          <a:endParaRPr lang="en-US"/>
        </a:p>
      </dgm:t>
    </dgm:pt>
    <dgm:pt modelId="{290E7366-5E26-408F-B728-A462136942FE}" type="sibTrans" cxnId="{DAB9E891-2D4D-4560-8C1B-17224A27BD2D}">
      <dgm:prSet/>
      <dgm:spPr/>
      <dgm:t>
        <a:bodyPr/>
        <a:lstStyle/>
        <a:p>
          <a:endParaRPr lang="en-US"/>
        </a:p>
      </dgm:t>
    </dgm:pt>
    <dgm:pt modelId="{DC758A10-71BB-4843-BDAC-72DE45366BAA}">
      <dgm:prSet phldrT="[Text]" phldr="0"/>
      <dgm:spPr/>
      <dgm:t>
        <a:bodyPr/>
        <a:lstStyle/>
        <a:p>
          <a:r>
            <a:rPr lang="en-US" dirty="0"/>
            <a:t>Automation</a:t>
          </a:r>
        </a:p>
      </dgm:t>
    </dgm:pt>
    <dgm:pt modelId="{2FF89ADB-A1D8-47D8-8CB9-749F131FF1F7}" type="parTrans" cxnId="{7335C622-E9B6-4093-995C-CF26408663C3}">
      <dgm:prSet/>
      <dgm:spPr/>
      <dgm:t>
        <a:bodyPr/>
        <a:lstStyle/>
        <a:p>
          <a:endParaRPr lang="en-US"/>
        </a:p>
      </dgm:t>
    </dgm:pt>
    <dgm:pt modelId="{02F424F4-6C73-4D9B-A6AB-A798596A5EAB}" type="sibTrans" cxnId="{7335C622-E9B6-4093-995C-CF26408663C3}">
      <dgm:prSet/>
      <dgm:spPr/>
      <dgm:t>
        <a:bodyPr/>
        <a:lstStyle/>
        <a:p>
          <a:endParaRPr lang="en-US"/>
        </a:p>
      </dgm:t>
    </dgm:pt>
    <dgm:pt modelId="{1C3FFA06-7E34-4930-8FCD-14588B2C56BB}">
      <dgm:prSet phldrT="[Text]" phldr="0"/>
      <dgm:spPr/>
      <dgm:t>
        <a:bodyPr/>
        <a:lstStyle/>
        <a:p>
          <a:r>
            <a:rPr lang="en-US" dirty="0"/>
            <a:t>Robotic </a:t>
          </a:r>
        </a:p>
      </dgm:t>
    </dgm:pt>
    <dgm:pt modelId="{6841A408-2084-4290-BD21-9F16530598D6}" type="parTrans" cxnId="{27CE4885-C363-488C-BD64-61B625CBD7B2}">
      <dgm:prSet/>
      <dgm:spPr/>
      <dgm:t>
        <a:bodyPr/>
        <a:lstStyle/>
        <a:p>
          <a:endParaRPr lang="en-US"/>
        </a:p>
      </dgm:t>
    </dgm:pt>
    <dgm:pt modelId="{C2B59E3C-A48C-4BBE-964D-0B6B57256F73}" type="sibTrans" cxnId="{27CE4885-C363-488C-BD64-61B625CBD7B2}">
      <dgm:prSet/>
      <dgm:spPr/>
      <dgm:t>
        <a:bodyPr/>
        <a:lstStyle/>
        <a:p>
          <a:endParaRPr lang="en-US"/>
        </a:p>
      </dgm:t>
    </dgm:pt>
    <dgm:pt modelId="{3A3B9186-88D8-4175-B699-29BFBC08EC86}">
      <dgm:prSet phldrT="[Text]" phldr="0"/>
      <dgm:spPr/>
      <dgm:t>
        <a:bodyPr/>
        <a:lstStyle/>
        <a:p>
          <a:r>
            <a:rPr lang="en-US" dirty="0"/>
            <a:t>Intelligent</a:t>
          </a:r>
        </a:p>
      </dgm:t>
    </dgm:pt>
    <dgm:pt modelId="{59B79813-5E9F-44EE-848C-0F8185935770}" type="parTrans" cxnId="{AE604464-73DB-4B91-A861-E211A1F8138B}">
      <dgm:prSet/>
      <dgm:spPr/>
      <dgm:t>
        <a:bodyPr/>
        <a:lstStyle/>
        <a:p>
          <a:endParaRPr lang="en-US"/>
        </a:p>
      </dgm:t>
    </dgm:pt>
    <dgm:pt modelId="{2BEC06E4-2F94-4203-A603-EC80989CAB68}" type="sibTrans" cxnId="{AE604464-73DB-4B91-A861-E211A1F8138B}">
      <dgm:prSet/>
      <dgm:spPr/>
      <dgm:t>
        <a:bodyPr/>
        <a:lstStyle/>
        <a:p>
          <a:endParaRPr lang="en-US"/>
        </a:p>
      </dgm:t>
    </dgm:pt>
    <dgm:pt modelId="{BFA33372-5E0C-4445-AAD5-23A94094D7BC}">
      <dgm:prSet phldrT="[Text]" phldr="0"/>
      <dgm:spPr/>
      <dgm:t>
        <a:bodyPr/>
        <a:lstStyle/>
        <a:p>
          <a:r>
            <a:rPr lang="en-US" dirty="0"/>
            <a:t>Patient Care</a:t>
          </a:r>
        </a:p>
      </dgm:t>
    </dgm:pt>
    <dgm:pt modelId="{A2BC4069-1452-4A22-9C3A-A9FAA94916EA}" type="parTrans" cxnId="{1624DB00-7E9D-4D75-964E-64D951090BED}">
      <dgm:prSet/>
      <dgm:spPr/>
      <dgm:t>
        <a:bodyPr/>
        <a:lstStyle/>
        <a:p>
          <a:endParaRPr lang="en-US"/>
        </a:p>
      </dgm:t>
    </dgm:pt>
    <dgm:pt modelId="{94EFE2B4-1532-4C33-B8CB-C7F236BFE277}" type="sibTrans" cxnId="{1624DB00-7E9D-4D75-964E-64D951090BED}">
      <dgm:prSet/>
      <dgm:spPr/>
      <dgm:t>
        <a:bodyPr/>
        <a:lstStyle/>
        <a:p>
          <a:endParaRPr lang="en-US"/>
        </a:p>
      </dgm:t>
    </dgm:pt>
    <dgm:pt modelId="{28B77A12-95E3-4FAD-B874-856426B6502D}">
      <dgm:prSet phldrT="[Text]" phldr="0"/>
      <dgm:spPr/>
      <dgm:t>
        <a:bodyPr/>
        <a:lstStyle/>
        <a:p>
          <a:r>
            <a:rPr lang="en-US" dirty="0"/>
            <a:t>Smart IV Pumps</a:t>
          </a:r>
        </a:p>
      </dgm:t>
    </dgm:pt>
    <dgm:pt modelId="{6F79310F-2A51-464E-A381-6FE658C535F1}" type="parTrans" cxnId="{6D4E88EA-B9A7-4983-AA29-CD08BEFE5597}">
      <dgm:prSet/>
      <dgm:spPr/>
      <dgm:t>
        <a:bodyPr/>
        <a:lstStyle/>
        <a:p>
          <a:endParaRPr lang="en-US"/>
        </a:p>
      </dgm:t>
    </dgm:pt>
    <dgm:pt modelId="{8F4A1DB3-0601-4504-B46C-7992014896D0}" type="sibTrans" cxnId="{6D4E88EA-B9A7-4983-AA29-CD08BEFE5597}">
      <dgm:prSet/>
      <dgm:spPr/>
      <dgm:t>
        <a:bodyPr/>
        <a:lstStyle/>
        <a:p>
          <a:endParaRPr lang="en-US"/>
        </a:p>
      </dgm:t>
    </dgm:pt>
    <dgm:pt modelId="{D3D8C849-2051-4FBE-8121-5CEC9425754B}">
      <dgm:prSet phldrT="[Text]" phldr="0"/>
      <dgm:spPr/>
      <dgm:t>
        <a:bodyPr/>
        <a:lstStyle/>
        <a:p>
          <a:r>
            <a:rPr lang="en-US" dirty="0"/>
            <a:t>Ventilators</a:t>
          </a:r>
        </a:p>
      </dgm:t>
    </dgm:pt>
    <dgm:pt modelId="{216FC7DA-6E05-4A90-A168-D20D940C65C0}" type="parTrans" cxnId="{F8342467-256E-4E21-BFF4-9BF47BC19C04}">
      <dgm:prSet/>
      <dgm:spPr/>
      <dgm:t>
        <a:bodyPr/>
        <a:lstStyle/>
        <a:p>
          <a:endParaRPr lang="en-US"/>
        </a:p>
      </dgm:t>
    </dgm:pt>
    <dgm:pt modelId="{196AB57A-55B9-4030-BB03-1D52A0742996}" type="sibTrans" cxnId="{F8342467-256E-4E21-BFF4-9BF47BC19C04}">
      <dgm:prSet/>
      <dgm:spPr/>
      <dgm:t>
        <a:bodyPr/>
        <a:lstStyle/>
        <a:p>
          <a:endParaRPr lang="en-US"/>
        </a:p>
      </dgm:t>
    </dgm:pt>
    <dgm:pt modelId="{FA7F9764-D389-4A4A-8D3E-F8F5FE9163E2}">
      <dgm:prSet phldrT="[Text]" phldr="0"/>
      <dgm:spPr/>
      <dgm:t>
        <a:bodyPr/>
        <a:lstStyle/>
        <a:p>
          <a:r>
            <a:rPr lang="en-US" dirty="0"/>
            <a:t>Sensor</a:t>
          </a:r>
        </a:p>
      </dgm:t>
    </dgm:pt>
    <dgm:pt modelId="{6658A335-573C-4C1E-9655-8497B7E581D1}" type="parTrans" cxnId="{EE9ABD88-9331-4D14-BFDC-7475EAED65A2}">
      <dgm:prSet/>
      <dgm:spPr/>
      <dgm:t>
        <a:bodyPr/>
        <a:lstStyle/>
        <a:p>
          <a:endParaRPr lang="en-US"/>
        </a:p>
      </dgm:t>
    </dgm:pt>
    <dgm:pt modelId="{F67EC630-9F49-48DC-8412-17075024D467}" type="sibTrans" cxnId="{EE9ABD88-9331-4D14-BFDC-7475EAED65A2}">
      <dgm:prSet/>
      <dgm:spPr/>
      <dgm:t>
        <a:bodyPr/>
        <a:lstStyle/>
        <a:p>
          <a:endParaRPr lang="en-US"/>
        </a:p>
      </dgm:t>
    </dgm:pt>
    <dgm:pt modelId="{21128A45-88F3-4823-A25B-F33FA548F74E}" type="pres">
      <dgm:prSet presAssocID="{6BCB8811-9D94-465B-AE31-65F35FA60378}" presName="Name0" presStyleCnt="0">
        <dgm:presLayoutVars>
          <dgm:dir/>
          <dgm:resizeHandles val="exact"/>
        </dgm:presLayoutVars>
      </dgm:prSet>
      <dgm:spPr/>
    </dgm:pt>
    <dgm:pt modelId="{E647BA9D-A5A3-40FA-A6F4-BAE6FC84E800}" type="pres">
      <dgm:prSet presAssocID="{0E5B1246-D6C8-484F-B945-B95C8BCD7408}" presName="node" presStyleLbl="node1" presStyleIdx="0" presStyleCnt="3">
        <dgm:presLayoutVars>
          <dgm:bulletEnabled val="1"/>
        </dgm:presLayoutVars>
      </dgm:prSet>
      <dgm:spPr/>
    </dgm:pt>
    <dgm:pt modelId="{AE757909-DB04-4D0E-BF91-8E56C52D5E86}" type="pres">
      <dgm:prSet presAssocID="{5FE91D7E-B46E-4315-8286-9185B57F0A50}" presName="sibTrans" presStyleCnt="0"/>
      <dgm:spPr/>
    </dgm:pt>
    <dgm:pt modelId="{310FAB54-FD45-4F2B-A0A7-ADE1BB3ABCFF}" type="pres">
      <dgm:prSet presAssocID="{DC758A10-71BB-4843-BDAC-72DE45366BAA}" presName="node" presStyleLbl="node1" presStyleIdx="1" presStyleCnt="3">
        <dgm:presLayoutVars>
          <dgm:bulletEnabled val="1"/>
        </dgm:presLayoutVars>
      </dgm:prSet>
      <dgm:spPr/>
    </dgm:pt>
    <dgm:pt modelId="{6E34BF60-4C40-4654-BD9C-27914C06C2F8}" type="pres">
      <dgm:prSet presAssocID="{02F424F4-6C73-4D9B-A6AB-A798596A5EAB}" presName="sibTrans" presStyleCnt="0"/>
      <dgm:spPr/>
    </dgm:pt>
    <dgm:pt modelId="{56AAEAA3-7798-4BF2-B0D4-8EC7A54356A2}" type="pres">
      <dgm:prSet presAssocID="{BFA33372-5E0C-4445-AAD5-23A94094D7BC}" presName="node" presStyleLbl="node1" presStyleIdx="2" presStyleCnt="3">
        <dgm:presLayoutVars>
          <dgm:bulletEnabled val="1"/>
        </dgm:presLayoutVars>
      </dgm:prSet>
      <dgm:spPr/>
    </dgm:pt>
  </dgm:ptLst>
  <dgm:cxnLst>
    <dgm:cxn modelId="{1624DB00-7E9D-4D75-964E-64D951090BED}" srcId="{6BCB8811-9D94-465B-AE31-65F35FA60378}" destId="{BFA33372-5E0C-4445-AAD5-23A94094D7BC}" srcOrd="2" destOrd="0" parTransId="{A2BC4069-1452-4A22-9C3A-A9FAA94916EA}" sibTransId="{94EFE2B4-1532-4C33-B8CB-C7F236BFE277}"/>
    <dgm:cxn modelId="{0EB76F1A-F4C4-47D4-AC64-E8115C915127}" type="presOf" srcId="{3A3B9186-88D8-4175-B699-29BFBC08EC86}" destId="{310FAB54-FD45-4F2B-A0A7-ADE1BB3ABCFF}" srcOrd="0" destOrd="2" presId="urn:microsoft.com/office/officeart/2005/8/layout/hList6"/>
    <dgm:cxn modelId="{7335C622-E9B6-4093-995C-CF26408663C3}" srcId="{6BCB8811-9D94-465B-AE31-65F35FA60378}" destId="{DC758A10-71BB-4843-BDAC-72DE45366BAA}" srcOrd="1" destOrd="0" parTransId="{2FF89ADB-A1D8-47D8-8CB9-749F131FF1F7}" sibTransId="{02F424F4-6C73-4D9B-A6AB-A798596A5EAB}"/>
    <dgm:cxn modelId="{B7989A38-CDA0-4713-A949-40989E4E0328}" type="presOf" srcId="{6BCB8811-9D94-465B-AE31-65F35FA60378}" destId="{21128A45-88F3-4823-A25B-F33FA548F74E}" srcOrd="0" destOrd="0" presId="urn:microsoft.com/office/officeart/2005/8/layout/hList6"/>
    <dgm:cxn modelId="{AE604464-73DB-4B91-A861-E211A1F8138B}" srcId="{DC758A10-71BB-4843-BDAC-72DE45366BAA}" destId="{3A3B9186-88D8-4175-B699-29BFBC08EC86}" srcOrd="1" destOrd="0" parTransId="{59B79813-5E9F-44EE-848C-0F8185935770}" sibTransId="{2BEC06E4-2F94-4203-A603-EC80989CAB68}"/>
    <dgm:cxn modelId="{F8342467-256E-4E21-BFF4-9BF47BC19C04}" srcId="{BFA33372-5E0C-4445-AAD5-23A94094D7BC}" destId="{D3D8C849-2051-4FBE-8121-5CEC9425754B}" srcOrd="1" destOrd="0" parTransId="{216FC7DA-6E05-4A90-A168-D20D940C65C0}" sibTransId="{196AB57A-55B9-4030-BB03-1D52A0742996}"/>
    <dgm:cxn modelId="{27CE4885-C363-488C-BD64-61B625CBD7B2}" srcId="{DC758A10-71BB-4843-BDAC-72DE45366BAA}" destId="{1C3FFA06-7E34-4930-8FCD-14588B2C56BB}" srcOrd="0" destOrd="0" parTransId="{6841A408-2084-4290-BD21-9F16530598D6}" sibTransId="{C2B59E3C-A48C-4BBE-964D-0B6B57256F73}"/>
    <dgm:cxn modelId="{8F426F88-89EC-46C3-89DE-8F554E2D7BA2}" type="presOf" srcId="{FA7F9764-D389-4A4A-8D3E-F8F5FE9163E2}" destId="{E647BA9D-A5A3-40FA-A6F4-BAE6FC84E800}" srcOrd="0" destOrd="2" presId="urn:microsoft.com/office/officeart/2005/8/layout/hList6"/>
    <dgm:cxn modelId="{EE9ABD88-9331-4D14-BFDC-7475EAED65A2}" srcId="{0E5B1246-D6C8-484F-B945-B95C8BCD7408}" destId="{FA7F9764-D389-4A4A-8D3E-F8F5FE9163E2}" srcOrd="1" destOrd="0" parTransId="{6658A335-573C-4C1E-9655-8497B7E581D1}" sibTransId="{F67EC630-9F49-48DC-8412-17075024D467}"/>
    <dgm:cxn modelId="{38FEEF8C-3921-4F02-8E40-7C100DE50588}" type="presOf" srcId="{881B593E-30B9-430A-A0F7-4951332F2AF5}" destId="{E647BA9D-A5A3-40FA-A6F4-BAE6FC84E800}" srcOrd="0" destOrd="1" presId="urn:microsoft.com/office/officeart/2005/8/layout/hList6"/>
    <dgm:cxn modelId="{DAB9E891-2D4D-4560-8C1B-17224A27BD2D}" srcId="{0E5B1246-D6C8-484F-B945-B95C8BCD7408}" destId="{881B593E-30B9-430A-A0F7-4951332F2AF5}" srcOrd="0" destOrd="0" parTransId="{1E1E71FC-60B0-4781-BD60-259477C119DA}" sibTransId="{290E7366-5E26-408F-B728-A462136942FE}"/>
    <dgm:cxn modelId="{2926C296-717A-46BE-B8AD-9242F6470653}" srcId="{6BCB8811-9D94-465B-AE31-65F35FA60378}" destId="{0E5B1246-D6C8-484F-B945-B95C8BCD7408}" srcOrd="0" destOrd="0" parTransId="{E88B4FC1-F08C-4D0D-883F-0F2E8ED70001}" sibTransId="{5FE91D7E-B46E-4315-8286-9185B57F0A50}"/>
    <dgm:cxn modelId="{BB7EF6AF-328F-44CD-B012-1510FB685934}" type="presOf" srcId="{1C3FFA06-7E34-4930-8FCD-14588B2C56BB}" destId="{310FAB54-FD45-4F2B-A0A7-ADE1BB3ABCFF}" srcOrd="0" destOrd="1" presId="urn:microsoft.com/office/officeart/2005/8/layout/hList6"/>
    <dgm:cxn modelId="{34D985B3-B9E2-4560-ADC5-1129BFEB15C0}" type="presOf" srcId="{D3D8C849-2051-4FBE-8121-5CEC9425754B}" destId="{56AAEAA3-7798-4BF2-B0D4-8EC7A54356A2}" srcOrd="0" destOrd="2" presId="urn:microsoft.com/office/officeart/2005/8/layout/hList6"/>
    <dgm:cxn modelId="{A2C9DDBD-56B1-410F-BA32-1FC161758E3B}" type="presOf" srcId="{28B77A12-95E3-4FAD-B874-856426B6502D}" destId="{56AAEAA3-7798-4BF2-B0D4-8EC7A54356A2}" srcOrd="0" destOrd="1" presId="urn:microsoft.com/office/officeart/2005/8/layout/hList6"/>
    <dgm:cxn modelId="{2BE79EC3-DEBD-4BF5-9C1E-80E57B22E44F}" type="presOf" srcId="{DC758A10-71BB-4843-BDAC-72DE45366BAA}" destId="{310FAB54-FD45-4F2B-A0A7-ADE1BB3ABCFF}" srcOrd="0" destOrd="0" presId="urn:microsoft.com/office/officeart/2005/8/layout/hList6"/>
    <dgm:cxn modelId="{6D4E88EA-B9A7-4983-AA29-CD08BEFE5597}" srcId="{BFA33372-5E0C-4445-AAD5-23A94094D7BC}" destId="{28B77A12-95E3-4FAD-B874-856426B6502D}" srcOrd="0" destOrd="0" parTransId="{6F79310F-2A51-464E-A381-6FE658C535F1}" sibTransId="{8F4A1DB3-0601-4504-B46C-7992014896D0}"/>
    <dgm:cxn modelId="{7E857CEF-C3AD-4CAA-83CA-BC269CCEAB7F}" type="presOf" srcId="{0E5B1246-D6C8-484F-B945-B95C8BCD7408}" destId="{E647BA9D-A5A3-40FA-A6F4-BAE6FC84E800}" srcOrd="0" destOrd="0" presId="urn:microsoft.com/office/officeart/2005/8/layout/hList6"/>
    <dgm:cxn modelId="{443ED3F9-2905-47A9-95C2-7F5A5BA16340}" type="presOf" srcId="{BFA33372-5E0C-4445-AAD5-23A94094D7BC}" destId="{56AAEAA3-7798-4BF2-B0D4-8EC7A54356A2}" srcOrd="0" destOrd="0" presId="urn:microsoft.com/office/officeart/2005/8/layout/hList6"/>
    <dgm:cxn modelId="{B19733AE-EFCA-49F2-B002-027E709E01D0}" type="presParOf" srcId="{21128A45-88F3-4823-A25B-F33FA548F74E}" destId="{E647BA9D-A5A3-40FA-A6F4-BAE6FC84E800}" srcOrd="0" destOrd="0" presId="urn:microsoft.com/office/officeart/2005/8/layout/hList6"/>
    <dgm:cxn modelId="{BE36640D-0363-4988-BA88-E0C5E927B468}" type="presParOf" srcId="{21128A45-88F3-4823-A25B-F33FA548F74E}" destId="{AE757909-DB04-4D0E-BF91-8E56C52D5E86}" srcOrd="1" destOrd="0" presId="urn:microsoft.com/office/officeart/2005/8/layout/hList6"/>
    <dgm:cxn modelId="{E0FB674B-FD51-4ACB-85CE-EB372170B00B}" type="presParOf" srcId="{21128A45-88F3-4823-A25B-F33FA548F74E}" destId="{310FAB54-FD45-4F2B-A0A7-ADE1BB3ABCFF}" srcOrd="2" destOrd="0" presId="urn:microsoft.com/office/officeart/2005/8/layout/hList6"/>
    <dgm:cxn modelId="{87E360DE-5E5A-41CC-8BBB-D7F93EB8A6C7}" type="presParOf" srcId="{21128A45-88F3-4823-A25B-F33FA548F74E}" destId="{6E34BF60-4C40-4654-BD9C-27914C06C2F8}" srcOrd="3" destOrd="0" presId="urn:microsoft.com/office/officeart/2005/8/layout/hList6"/>
    <dgm:cxn modelId="{B19122ED-19DB-491D-BFCB-CA2CCF174EEA}" type="presParOf" srcId="{21128A45-88F3-4823-A25B-F33FA548F74E}" destId="{56AAEAA3-7798-4BF2-B0D4-8EC7A54356A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6E02C-80A0-4164-8F4B-93F721579107}">
      <dsp:nvSpPr>
        <dsp:cNvPr id="0" name=""/>
        <dsp:cNvSpPr/>
      </dsp:nvSpPr>
      <dsp:spPr>
        <a:xfrm rot="5400000">
          <a:off x="2895491" y="65148"/>
          <a:ext cx="1392172" cy="1432522"/>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Direct Completion of history, medications</a:t>
          </a:r>
        </a:p>
      </dsp:txBody>
      <dsp:txXfrm rot="-5400000">
        <a:off x="3114070" y="317352"/>
        <a:ext cx="955014" cy="928114"/>
      </dsp:txXfrm>
    </dsp:sp>
    <dsp:sp modelId="{E80C1ACF-9320-4D94-BC09-C3F0DB15E8DF}">
      <dsp:nvSpPr>
        <dsp:cNvPr id="0" name=""/>
        <dsp:cNvSpPr/>
      </dsp:nvSpPr>
      <dsp:spPr>
        <a:xfrm>
          <a:off x="4184049" y="280631"/>
          <a:ext cx="1553664" cy="835303"/>
        </a:xfrm>
        <a:prstGeom prst="rect">
          <a:avLst/>
        </a:prstGeom>
        <a:noFill/>
        <a:ln>
          <a:noFill/>
        </a:ln>
        <a:effectLst/>
      </dsp:spPr>
      <dsp:style>
        <a:lnRef idx="0">
          <a:scrgbClr r="0" g="0" b="0"/>
        </a:lnRef>
        <a:fillRef idx="0">
          <a:scrgbClr r="0" g="0" b="0"/>
        </a:fillRef>
        <a:effectRef idx="0">
          <a:scrgbClr r="0" g="0" b="0"/>
        </a:effectRef>
        <a:fontRef idx="minor"/>
      </dsp:style>
    </dsp:sp>
    <dsp:sp modelId="{DFF97659-A9DC-45B3-AC0B-6DF520281777}">
      <dsp:nvSpPr>
        <dsp:cNvPr id="0" name=""/>
        <dsp:cNvSpPr/>
      </dsp:nvSpPr>
      <dsp:spPr>
        <a:xfrm rot="5400000">
          <a:off x="1521348" y="90260"/>
          <a:ext cx="1392172" cy="1437706"/>
        </a:xfrm>
        <a:prstGeom prst="hexagon">
          <a:avLst>
            <a:gd name="adj" fmla="val 25000"/>
            <a:gd name="vf" fmla="val 115470"/>
          </a:avLst>
        </a:prstGeom>
        <a:solidFill>
          <a:schemeClr val="accent5">
            <a:hueOff val="3084429"/>
            <a:satOff val="-9307"/>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738199" y="345056"/>
        <a:ext cx="958470" cy="928114"/>
      </dsp:txXfrm>
    </dsp:sp>
    <dsp:sp modelId="{F3ED8E5C-0A49-4FB9-9F51-7FA1F32298FE}">
      <dsp:nvSpPr>
        <dsp:cNvPr id="0" name=""/>
        <dsp:cNvSpPr/>
      </dsp:nvSpPr>
      <dsp:spPr>
        <a:xfrm rot="5400000">
          <a:off x="2189066" y="1274364"/>
          <a:ext cx="1392172" cy="1211189"/>
        </a:xfrm>
        <a:prstGeom prst="hexagon">
          <a:avLst>
            <a:gd name="adj" fmla="val 25000"/>
            <a:gd name="vf" fmla="val 115470"/>
          </a:avLst>
        </a:prstGeom>
        <a:solidFill>
          <a:schemeClr val="accent5">
            <a:hueOff val="6168857"/>
            <a:satOff val="-18614"/>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Patient self service as enabling factor for telehealth</a:t>
          </a:r>
        </a:p>
      </dsp:txBody>
      <dsp:txXfrm rot="-5400000">
        <a:off x="2468301" y="1400820"/>
        <a:ext cx="833701" cy="958278"/>
      </dsp:txXfrm>
    </dsp:sp>
    <dsp:sp modelId="{9DC77184-013C-4CF7-A452-9114D90E3413}">
      <dsp:nvSpPr>
        <dsp:cNvPr id="0" name=""/>
        <dsp:cNvSpPr/>
      </dsp:nvSpPr>
      <dsp:spPr>
        <a:xfrm>
          <a:off x="725893" y="1462307"/>
          <a:ext cx="1503546" cy="835303"/>
        </a:xfrm>
        <a:prstGeom prst="rect">
          <a:avLst/>
        </a:prstGeom>
        <a:noFill/>
        <a:ln>
          <a:noFill/>
        </a:ln>
        <a:effectLst/>
      </dsp:spPr>
      <dsp:style>
        <a:lnRef idx="0">
          <a:scrgbClr r="0" g="0" b="0"/>
        </a:lnRef>
        <a:fillRef idx="0">
          <a:scrgbClr r="0" g="0" b="0"/>
        </a:fillRef>
        <a:effectRef idx="0">
          <a:scrgbClr r="0" g="0" b="0"/>
        </a:effectRef>
        <a:fontRef idx="minor"/>
      </dsp:style>
    </dsp:sp>
    <dsp:sp modelId="{57FD6441-3445-4436-88D8-997DA3388DD6}">
      <dsp:nvSpPr>
        <dsp:cNvPr id="0" name=""/>
        <dsp:cNvSpPr/>
      </dsp:nvSpPr>
      <dsp:spPr>
        <a:xfrm rot="5400000">
          <a:off x="3497151" y="1274364"/>
          <a:ext cx="1392172" cy="1211189"/>
        </a:xfrm>
        <a:prstGeom prst="hexagon">
          <a:avLst>
            <a:gd name="adj" fmla="val 25000"/>
            <a:gd name="vf" fmla="val 115470"/>
          </a:avLst>
        </a:prstGeom>
        <a:solidFill>
          <a:schemeClr val="accent5">
            <a:hueOff val="9253286"/>
            <a:satOff val="-27921"/>
            <a:lumOff val="1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3776386" y="1400820"/>
        <a:ext cx="833701" cy="958278"/>
      </dsp:txXfrm>
    </dsp:sp>
    <dsp:sp modelId="{36C6C047-0BCB-4073-99DB-2A23CD76F805}">
      <dsp:nvSpPr>
        <dsp:cNvPr id="0" name=""/>
        <dsp:cNvSpPr/>
      </dsp:nvSpPr>
      <dsp:spPr>
        <a:xfrm rot="5400000">
          <a:off x="2845614" y="2456039"/>
          <a:ext cx="1392172" cy="1211189"/>
        </a:xfrm>
        <a:prstGeom prst="hexagon">
          <a:avLst>
            <a:gd name="adj" fmla="val 25000"/>
            <a:gd name="vf" fmla="val 115470"/>
          </a:avLst>
        </a:prstGeom>
        <a:solidFill>
          <a:schemeClr val="accent5">
            <a:hueOff val="12337714"/>
            <a:satOff val="-37228"/>
            <a:lumOff val="1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Impact of patient generated info on staffing</a:t>
          </a:r>
        </a:p>
      </dsp:txBody>
      <dsp:txXfrm rot="-5400000">
        <a:off x="3124849" y="2582495"/>
        <a:ext cx="833701" cy="958278"/>
      </dsp:txXfrm>
    </dsp:sp>
    <dsp:sp modelId="{32DD87AD-BCCC-426B-A11E-78BFA1B06F62}">
      <dsp:nvSpPr>
        <dsp:cNvPr id="0" name=""/>
        <dsp:cNvSpPr/>
      </dsp:nvSpPr>
      <dsp:spPr>
        <a:xfrm>
          <a:off x="4184049" y="2643983"/>
          <a:ext cx="1553664" cy="835303"/>
        </a:xfrm>
        <a:prstGeom prst="rect">
          <a:avLst/>
        </a:prstGeom>
        <a:noFill/>
        <a:ln>
          <a:noFill/>
        </a:ln>
        <a:effectLst/>
      </dsp:spPr>
      <dsp:style>
        <a:lnRef idx="0">
          <a:scrgbClr r="0" g="0" b="0"/>
        </a:lnRef>
        <a:fillRef idx="0">
          <a:scrgbClr r="0" g="0" b="0"/>
        </a:fillRef>
        <a:effectRef idx="0">
          <a:scrgbClr r="0" g="0" b="0"/>
        </a:effectRef>
        <a:fontRef idx="minor"/>
      </dsp:style>
    </dsp:sp>
    <dsp:sp modelId="{6B84DB73-3A13-4731-AC85-AC1FD0FE5707}">
      <dsp:nvSpPr>
        <dsp:cNvPr id="0" name=""/>
        <dsp:cNvSpPr/>
      </dsp:nvSpPr>
      <dsp:spPr>
        <a:xfrm rot="5400000">
          <a:off x="1657340" y="2452364"/>
          <a:ext cx="1392172" cy="1211189"/>
        </a:xfrm>
        <a:prstGeom prst="hexagon">
          <a:avLst>
            <a:gd name="adj" fmla="val 25000"/>
            <a:gd name="vf" fmla="val 115470"/>
          </a:avLst>
        </a:prstGeom>
        <a:solidFill>
          <a:schemeClr val="accent5">
            <a:hueOff val="15422142"/>
            <a:satOff val="-46535"/>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936575" y="2578820"/>
        <a:ext cx="833701" cy="958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7BA9D-A5A3-40FA-A6F4-BAE6FC84E800}">
      <dsp:nvSpPr>
        <dsp:cNvPr id="0" name=""/>
        <dsp:cNvSpPr/>
      </dsp:nvSpPr>
      <dsp:spPr>
        <a:xfrm rot="16200000">
          <a:off x="-902326" y="903262"/>
          <a:ext cx="4240085" cy="2433559"/>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9090" bIns="0" numCol="1" spcCol="1270" anchor="t" anchorCtr="0">
          <a:noAutofit/>
        </a:bodyPr>
        <a:lstStyle/>
        <a:p>
          <a:pPr marL="0" lvl="0" indent="0" algn="l" defTabSz="1244600">
            <a:lnSpc>
              <a:spcPct val="90000"/>
            </a:lnSpc>
            <a:spcBef>
              <a:spcPct val="0"/>
            </a:spcBef>
            <a:spcAft>
              <a:spcPct val="35000"/>
            </a:spcAft>
            <a:buNone/>
          </a:pPr>
          <a:r>
            <a:rPr lang="en-US" sz="2800" kern="1200" dirty="0"/>
            <a:t>Innovative Technology</a:t>
          </a:r>
        </a:p>
        <a:p>
          <a:pPr marL="228600" lvl="1" indent="-228600" algn="l" defTabSz="977900">
            <a:lnSpc>
              <a:spcPct val="90000"/>
            </a:lnSpc>
            <a:spcBef>
              <a:spcPct val="0"/>
            </a:spcBef>
            <a:spcAft>
              <a:spcPct val="15000"/>
            </a:spcAft>
            <a:buChar char="•"/>
          </a:pPr>
          <a:r>
            <a:rPr lang="en-US" sz="2200" kern="1200" dirty="0"/>
            <a:t>Ambient Voice</a:t>
          </a:r>
        </a:p>
        <a:p>
          <a:pPr marL="228600" lvl="1" indent="-228600" algn="l" defTabSz="977900">
            <a:lnSpc>
              <a:spcPct val="90000"/>
            </a:lnSpc>
            <a:spcBef>
              <a:spcPct val="0"/>
            </a:spcBef>
            <a:spcAft>
              <a:spcPct val="15000"/>
            </a:spcAft>
            <a:buChar char="•"/>
          </a:pPr>
          <a:r>
            <a:rPr lang="en-US" sz="2200" kern="1200" dirty="0"/>
            <a:t>Sensor</a:t>
          </a:r>
        </a:p>
      </dsp:txBody>
      <dsp:txXfrm rot="5400000">
        <a:off x="937" y="848016"/>
        <a:ext cx="2433559" cy="2544051"/>
      </dsp:txXfrm>
    </dsp:sp>
    <dsp:sp modelId="{310FAB54-FD45-4F2B-A0A7-ADE1BB3ABCFF}">
      <dsp:nvSpPr>
        <dsp:cNvPr id="0" name=""/>
        <dsp:cNvSpPr/>
      </dsp:nvSpPr>
      <dsp:spPr>
        <a:xfrm rot="16200000">
          <a:off x="1713749" y="903262"/>
          <a:ext cx="4240085" cy="2433559"/>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9090" bIns="0" numCol="1" spcCol="1270" anchor="t" anchorCtr="0">
          <a:noAutofit/>
        </a:bodyPr>
        <a:lstStyle/>
        <a:p>
          <a:pPr marL="0" lvl="0" indent="0" algn="l" defTabSz="1244600">
            <a:lnSpc>
              <a:spcPct val="90000"/>
            </a:lnSpc>
            <a:spcBef>
              <a:spcPct val="0"/>
            </a:spcBef>
            <a:spcAft>
              <a:spcPct val="35000"/>
            </a:spcAft>
            <a:buNone/>
          </a:pPr>
          <a:r>
            <a:rPr lang="en-US" sz="2800" kern="1200" dirty="0"/>
            <a:t>Automation</a:t>
          </a:r>
        </a:p>
        <a:p>
          <a:pPr marL="228600" lvl="1" indent="-228600" algn="l" defTabSz="977900">
            <a:lnSpc>
              <a:spcPct val="90000"/>
            </a:lnSpc>
            <a:spcBef>
              <a:spcPct val="0"/>
            </a:spcBef>
            <a:spcAft>
              <a:spcPct val="15000"/>
            </a:spcAft>
            <a:buChar char="•"/>
          </a:pPr>
          <a:r>
            <a:rPr lang="en-US" sz="2200" kern="1200" dirty="0"/>
            <a:t>Robotic </a:t>
          </a:r>
        </a:p>
        <a:p>
          <a:pPr marL="228600" lvl="1" indent="-228600" algn="l" defTabSz="977900">
            <a:lnSpc>
              <a:spcPct val="90000"/>
            </a:lnSpc>
            <a:spcBef>
              <a:spcPct val="0"/>
            </a:spcBef>
            <a:spcAft>
              <a:spcPct val="15000"/>
            </a:spcAft>
            <a:buChar char="•"/>
          </a:pPr>
          <a:r>
            <a:rPr lang="en-US" sz="2200" kern="1200" dirty="0"/>
            <a:t>Intelligent</a:t>
          </a:r>
        </a:p>
      </dsp:txBody>
      <dsp:txXfrm rot="5400000">
        <a:off x="2617012" y="848016"/>
        <a:ext cx="2433559" cy="2544051"/>
      </dsp:txXfrm>
    </dsp:sp>
    <dsp:sp modelId="{56AAEAA3-7798-4BF2-B0D4-8EC7A54356A2}">
      <dsp:nvSpPr>
        <dsp:cNvPr id="0" name=""/>
        <dsp:cNvSpPr/>
      </dsp:nvSpPr>
      <dsp:spPr>
        <a:xfrm rot="16200000">
          <a:off x="4329826" y="903262"/>
          <a:ext cx="4240085" cy="2433559"/>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9090" bIns="0" numCol="1" spcCol="1270" anchor="t" anchorCtr="0">
          <a:noAutofit/>
        </a:bodyPr>
        <a:lstStyle/>
        <a:p>
          <a:pPr marL="0" lvl="0" indent="0" algn="l" defTabSz="1244600">
            <a:lnSpc>
              <a:spcPct val="90000"/>
            </a:lnSpc>
            <a:spcBef>
              <a:spcPct val="0"/>
            </a:spcBef>
            <a:spcAft>
              <a:spcPct val="35000"/>
            </a:spcAft>
            <a:buNone/>
          </a:pPr>
          <a:r>
            <a:rPr lang="en-US" sz="2800" kern="1200" dirty="0"/>
            <a:t>Patient Care</a:t>
          </a:r>
        </a:p>
        <a:p>
          <a:pPr marL="228600" lvl="1" indent="-228600" algn="l" defTabSz="977900">
            <a:lnSpc>
              <a:spcPct val="90000"/>
            </a:lnSpc>
            <a:spcBef>
              <a:spcPct val="0"/>
            </a:spcBef>
            <a:spcAft>
              <a:spcPct val="15000"/>
            </a:spcAft>
            <a:buChar char="•"/>
          </a:pPr>
          <a:r>
            <a:rPr lang="en-US" sz="2200" kern="1200" dirty="0"/>
            <a:t>Smart IV Pumps</a:t>
          </a:r>
        </a:p>
        <a:p>
          <a:pPr marL="228600" lvl="1" indent="-228600" algn="l" defTabSz="977900">
            <a:lnSpc>
              <a:spcPct val="90000"/>
            </a:lnSpc>
            <a:spcBef>
              <a:spcPct val="0"/>
            </a:spcBef>
            <a:spcAft>
              <a:spcPct val="15000"/>
            </a:spcAft>
            <a:buChar char="•"/>
          </a:pPr>
          <a:r>
            <a:rPr lang="en-US" sz="2200" kern="1200" dirty="0"/>
            <a:t>Ventilators</a:t>
          </a:r>
        </a:p>
      </dsp:txBody>
      <dsp:txXfrm rot="5400000">
        <a:off x="5233089" y="848016"/>
        <a:ext cx="2433559" cy="254405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10/12/2021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2</a:t>
            </a:fld>
            <a:endParaRPr lang="en-US" dirty="0"/>
          </a:p>
        </p:txBody>
      </p:sp>
    </p:spTree>
    <p:extLst>
      <p:ext uri="{BB962C8B-B14F-4D97-AF65-F5344CB8AC3E}">
        <p14:creationId xmlns:p14="http://schemas.microsoft.com/office/powerpoint/2010/main" val="114062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Will focus on question 4 content and comments added by Seraphine to email</a:t>
            </a:r>
          </a:p>
        </p:txBody>
      </p:sp>
      <p:sp>
        <p:nvSpPr>
          <p:cNvPr id="4" name="Slide Number Placeholder 3"/>
          <p:cNvSpPr>
            <a:spLocks noGrp="1"/>
          </p:cNvSpPr>
          <p:nvPr>
            <p:ph type="sldNum" sz="quarter" idx="10"/>
          </p:nvPr>
        </p:nvSpPr>
        <p:spPr/>
        <p:txBody>
          <a:bodyPr/>
          <a:lstStyle/>
          <a:p>
            <a:fld id="{F7DF604D-C3B7-41B7-992A-9AD867AC1F65}" type="slidenum">
              <a:rPr lang="en-US" smtClean="0"/>
              <a:pPr/>
              <a:t>14</a:t>
            </a:fld>
            <a:endParaRPr lang="en-US" dirty="0"/>
          </a:p>
        </p:txBody>
      </p:sp>
    </p:spTree>
    <p:extLst>
      <p:ext uri="{BB962C8B-B14F-4D97-AF65-F5344CB8AC3E}">
        <p14:creationId xmlns:p14="http://schemas.microsoft.com/office/powerpoint/2010/main" val="395398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mj-lt"/>
              <a:buAutoNum type="arabicParenR"/>
            </a:pPr>
            <a:r>
              <a:rPr lang="en-US" sz="1100" i="1" dirty="0">
                <a:effectLst/>
                <a:latin typeface="Calibri" panose="020F0502020204030204" pitchFamily="34" charset="0"/>
                <a:ea typeface="Calibri" panose="020F0502020204030204" pitchFamily="34" charset="0"/>
              </a:rPr>
              <a:t>All Provide perspectives on Culture-</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mj-lt"/>
              <a:buAutoNum type="alphaLcPeriod"/>
            </a:pPr>
            <a:r>
              <a:rPr lang="en-US" sz="1100" i="1" dirty="0">
                <a:effectLst/>
                <a:latin typeface="Calibri" panose="020F0502020204030204" pitchFamily="34" charset="0"/>
                <a:ea typeface="Calibri" panose="020F0502020204030204" pitchFamily="34" charset="0"/>
              </a:rPr>
              <a:t>Explore the culture and climate factors that enable documentation burden</a:t>
            </a:r>
            <a:endParaRPr lang="en-US" sz="11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mj-lt"/>
              <a:buAutoNum type="romanLcPeriod"/>
            </a:pPr>
            <a:r>
              <a:rPr lang="en-US" sz="1100" i="1" dirty="0">
                <a:effectLst/>
                <a:latin typeface="Calibri" panose="020F0502020204030204" pitchFamily="34" charset="0"/>
                <a:ea typeface="Calibri" panose="020F0502020204030204" pitchFamily="34" charset="0"/>
              </a:rPr>
              <a:t>Opportunities to initiate, evolve and ignite change and evolution (Seraphine)</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mj-lt"/>
              <a:buAutoNum type="alphaLcPeriod"/>
            </a:pPr>
            <a:r>
              <a:rPr lang="en-US" sz="1100" i="1" dirty="0">
                <a:effectLst/>
                <a:latin typeface="Calibri" panose="020F0502020204030204" pitchFamily="34" charset="0"/>
                <a:ea typeface="Calibri" panose="020F0502020204030204" pitchFamily="34" charset="0"/>
              </a:rPr>
              <a:t>cross clinical collaboration on crisis docs (all)</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mj-lt"/>
              <a:buAutoNum type="alphaLcPeriod"/>
            </a:pPr>
            <a:r>
              <a:rPr lang="en-US" sz="1100" i="1" dirty="0">
                <a:effectLst/>
                <a:latin typeface="Calibri" panose="020F0502020204030204" pitchFamily="34" charset="0"/>
                <a:ea typeface="Calibri" panose="020F0502020204030204" pitchFamily="34" charset="0"/>
              </a:rPr>
              <a:t>waivers; element of trust (Seraphine)</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mj-lt"/>
              <a:buAutoNum type="alphaLcPeriod"/>
            </a:pPr>
            <a:r>
              <a:rPr lang="en-US" sz="1100" i="1" dirty="0">
                <a:effectLst/>
                <a:latin typeface="Calibri" panose="020F0502020204030204" pitchFamily="34" charset="0"/>
                <a:ea typeface="Calibri" panose="020F0502020204030204" pitchFamily="34" charset="0"/>
              </a:rPr>
              <a:t>shifting from time value to efficiency measures or assessment (Vicky)</a:t>
            </a:r>
          </a:p>
          <a:p>
            <a:pPr marL="742950" marR="0" lvl="1" indent="-285750">
              <a:lnSpc>
                <a:spcPct val="105000"/>
              </a:lnSpc>
              <a:spcBef>
                <a:spcPts val="0"/>
              </a:spcBef>
              <a:spcAft>
                <a:spcPts val="0"/>
              </a:spcAft>
              <a:buFont typeface="+mj-lt"/>
              <a:buAutoNum type="alphaLcPeriod"/>
            </a:pPr>
            <a:endParaRPr lang="en-US" sz="1100" i="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100" dirty="0">
                <a:solidFill>
                  <a:srgbClr val="0070C0"/>
                </a:solidFill>
                <a:effectLst/>
                <a:latin typeface="Calibri" panose="020F0502020204030204" pitchFamily="34" charset="0"/>
                <a:ea typeface="Calibri" panose="020F0502020204030204" pitchFamily="34" charset="0"/>
              </a:rPr>
              <a:t>Shifting the culture specifically related to  technology design and adoption – Jud</a:t>
            </a:r>
          </a:p>
          <a:p>
            <a:pPr marL="742950" marR="0" lvl="1" indent="-285750">
              <a:spcBef>
                <a:spcPts val="0"/>
              </a:spcBef>
              <a:spcAft>
                <a:spcPts val="0"/>
              </a:spcAft>
              <a:buFont typeface="Courier New" panose="02070309020205020404" pitchFamily="49" charset="0"/>
              <a:buChar char="o"/>
            </a:pPr>
            <a:r>
              <a:rPr lang="en-US" sz="1100" dirty="0">
                <a:solidFill>
                  <a:srgbClr val="0070C0"/>
                </a:solidFill>
                <a:effectLst/>
                <a:latin typeface="Calibri" panose="020F0502020204030204" pitchFamily="34" charset="0"/>
                <a:ea typeface="Calibri" panose="020F0502020204030204" pitchFamily="34" charset="0"/>
              </a:rPr>
              <a:t> Making it easier for clinicians and patients to make a certain decision-All</a:t>
            </a:r>
          </a:p>
          <a:p>
            <a:pPr marL="742950" marR="0" lvl="1" indent="-285750">
              <a:spcBef>
                <a:spcPts val="0"/>
              </a:spcBef>
              <a:spcAft>
                <a:spcPts val="0"/>
              </a:spcAft>
              <a:buFont typeface="Courier New" panose="02070309020205020404" pitchFamily="49" charset="0"/>
              <a:buChar char="o"/>
            </a:pPr>
            <a:r>
              <a:rPr lang="en-US" sz="1100" dirty="0">
                <a:solidFill>
                  <a:srgbClr val="0070C0"/>
                </a:solidFill>
                <a:effectLst/>
                <a:latin typeface="Calibri" panose="020F0502020204030204" pitchFamily="34" charset="0"/>
                <a:ea typeface="Calibri" panose="020F0502020204030204" pitchFamily="34" charset="0"/>
              </a:rPr>
              <a:t>Identifying behavioral events of daily workflows-All</a:t>
            </a:r>
          </a:p>
          <a:p>
            <a:pPr marL="457200" marR="0" lvl="1" indent="0">
              <a:lnSpc>
                <a:spcPct val="105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5224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entury Gothic" panose="020B0502020202020204" pitchFamily="34" charset="0"/>
                <a:ea typeface="+mn-ea"/>
                <a:cs typeface="+mn-cs"/>
              </a:rPr>
              <a:t>Items 2/3 of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entury Gothic" panose="020B0502020202020204" pitchFamily="34" charset="0"/>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3128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mj-lt"/>
              <a:buAutoNum type="arabicParenR"/>
            </a:pPr>
            <a:r>
              <a:rPr lang="en-US" sz="1100" i="1" dirty="0">
                <a:effectLst/>
                <a:latin typeface="Calibri" panose="020F0502020204030204" pitchFamily="34" charset="0"/>
                <a:ea typeface="Calibri" panose="020F0502020204030204" pitchFamily="34" charset="0"/>
              </a:rPr>
              <a:t>How to overcome documentation burden from an organizational perspective-All</a:t>
            </a:r>
            <a:endParaRPr lang="en-US" sz="1100" dirty="0">
              <a:effectLst/>
              <a:latin typeface="Calibri" panose="020F0502020204030204" pitchFamily="34" charset="0"/>
              <a:ea typeface="Calibri" panose="020F0502020204030204" pitchFamily="34" charset="0"/>
            </a:endParaRPr>
          </a:p>
          <a:p>
            <a:pPr marL="2057400" marR="0" lvl="4" indent="-228600">
              <a:lnSpc>
                <a:spcPct val="105000"/>
              </a:lnSpc>
              <a:spcBef>
                <a:spcPts val="0"/>
              </a:spcBef>
              <a:spcAft>
                <a:spcPts val="0"/>
              </a:spcAft>
              <a:buFont typeface="+mj-lt"/>
              <a:buAutoNum type="alphaLcParenBoth"/>
            </a:pPr>
            <a:r>
              <a:rPr lang="en-US" sz="1100" i="1" dirty="0">
                <a:effectLst/>
                <a:latin typeface="Calibri" panose="020F0502020204030204" pitchFamily="34" charset="0"/>
                <a:ea typeface="Calibri" panose="020F0502020204030204" pitchFamily="34" charset="0"/>
              </a:rPr>
              <a:t>Leaders-Seraphine</a:t>
            </a:r>
            <a:endParaRPr lang="en-US" sz="1100" dirty="0">
              <a:effectLst/>
              <a:latin typeface="Calibri" panose="020F0502020204030204" pitchFamily="34" charset="0"/>
              <a:ea typeface="Calibri" panose="020F0502020204030204" pitchFamily="34" charset="0"/>
            </a:endParaRPr>
          </a:p>
          <a:p>
            <a:pPr marL="2057400" marR="0" lvl="4" indent="-228600">
              <a:lnSpc>
                <a:spcPct val="105000"/>
              </a:lnSpc>
              <a:spcBef>
                <a:spcPts val="0"/>
              </a:spcBef>
              <a:spcAft>
                <a:spcPts val="0"/>
              </a:spcAft>
              <a:buFont typeface="+mj-lt"/>
              <a:buAutoNum type="alphaLcParenBoth"/>
            </a:pPr>
            <a:r>
              <a:rPr lang="en-US" sz="1100" i="1" dirty="0">
                <a:effectLst/>
                <a:latin typeface="Calibri" panose="020F0502020204030204" pitchFamily="34" charset="0"/>
                <a:ea typeface="Calibri" panose="020F0502020204030204" pitchFamily="34" charset="0"/>
              </a:rPr>
              <a:t>Committees (All)</a:t>
            </a:r>
            <a:endParaRPr lang="en-US" sz="1100" dirty="0">
              <a:effectLst/>
              <a:latin typeface="Calibri" panose="020F0502020204030204" pitchFamily="34" charset="0"/>
              <a:ea typeface="Calibri" panose="020F0502020204030204" pitchFamily="34" charset="0"/>
            </a:endParaRPr>
          </a:p>
          <a:p>
            <a:pPr marL="2514600" marR="0" lvl="5" indent="-228600">
              <a:lnSpc>
                <a:spcPct val="105000"/>
              </a:lnSpc>
              <a:spcBef>
                <a:spcPts val="0"/>
              </a:spcBef>
              <a:spcAft>
                <a:spcPts val="0"/>
              </a:spcAft>
              <a:buFont typeface="+mj-lt"/>
              <a:buAutoNum type="romanLcParenBoth"/>
            </a:pPr>
            <a:r>
              <a:rPr lang="en-US" sz="1100" i="1" dirty="0">
                <a:effectLst/>
                <a:latin typeface="Calibri" panose="020F0502020204030204" pitchFamily="34" charset="0"/>
                <a:ea typeface="Calibri" panose="020F0502020204030204" pitchFamily="34" charset="0"/>
              </a:rPr>
              <a:t>Practice Committees</a:t>
            </a:r>
            <a:endParaRPr lang="en-US" sz="1100" dirty="0">
              <a:effectLst/>
              <a:latin typeface="Calibri" panose="020F0502020204030204" pitchFamily="34" charset="0"/>
              <a:ea typeface="Calibri" panose="020F0502020204030204" pitchFamily="34" charset="0"/>
            </a:endParaRPr>
          </a:p>
          <a:p>
            <a:pPr marL="2971800" marR="0" lvl="6" indent="-228600">
              <a:lnSpc>
                <a:spcPct val="105000"/>
              </a:lnSpc>
              <a:spcBef>
                <a:spcPts val="0"/>
              </a:spcBef>
              <a:spcAft>
                <a:spcPts val="0"/>
              </a:spcAft>
              <a:buFont typeface="+mj-lt"/>
              <a:buAutoNum type="arabicPeriod"/>
            </a:pPr>
            <a:r>
              <a:rPr lang="en-US" sz="1100" i="1" dirty="0">
                <a:effectLst/>
                <a:latin typeface="Calibri" panose="020F0502020204030204" pitchFamily="34" charset="0"/>
                <a:ea typeface="Calibri" panose="020F0502020204030204" pitchFamily="34" charset="0"/>
              </a:rPr>
              <a:t>What is true essence of workflow? What are barriers to optimization (ie Infection control, EMR vendor); look at primary and related workflows and process; reduction of work timing; nursing and leader advocacy</a:t>
            </a:r>
            <a:endParaRPr lang="en-US" sz="1100" dirty="0">
              <a:effectLst/>
              <a:latin typeface="Calibri" panose="020F0502020204030204" pitchFamily="34" charset="0"/>
              <a:ea typeface="Calibri" panose="020F0502020204030204" pitchFamily="34" charset="0"/>
            </a:endParaRPr>
          </a:p>
          <a:p>
            <a:pPr marL="2971800" marR="0" lvl="6" indent="-228600">
              <a:lnSpc>
                <a:spcPct val="105000"/>
              </a:lnSpc>
              <a:spcBef>
                <a:spcPts val="0"/>
              </a:spcBef>
              <a:spcAft>
                <a:spcPts val="0"/>
              </a:spcAft>
              <a:buFont typeface="+mj-lt"/>
              <a:buAutoNum type="arabicPeriod"/>
            </a:pPr>
            <a:r>
              <a:rPr lang="en-US" sz="1100" i="1" dirty="0">
                <a:effectLst/>
                <a:latin typeface="Calibri" panose="020F0502020204030204" pitchFamily="34" charset="0"/>
                <a:ea typeface="Calibri" panose="020F0502020204030204" pitchFamily="34" charset="0"/>
              </a:rPr>
              <a:t>Impact of COVID in identifying sources for reduction of documentation-education, etc. State or institutional versus national; unknown impact of removal, and do they need to return (McBride survey)</a:t>
            </a:r>
            <a:endParaRPr lang="en-US" sz="1100" dirty="0">
              <a:effectLst/>
              <a:latin typeface="Calibri" panose="020F0502020204030204" pitchFamily="34" charset="0"/>
              <a:ea typeface="Calibri" panose="020F0502020204030204" pitchFamily="34" charset="0"/>
            </a:endParaRPr>
          </a:p>
          <a:p>
            <a:pPr marL="2514600" marR="0" lvl="5" indent="-228600">
              <a:lnSpc>
                <a:spcPct val="105000"/>
              </a:lnSpc>
              <a:spcBef>
                <a:spcPts val="0"/>
              </a:spcBef>
              <a:spcAft>
                <a:spcPts val="0"/>
              </a:spcAft>
              <a:buFont typeface="+mj-lt"/>
              <a:buAutoNum type="romanLcParenBoth"/>
            </a:pPr>
            <a:r>
              <a:rPr lang="en-US" sz="1100" i="1" dirty="0">
                <a:effectLst/>
                <a:latin typeface="Calibri" panose="020F0502020204030204" pitchFamily="34" charset="0"/>
                <a:ea typeface="Calibri" panose="020F0502020204030204" pitchFamily="34" charset="0"/>
              </a:rPr>
              <a:t>Quality (All)</a:t>
            </a:r>
            <a:endParaRPr lang="en-US" sz="1100" dirty="0">
              <a:effectLst/>
              <a:latin typeface="Calibri" panose="020F0502020204030204" pitchFamily="34" charset="0"/>
              <a:ea typeface="Calibri" panose="020F0502020204030204" pitchFamily="34" charset="0"/>
            </a:endParaRPr>
          </a:p>
          <a:p>
            <a:pPr marL="2971800" marR="0" lvl="6" indent="-228600">
              <a:lnSpc>
                <a:spcPct val="105000"/>
              </a:lnSpc>
              <a:spcBef>
                <a:spcPts val="0"/>
              </a:spcBef>
              <a:spcAft>
                <a:spcPts val="0"/>
              </a:spcAft>
              <a:buFont typeface="+mj-lt"/>
              <a:buAutoNum type="arabicPeriod"/>
            </a:pPr>
            <a:r>
              <a:rPr lang="en-US" sz="1100" i="1" dirty="0">
                <a:effectLst/>
                <a:latin typeface="Calibri" panose="020F0502020204030204" pitchFamily="34" charset="0"/>
                <a:ea typeface="Calibri" panose="020F0502020204030204" pitchFamily="34" charset="0"/>
              </a:rPr>
              <a:t>Though process shift from EMR centric documentation (data) to the environment of documentation; workflow alignment versus collection methods</a:t>
            </a:r>
            <a:endParaRPr lang="en-US" sz="1100" dirty="0">
              <a:effectLst/>
              <a:latin typeface="Calibri" panose="020F0502020204030204" pitchFamily="34" charset="0"/>
              <a:ea typeface="Calibri" panose="020F0502020204030204" pitchFamily="34" charset="0"/>
            </a:endParaRPr>
          </a:p>
          <a:p>
            <a:pPr marL="2514600" marR="0" lvl="5" indent="-228600">
              <a:lnSpc>
                <a:spcPct val="105000"/>
              </a:lnSpc>
              <a:spcBef>
                <a:spcPts val="0"/>
              </a:spcBef>
              <a:spcAft>
                <a:spcPts val="0"/>
              </a:spcAft>
              <a:buFont typeface="+mj-lt"/>
              <a:buAutoNum type="romanLcParenBoth"/>
            </a:pPr>
            <a:r>
              <a:rPr lang="en-US" sz="1100" i="1" dirty="0">
                <a:effectLst/>
                <a:latin typeface="Calibri" panose="020F0502020204030204" pitchFamily="34" charset="0"/>
                <a:ea typeface="Calibri" panose="020F0502020204030204" pitchFamily="34" charset="0"/>
              </a:rPr>
              <a:t>Legal/Risk (all)</a:t>
            </a:r>
            <a:endParaRPr lang="en-US" sz="1100" dirty="0">
              <a:effectLst/>
              <a:latin typeface="Calibri" panose="020F0502020204030204" pitchFamily="34" charset="0"/>
              <a:ea typeface="Calibri" panose="020F0502020204030204" pitchFamily="34" charset="0"/>
            </a:endParaRPr>
          </a:p>
          <a:p>
            <a:pPr marL="2514600" marR="0" lvl="5" indent="-228600">
              <a:lnSpc>
                <a:spcPct val="105000"/>
              </a:lnSpc>
              <a:spcBef>
                <a:spcPts val="0"/>
              </a:spcBef>
              <a:spcAft>
                <a:spcPts val="0"/>
              </a:spcAft>
              <a:buFont typeface="+mj-lt"/>
              <a:buAutoNum type="romanLcParenBoth"/>
            </a:pPr>
            <a:r>
              <a:rPr lang="en-US" sz="1100" i="1" dirty="0">
                <a:effectLst/>
                <a:latin typeface="Calibri" panose="020F0502020204030204" pitchFamily="34" charset="0"/>
                <a:ea typeface="Calibri" panose="020F0502020204030204" pitchFamily="34" charset="0"/>
              </a:rPr>
              <a:t>Financial/Reimbursement (all)</a:t>
            </a:r>
            <a:endParaRPr lang="en-US" sz="1100" dirty="0">
              <a:effectLst/>
              <a:latin typeface="Calibri" panose="020F0502020204030204" pitchFamily="34" charset="0"/>
              <a:ea typeface="Calibri" panose="020F0502020204030204" pitchFamily="34" charset="0"/>
            </a:endParaRPr>
          </a:p>
          <a:p>
            <a:pPr marL="2514600" marR="0" lvl="5" indent="-228600">
              <a:lnSpc>
                <a:spcPct val="105000"/>
              </a:lnSpc>
              <a:spcBef>
                <a:spcPts val="0"/>
              </a:spcBef>
              <a:spcAft>
                <a:spcPts val="0"/>
              </a:spcAft>
              <a:buFont typeface="+mj-lt"/>
              <a:buAutoNum type="romanLcParenBoth"/>
            </a:pPr>
            <a:r>
              <a:rPr lang="en-US" sz="1100" i="1" dirty="0">
                <a:effectLst/>
                <a:latin typeface="Calibri" panose="020F0502020204030204" pitchFamily="34" charset="0"/>
                <a:ea typeface="Calibri" panose="020F0502020204030204" pitchFamily="34" charset="0"/>
              </a:rPr>
              <a:t>IT</a:t>
            </a:r>
            <a:endParaRPr lang="en-US" sz="1100" dirty="0">
              <a:effectLst/>
              <a:latin typeface="Calibri" panose="020F0502020204030204" pitchFamily="34" charset="0"/>
              <a:ea typeface="Calibri" panose="020F0502020204030204" pitchFamily="34" charset="0"/>
            </a:endParaRPr>
          </a:p>
          <a:p>
            <a:pPr marL="2971800" marR="0" lvl="6" indent="-228600">
              <a:lnSpc>
                <a:spcPct val="105000"/>
              </a:lnSpc>
              <a:spcBef>
                <a:spcPts val="0"/>
              </a:spcBef>
              <a:spcAft>
                <a:spcPts val="0"/>
              </a:spcAft>
              <a:buFont typeface="+mj-lt"/>
              <a:buAutoNum type="arabicPeriod"/>
            </a:pPr>
            <a:r>
              <a:rPr lang="en-US" sz="1100" i="1" dirty="0">
                <a:effectLst/>
                <a:latin typeface="Calibri" panose="020F0502020204030204" pitchFamily="34" charset="0"/>
                <a:ea typeface="Calibri" panose="020F0502020204030204" pitchFamily="34" charset="0"/>
              </a:rPr>
              <a:t>Integration from devices (detailing true benefit of interop); Introducing benefit but not truly optimizing workflows</a:t>
            </a:r>
            <a:endParaRPr lang="en-US" sz="1100" dirty="0">
              <a:effectLst/>
              <a:latin typeface="Calibri" panose="020F0502020204030204" pitchFamily="34" charset="0"/>
              <a:ea typeface="Calibri" panose="020F0502020204030204" pitchFamily="34" charset="0"/>
            </a:endParaRPr>
          </a:p>
          <a:p>
            <a:pPr marL="2971800" marR="0" lvl="6" indent="-228600">
              <a:lnSpc>
                <a:spcPct val="105000"/>
              </a:lnSpc>
              <a:spcBef>
                <a:spcPts val="0"/>
              </a:spcBef>
              <a:spcAft>
                <a:spcPts val="0"/>
              </a:spcAft>
              <a:buFont typeface="+mj-lt"/>
              <a:buAutoNum type="arabicPeriod"/>
            </a:pPr>
            <a:r>
              <a:rPr lang="en-US" sz="1100" i="1" dirty="0">
                <a:effectLst/>
                <a:latin typeface="Calibri" panose="020F0502020204030204" pitchFamily="34" charset="0"/>
                <a:ea typeface="Calibri" panose="020F0502020204030204" pitchFamily="34" charset="0"/>
              </a:rPr>
              <a:t>Emergence of additional, hidden (external to EMR) documentation requirements</a:t>
            </a:r>
            <a:endParaRPr lang="en-US" sz="1100" dirty="0">
              <a:effectLst/>
              <a:latin typeface="Calibri" panose="020F0502020204030204" pitchFamily="34" charset="0"/>
              <a:ea typeface="Calibri" panose="020F0502020204030204" pitchFamily="34" charset="0"/>
            </a:endParaRPr>
          </a:p>
          <a:p>
            <a:pPr marL="2971800" marR="0" lvl="6" indent="-228600">
              <a:lnSpc>
                <a:spcPct val="105000"/>
              </a:lnSpc>
              <a:spcBef>
                <a:spcPts val="0"/>
              </a:spcBef>
              <a:spcAft>
                <a:spcPts val="0"/>
              </a:spcAft>
              <a:buFont typeface="+mj-lt"/>
              <a:buAutoNum type="arabicPeriod"/>
            </a:pPr>
            <a:r>
              <a:rPr lang="en-US" sz="1100" i="1" dirty="0">
                <a:effectLst/>
                <a:latin typeface="Calibri" panose="020F0502020204030204" pitchFamily="34" charset="0"/>
                <a:ea typeface="Calibri" panose="020F0502020204030204" pitchFamily="34" charset="0"/>
              </a:rPr>
              <a:t>How we can challenge technology companies</a:t>
            </a:r>
            <a:endParaRPr lang="en-US" sz="1100" dirty="0">
              <a:effectLst/>
              <a:latin typeface="Calibri" panose="020F0502020204030204" pitchFamily="34" charset="0"/>
              <a:ea typeface="Calibri" panose="020F0502020204030204" pitchFamily="34" charset="0"/>
            </a:endParaRPr>
          </a:p>
          <a:p>
            <a:pPr marL="2971800" marR="0" lvl="6" indent="-228600">
              <a:lnSpc>
                <a:spcPct val="105000"/>
              </a:lnSpc>
              <a:spcBef>
                <a:spcPts val="0"/>
              </a:spcBef>
              <a:spcAft>
                <a:spcPts val="0"/>
              </a:spcAft>
              <a:buFont typeface="+mj-lt"/>
              <a:buAutoNum type="arabicPeriod"/>
            </a:pPr>
            <a:r>
              <a:rPr lang="en-US" sz="1100" i="1" dirty="0">
                <a:effectLst/>
                <a:latin typeface="Calibri" panose="020F0502020204030204" pitchFamily="34" charset="0"/>
                <a:ea typeface="Calibri" panose="020F0502020204030204" pitchFamily="34" charset="0"/>
              </a:rPr>
              <a:t>Considering the act of copying forward (ie assessments)</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17</a:t>
            </a:fld>
            <a:endParaRPr lang="en-US" dirty="0"/>
          </a:p>
        </p:txBody>
      </p:sp>
    </p:spTree>
    <p:extLst>
      <p:ext uri="{BB962C8B-B14F-4D97-AF65-F5344CB8AC3E}">
        <p14:creationId xmlns:p14="http://schemas.microsoft.com/office/powerpoint/2010/main" val="1750218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entury Gothic" panose="020B0502020202020204" pitchFamily="34" charset="0"/>
                <a:ea typeface="+mn-ea"/>
                <a:cs typeface="+mn-cs"/>
              </a:rPr>
              <a:t>From question 5</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80339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mj-lt"/>
              <a:buAutoNum type="arabicParenR"/>
            </a:pPr>
            <a:r>
              <a:rPr lang="en-US" sz="1100" i="1" dirty="0">
                <a:effectLst/>
                <a:latin typeface="Calibri" panose="020F0502020204030204" pitchFamily="34" charset="0"/>
                <a:ea typeface="Calibri" panose="020F0502020204030204" pitchFamily="34" charset="0"/>
              </a:rPr>
              <a:t>Bringing patients into care via documentation (Vicky and all) </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mj-lt"/>
              <a:buAutoNum type="alphaLcPeriod"/>
            </a:pPr>
            <a:r>
              <a:rPr lang="en-US" sz="1100" i="1" dirty="0">
                <a:effectLst/>
                <a:latin typeface="Calibri" panose="020F0502020204030204" pitchFamily="34" charset="0"/>
                <a:ea typeface="Calibri" panose="020F0502020204030204" pitchFamily="34" charset="0"/>
              </a:rPr>
              <a:t>(direct completion of documentation (ie histories, current meds, etc) outside of the EMR</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mj-lt"/>
              <a:buAutoNum type="alphaLcPeriod"/>
            </a:pPr>
            <a:r>
              <a:rPr lang="en-US" sz="1100" i="1" dirty="0">
                <a:effectLst/>
                <a:latin typeface="Calibri" panose="020F0502020204030204" pitchFamily="34" charset="0"/>
                <a:ea typeface="Calibri" panose="020F0502020204030204" pitchFamily="34" charset="0"/>
              </a:rPr>
              <a:t>patient self service-can influence live/telehealth visit</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mj-lt"/>
              <a:buAutoNum type="alphaLcPeriod"/>
            </a:pPr>
            <a:r>
              <a:rPr lang="en-US" sz="1100" i="1" dirty="0">
                <a:effectLst/>
                <a:latin typeface="Calibri" panose="020F0502020204030204" pitchFamily="34" charset="0"/>
                <a:ea typeface="Calibri" panose="020F0502020204030204" pitchFamily="34" charset="0"/>
              </a:rPr>
              <a:t>how will engaging the patient in documentation impact future staffing</a:t>
            </a:r>
            <a:r>
              <a:rPr lang="en-US" sz="1100" i="1" dirty="0">
                <a:solidFill>
                  <a:srgbClr val="C00000"/>
                </a:solidFill>
                <a:effectLst/>
                <a:latin typeface="Calibri" panose="020F0502020204030204" pitchFamily="34" charset="0"/>
                <a:ea typeface="Calibri" panose="020F0502020204030204" pitchFamily="34" charset="0"/>
              </a:rPr>
              <a:t> – leverage PGHD and shared decision-making tools</a:t>
            </a:r>
            <a:endParaRPr lang="en-US" sz="1100" dirty="0">
              <a:effectLst/>
              <a:latin typeface="Calibri" panose="020F0502020204030204" pitchFamily="34" charset="0"/>
              <a:ea typeface="Calibri" panose="020F0502020204030204" pitchFamily="34" charset="0"/>
            </a:endParaRPr>
          </a:p>
          <a:p>
            <a:pPr marL="1143000" marR="0">
              <a:lnSpc>
                <a:spcPct val="105000"/>
              </a:lnSpc>
              <a:spcBef>
                <a:spcPts val="0"/>
              </a:spcBef>
              <a:spcAft>
                <a:spcPts val="0"/>
              </a:spcAft>
            </a:pPr>
            <a:r>
              <a:rPr lang="en-US" sz="1100" i="1" dirty="0">
                <a:solidFill>
                  <a:srgbClr val="C00000"/>
                </a:solidFill>
                <a:effectLst/>
                <a:latin typeface="Calibri" panose="020F0502020204030204" pitchFamily="34" charset="0"/>
                <a:ea typeface="Calibri" panose="020F0502020204030204" pitchFamily="34" charset="0"/>
              </a:rPr>
              <a:t>d. Impact of information blocking/open API regs</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50169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entury Gothic" panose="020B0502020202020204" pitchFamily="34" charset="0"/>
                <a:ea typeface="+mn-ea"/>
                <a:cs typeface="+mn-cs"/>
              </a:rPr>
              <a:t>Questions 6 (promising new technologies) and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entury Gothic" panose="020B0502020202020204" pitchFamily="34" charset="0"/>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80594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mj-lt"/>
              <a:buAutoNum type="arabicParenR"/>
            </a:pPr>
            <a:r>
              <a:rPr lang="en-US" sz="1100" i="1" dirty="0">
                <a:effectLst/>
                <a:latin typeface="Calibri" panose="020F0502020204030204" pitchFamily="34" charset="0"/>
                <a:ea typeface="Calibri" panose="020F0502020204030204" pitchFamily="34" charset="0"/>
              </a:rPr>
              <a:t>Promising technologies (Jud)</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mj-lt"/>
              <a:buAutoNum type="alphaLcPeriod"/>
            </a:pPr>
            <a:r>
              <a:rPr lang="en-US" sz="1100" i="1" dirty="0">
                <a:effectLst/>
                <a:latin typeface="Calibri" panose="020F0502020204030204" pitchFamily="34" charset="0"/>
                <a:ea typeface="Calibri" panose="020F0502020204030204" pitchFamily="34" charset="0"/>
              </a:rPr>
              <a:t>Ambient voice</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mj-lt"/>
              <a:buAutoNum type="alphaLcPeriod"/>
            </a:pPr>
            <a:r>
              <a:rPr lang="en-US" sz="1100" i="1" strike="sngStrike" dirty="0">
                <a:solidFill>
                  <a:srgbClr val="0070C0"/>
                </a:solidFill>
                <a:effectLst/>
                <a:latin typeface="Calibri" panose="020F0502020204030204" pitchFamily="34" charset="0"/>
                <a:ea typeface="Calibri" panose="020F0502020204030204" pitchFamily="34" charset="0"/>
              </a:rPr>
              <a:t>automation integration</a:t>
            </a:r>
            <a:r>
              <a:rPr lang="en-US" sz="1100" i="1" dirty="0">
                <a:solidFill>
                  <a:srgbClr val="0070C0"/>
                </a:solidFill>
                <a:effectLst/>
                <a:latin typeface="Calibri" panose="020F0502020204030204" pitchFamily="34" charset="0"/>
                <a:ea typeface="Calibri" panose="020F0502020204030204" pitchFamily="34" charset="0"/>
              </a:rPr>
              <a:t> Robotic process automation and intelligent automation</a:t>
            </a:r>
            <a:endParaRPr lang="en-US" sz="1100" dirty="0">
              <a:solidFill>
                <a:srgbClr val="0070C0"/>
              </a:solidFill>
              <a:effectLst/>
              <a:latin typeface="Calibri" panose="020F0502020204030204" pitchFamily="34" charset="0"/>
              <a:ea typeface="Calibri" panose="020F0502020204030204" pitchFamily="34" charset="0"/>
            </a:endParaRPr>
          </a:p>
          <a:p>
            <a:pPr marL="685800" marR="0" indent="457200">
              <a:lnSpc>
                <a:spcPct val="105000"/>
              </a:lnSpc>
              <a:spcBef>
                <a:spcPts val="0"/>
              </a:spcBef>
              <a:spcAft>
                <a:spcPts val="0"/>
              </a:spcAft>
            </a:pPr>
            <a:r>
              <a:rPr lang="en-US" sz="1100" i="1" dirty="0">
                <a:solidFill>
                  <a:srgbClr val="0070C0"/>
                </a:solidFill>
                <a:effectLst/>
                <a:latin typeface="Calibri" panose="020F0502020204030204" pitchFamily="34" charset="0"/>
                <a:ea typeface="Calibri" panose="020F0502020204030204" pitchFamily="34" charset="0"/>
              </a:rPr>
              <a:t>FHIR APIs</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mj-lt"/>
              <a:buAutoNum type="alphaLcPeriod"/>
            </a:pPr>
            <a:r>
              <a:rPr lang="en-US" sz="1100" i="1" dirty="0">
                <a:solidFill>
                  <a:srgbClr val="1F497D"/>
                </a:solidFill>
                <a:effectLst/>
                <a:latin typeface="Calibri" panose="020F0502020204030204" pitchFamily="34" charset="0"/>
                <a:ea typeface="Calibri" panose="020F0502020204030204" pitchFamily="34" charset="0"/>
              </a:rPr>
              <a:t>other</a:t>
            </a:r>
            <a:r>
              <a:rPr lang="en-US" sz="1100" i="1" dirty="0">
                <a:solidFill>
                  <a:srgbClr val="00B050"/>
                </a:solidFill>
                <a:effectLst/>
                <a:latin typeface="Calibri" panose="020F0502020204030204" pitchFamily="34" charset="0"/>
                <a:ea typeface="Calibri" panose="020F0502020204030204" pitchFamily="34" charset="0"/>
              </a:rPr>
              <a:t> (IV Pump integration, Biomedical devices (ventilators/vital sign machines), requires validation, but reduces manual entry time</a:t>
            </a:r>
            <a:endParaRPr lang="en-US" sz="1100" dirty="0">
              <a:solidFill>
                <a:srgbClr val="1F497D"/>
              </a:solidFill>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mj-lt"/>
              <a:buAutoNum type="alphaLcPeriod"/>
            </a:pPr>
            <a:r>
              <a:rPr lang="en-US" sz="1100" i="1" dirty="0">
                <a:solidFill>
                  <a:srgbClr val="00B050"/>
                </a:solidFill>
                <a:effectLst/>
                <a:latin typeface="Calibri" panose="020F0502020204030204" pitchFamily="34" charset="0"/>
                <a:ea typeface="Calibri" panose="020F0502020204030204" pitchFamily="34" charset="0"/>
              </a:rPr>
              <a:t>EHR companies are providing more detail on where/how much time clinicians are spending in all areas of the EHR to assist with documentation burden knowledge and where to focus </a:t>
            </a:r>
            <a:endParaRPr lang="en-US" sz="1100" dirty="0">
              <a:solidFill>
                <a:srgbClr val="00B050"/>
              </a:solidFill>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100" i="1" dirty="0">
                <a:solidFill>
                  <a:srgbClr val="1F497D"/>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21</a:t>
            </a:fld>
            <a:endParaRPr lang="en-US" dirty="0"/>
          </a:p>
        </p:txBody>
      </p:sp>
    </p:spTree>
    <p:extLst>
      <p:ext uri="{BB962C8B-B14F-4D97-AF65-F5344CB8AC3E}">
        <p14:creationId xmlns:p14="http://schemas.microsoft.com/office/powerpoint/2010/main" val="3962618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THANKS ALSO TO CHANGE HEALTHCARE FOR SPONSORING THIS INFORMATIVE WEBINAR.</a:t>
            </a:r>
          </a:p>
          <a:p>
            <a:endParaRPr lang="en-US" baseline="0" dirty="0"/>
          </a:p>
          <a:p>
            <a:r>
              <a:rPr lang="en-US" baseline="0" dirty="0"/>
              <a:t>Thank you all for joining us. We hope today’s discussion helps you with your own health system’s enterprise imaging buying decisions.</a:t>
            </a:r>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25</a:t>
            </a:fld>
            <a:endParaRPr lang="en-US" dirty="0"/>
          </a:p>
        </p:txBody>
      </p:sp>
    </p:spTree>
    <p:extLst>
      <p:ext uri="{BB962C8B-B14F-4D97-AF65-F5344CB8AC3E}">
        <p14:creationId xmlns:p14="http://schemas.microsoft.com/office/powerpoint/2010/main" val="195562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Invite you all to join HIMSS as an</a:t>
            </a:r>
            <a:r>
              <a:rPr lang="en-US" baseline="0" dirty="0"/>
              <a:t> individual or through your organization</a:t>
            </a:r>
            <a:endParaRPr lang="en-US" dirty="0"/>
          </a:p>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3</a:t>
            </a:fld>
            <a:endParaRPr lang="en-US" dirty="0"/>
          </a:p>
        </p:txBody>
      </p:sp>
    </p:spTree>
    <p:extLst>
      <p:ext uri="{BB962C8B-B14F-4D97-AF65-F5344CB8AC3E}">
        <p14:creationId xmlns:p14="http://schemas.microsoft.com/office/powerpoint/2010/main" val="131010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UNIQUE LINK TO JOIN </a:t>
            </a:r>
          </a:p>
        </p:txBody>
      </p:sp>
      <p:sp>
        <p:nvSpPr>
          <p:cNvPr id="4" name="Slide Number Placeholder 3"/>
          <p:cNvSpPr>
            <a:spLocks noGrp="1"/>
          </p:cNvSpPr>
          <p:nvPr>
            <p:ph type="sldNum" sz="quarter" idx="5"/>
          </p:nvPr>
        </p:nvSpPr>
        <p:spPr/>
        <p:txBody>
          <a:bodyPr/>
          <a:lstStyle/>
          <a:p>
            <a:fld id="{F7DF604D-C3B7-41B7-992A-9AD867AC1F65}" type="slidenum">
              <a:rPr lang="en-US" smtClean="0"/>
              <a:pPr/>
              <a:t>4</a:t>
            </a:fld>
            <a:endParaRPr lang="en-US" dirty="0"/>
          </a:p>
        </p:txBody>
      </p:sp>
    </p:spTree>
    <p:extLst>
      <p:ext uri="{BB962C8B-B14F-4D97-AF65-F5344CB8AC3E}">
        <p14:creationId xmlns:p14="http://schemas.microsoft.com/office/powerpoint/2010/main" val="122113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5</a:t>
            </a:fld>
            <a:endParaRPr lang="en-US" dirty="0"/>
          </a:p>
        </p:txBody>
      </p:sp>
    </p:spTree>
    <p:extLst>
      <p:ext uri="{BB962C8B-B14F-4D97-AF65-F5344CB8AC3E}">
        <p14:creationId xmlns:p14="http://schemas.microsoft.com/office/powerpoint/2010/main" val="1185654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8</a:t>
            </a:fld>
            <a:endParaRPr lang="en-US" dirty="0"/>
          </a:p>
        </p:txBody>
      </p:sp>
    </p:spTree>
    <p:extLst>
      <p:ext uri="{BB962C8B-B14F-4D97-AF65-F5344CB8AC3E}">
        <p14:creationId xmlns:p14="http://schemas.microsoft.com/office/powerpoint/2010/main" val="344966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 to session</a:t>
            </a:r>
          </a:p>
        </p:txBody>
      </p:sp>
      <p:sp>
        <p:nvSpPr>
          <p:cNvPr id="4" name="Slide Number Placeholder 3"/>
          <p:cNvSpPr>
            <a:spLocks noGrp="1"/>
          </p:cNvSpPr>
          <p:nvPr>
            <p:ph type="sldNum" sz="quarter" idx="10"/>
          </p:nvPr>
        </p:nvSpPr>
        <p:spPr/>
        <p:txBody>
          <a:bodyPr/>
          <a:lstStyle/>
          <a:p>
            <a:fld id="{F7DF604D-C3B7-41B7-992A-9AD867AC1F65}" type="slidenum">
              <a:rPr lang="en-US" smtClean="0"/>
              <a:pPr/>
              <a:t>9</a:t>
            </a:fld>
            <a:endParaRPr lang="en-US" dirty="0"/>
          </a:p>
        </p:txBody>
      </p:sp>
    </p:spTree>
    <p:extLst>
      <p:ext uri="{BB962C8B-B14F-4D97-AF65-F5344CB8AC3E}">
        <p14:creationId xmlns:p14="http://schemas.microsoft.com/office/powerpoint/2010/main" val="238092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Seraphine-intro, role, organization, opportunities for documentation focus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2825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Jud-intro, role, org and focus/interest related to documentation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8726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Vicky-documentation burden, role, org; academic and association work in area </a:t>
            </a:r>
          </a:p>
        </p:txBody>
      </p:sp>
      <p:sp>
        <p:nvSpPr>
          <p:cNvPr id="4" name="Slide Number Placeholder 3"/>
          <p:cNvSpPr>
            <a:spLocks noGrp="1"/>
          </p:cNvSpPr>
          <p:nvPr>
            <p:ph type="sldNum" sz="quarter" idx="10"/>
          </p:nvPr>
        </p:nvSpPr>
        <p:spPr/>
        <p:txBody>
          <a:bodyPr/>
          <a:lstStyle/>
          <a:p>
            <a:fld id="{F7DF604D-C3B7-41B7-992A-9AD867AC1F65}" type="slidenum">
              <a:rPr lang="en-US" smtClean="0"/>
              <a:pPr/>
              <a:t>12</a:t>
            </a:fld>
            <a:endParaRPr lang="en-US" dirty="0"/>
          </a:p>
        </p:txBody>
      </p:sp>
    </p:spTree>
    <p:extLst>
      <p:ext uri="{BB962C8B-B14F-4D97-AF65-F5344CB8AC3E}">
        <p14:creationId xmlns:p14="http://schemas.microsoft.com/office/powerpoint/2010/main" val="353294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5138" y="161326"/>
            <a:ext cx="7944807" cy="784879"/>
          </a:xfrm>
          <a:prstGeom prst="rect">
            <a:avLst/>
          </a:prstGeom>
        </p:spPr>
        <p:txBody>
          <a:bodyPr wrap="square" anchor="ctr" anchorCtr="0">
            <a:normAutofit/>
          </a:bodyPr>
          <a:lstStyle>
            <a:lvl1pPr>
              <a:lnSpc>
                <a:spcPct val="100000"/>
              </a:lnSpc>
              <a:defRPr sz="2400" b="0" i="1">
                <a:solidFill>
                  <a:srgbClr val="1E22AA"/>
                </a:solidFill>
                <a:latin typeface="Prometo Medium" panose="020B0704030203060203" pitchFamily="34" charset="0"/>
              </a:defRPr>
            </a:lvl1pPr>
          </a:lstStyle>
          <a:p>
            <a:r>
              <a:rPr lang="en-US" sz="2400" dirty="0"/>
              <a:t>Add Title Here</a:t>
            </a:r>
          </a:p>
        </p:txBody>
      </p:sp>
      <p:sp>
        <p:nvSpPr>
          <p:cNvPr id="4" name="Номер слайда 21">
            <a:extLst>
              <a:ext uri="{FF2B5EF4-FFF2-40B4-BE49-F238E27FC236}">
                <a16:creationId xmlns:a16="http://schemas.microsoft.com/office/drawing/2014/main" id="{5251780D-E22F-424C-84BE-EB191647BBF3}"/>
              </a:ext>
            </a:extLst>
          </p:cNvPr>
          <p:cNvSpPr txBox="1">
            <a:spLocks/>
          </p:cNvSpPr>
          <p:nvPr userDrawn="1"/>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5" name="Text Placeholder 5">
            <a:extLst>
              <a:ext uri="{FF2B5EF4-FFF2-40B4-BE49-F238E27FC236}">
                <a16:creationId xmlns:a16="http://schemas.microsoft.com/office/drawing/2014/main" id="{B40BECC8-9DB2-2546-BEDC-989DB40575AD}"/>
              </a:ext>
            </a:extLst>
          </p:cNvPr>
          <p:cNvSpPr>
            <a:spLocks noGrp="1"/>
          </p:cNvSpPr>
          <p:nvPr>
            <p:ph type="body" sz="quarter" idx="11"/>
          </p:nvPr>
        </p:nvSpPr>
        <p:spPr>
          <a:xfrm>
            <a:off x="555624" y="1109473"/>
            <a:ext cx="9478391" cy="377952"/>
          </a:xfrm>
          <a:prstGeom prst="rect">
            <a:avLst/>
          </a:prstGeom>
        </p:spPr>
        <p:txBody>
          <a:bodyPr anchor="ctr"/>
          <a:lstStyle>
            <a:lvl1pPr marL="0" indent="0">
              <a:buNone/>
              <a:defRPr sz="1800" b="1" i="1">
                <a:solidFill>
                  <a:srgbClr val="FF5959"/>
                </a:solidFill>
                <a:latin typeface="Century Gothic" panose="020B0502020202020204" pitchFamily="34" charset="0"/>
              </a:defRPr>
            </a:lvl1pPr>
            <a:lvl2pPr marL="457200" indent="0">
              <a:buNone/>
              <a:defRPr>
                <a:solidFill>
                  <a:srgbClr val="FF5959"/>
                </a:solidFill>
              </a:defRPr>
            </a:lvl2pPr>
            <a:lvl3pPr marL="914400" indent="0">
              <a:buNone/>
              <a:defRPr>
                <a:solidFill>
                  <a:srgbClr val="FF5959"/>
                </a:solidFill>
              </a:defRPr>
            </a:lvl3pPr>
            <a:lvl4pPr marL="1371600" indent="0">
              <a:buNone/>
              <a:defRPr>
                <a:solidFill>
                  <a:srgbClr val="FF5959"/>
                </a:solidFill>
              </a:defRPr>
            </a:lvl4pPr>
            <a:lvl5pPr marL="1828800" indent="0">
              <a:buNone/>
              <a:defRPr>
                <a:solidFill>
                  <a:srgbClr val="FF5959"/>
                </a:solidFill>
              </a:defRPr>
            </a:lvl5pPr>
          </a:lstStyle>
          <a:p>
            <a:pPr lvl="0"/>
            <a:r>
              <a:rPr lang="en-US" dirty="0"/>
              <a:t>Click to edit Master text styles</a:t>
            </a:r>
          </a:p>
        </p:txBody>
      </p:sp>
      <p:sp>
        <p:nvSpPr>
          <p:cNvPr id="6" name="Text Placeholder 7">
            <a:extLst>
              <a:ext uri="{FF2B5EF4-FFF2-40B4-BE49-F238E27FC236}">
                <a16:creationId xmlns:a16="http://schemas.microsoft.com/office/drawing/2014/main" id="{3D25FEFC-6908-BD4B-BEDF-8D1B2F5E3FB6}"/>
              </a:ext>
            </a:extLst>
          </p:cNvPr>
          <p:cNvSpPr>
            <a:spLocks noGrp="1"/>
          </p:cNvSpPr>
          <p:nvPr>
            <p:ph type="body" sz="quarter" idx="12"/>
          </p:nvPr>
        </p:nvSpPr>
        <p:spPr>
          <a:xfrm>
            <a:off x="3975652" y="6255624"/>
            <a:ext cx="7057473" cy="449976"/>
          </a:xfrm>
          <a:prstGeom prst="rect">
            <a:avLst/>
          </a:prstGeom>
        </p:spPr>
        <p:txBody>
          <a:bodyPr anchor="ctr"/>
          <a:lstStyle>
            <a:lvl1pPr marL="0" indent="0">
              <a:spcBef>
                <a:spcPts val="0"/>
              </a:spcBef>
              <a:buNone/>
              <a:defRPr sz="8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46806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5473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endParaRPr lang="en-US" sz="1000" b="0" i="0" dirty="0">
              <a:latin typeface="Century Gothic" panose="020B0502020202020204" pitchFamily="34" charset="0"/>
            </a:endParaRP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97" r:id="rId43"/>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6.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himss.org/NI"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810883" y="1771812"/>
            <a:ext cx="1094872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000" dirty="0">
                <a:solidFill>
                  <a:srgbClr val="FFFFFF"/>
                </a:solidFill>
                <a:latin typeface="Prometo Medium" panose="020B0704030203060203" pitchFamily="34" charset="0"/>
              </a:rPr>
              <a:t>Documentation Burden: </a:t>
            </a:r>
            <a:r>
              <a:rPr lang="en-US" sz="5400" dirty="0">
                <a:solidFill>
                  <a:srgbClr val="FFFFFF"/>
                </a:solidFill>
                <a:latin typeface="Prometo Medium" panose="020B0704030203060203" pitchFamily="34" charset="0"/>
              </a:rPr>
              <a:t>Healthcare IT Innovations to Optimize Clinician Documentation in Care Delivery</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810883" y="4450332"/>
            <a:ext cx="6429072"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HIMSS Nursing Informatics Community Webinar</a:t>
            </a:r>
          </a:p>
        </p:txBody>
      </p:sp>
      <p:sp>
        <p:nvSpPr>
          <p:cNvPr id="15" name="TextBox 14"/>
          <p:cNvSpPr txBox="1"/>
          <p:nvPr/>
        </p:nvSpPr>
        <p:spPr>
          <a:xfrm>
            <a:off x="810883" y="5007572"/>
            <a:ext cx="3811712" cy="323165"/>
          </a:xfrm>
          <a:prstGeom prst="rect">
            <a:avLst/>
          </a:prstGeom>
          <a:noFill/>
        </p:spPr>
        <p:txBody>
          <a:bodyPr wrap="square" rtlCol="0">
            <a:spAutoFit/>
          </a:bodyPr>
          <a:lstStyle/>
          <a:p>
            <a:r>
              <a:rPr lang="en-US" sz="1500" dirty="0">
                <a:solidFill>
                  <a:schemeClr val="bg1"/>
                </a:solidFill>
              </a:rPr>
              <a:t>October 12, 2021</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C54FE-40D8-4845-B641-A70DF9A495D0}"/>
              </a:ext>
            </a:extLst>
          </p:cNvPr>
          <p:cNvSpPr>
            <a:spLocks noGrp="1"/>
          </p:cNvSpPr>
          <p:nvPr>
            <p:ph type="title"/>
          </p:nvPr>
        </p:nvSpPr>
        <p:spPr/>
        <p:txBody>
          <a:bodyPr>
            <a:normAutofit/>
          </a:bodyPr>
          <a:lstStyle/>
          <a:p>
            <a:r>
              <a:rPr lang="en-US" sz="3600" dirty="0"/>
              <a:t>Practice Environment</a:t>
            </a:r>
          </a:p>
        </p:txBody>
      </p:sp>
      <p:sp>
        <p:nvSpPr>
          <p:cNvPr id="3" name="Text Placeholder 2">
            <a:extLst>
              <a:ext uri="{FF2B5EF4-FFF2-40B4-BE49-F238E27FC236}">
                <a16:creationId xmlns:a16="http://schemas.microsoft.com/office/drawing/2014/main" id="{9BBF26D4-6067-5F48-862F-52FE5D3FE2B4}"/>
              </a:ext>
            </a:extLst>
          </p:cNvPr>
          <p:cNvSpPr>
            <a:spLocks noGrp="1"/>
          </p:cNvSpPr>
          <p:nvPr>
            <p:ph type="body" sz="quarter" idx="11"/>
          </p:nvPr>
        </p:nvSpPr>
        <p:spPr>
          <a:xfrm>
            <a:off x="555138" y="946205"/>
            <a:ext cx="9478391" cy="377952"/>
          </a:xfrm>
        </p:spPr>
        <p:txBody>
          <a:bodyPr>
            <a:noAutofit/>
          </a:bodyPr>
          <a:lstStyle/>
          <a:p>
            <a:pPr>
              <a:lnSpc>
                <a:spcPct val="100000"/>
              </a:lnSpc>
              <a:spcBef>
                <a:spcPts val="0"/>
              </a:spcBef>
            </a:pPr>
            <a:r>
              <a:rPr lang="en-US" dirty="0"/>
              <a:t>Intermountain Health System</a:t>
            </a:r>
          </a:p>
        </p:txBody>
      </p:sp>
      <p:pic>
        <p:nvPicPr>
          <p:cNvPr id="5" name="Picture 4">
            <a:extLst>
              <a:ext uri="{FF2B5EF4-FFF2-40B4-BE49-F238E27FC236}">
                <a16:creationId xmlns:a16="http://schemas.microsoft.com/office/drawing/2014/main" id="{05F3F6DD-1C06-4F91-9CE9-5DF584E77196}"/>
              </a:ext>
            </a:extLst>
          </p:cNvPr>
          <p:cNvPicPr>
            <a:picLocks noChangeAspect="1"/>
          </p:cNvPicPr>
          <p:nvPr/>
        </p:nvPicPr>
        <p:blipFill>
          <a:blip r:embed="rId3"/>
          <a:stretch>
            <a:fillRect/>
          </a:stretch>
        </p:blipFill>
        <p:spPr>
          <a:xfrm>
            <a:off x="936575" y="1324157"/>
            <a:ext cx="9271454" cy="5042046"/>
          </a:xfrm>
          <a:prstGeom prst="rect">
            <a:avLst/>
          </a:prstGeom>
        </p:spPr>
      </p:pic>
    </p:spTree>
    <p:extLst>
      <p:ext uri="{BB962C8B-B14F-4D97-AF65-F5344CB8AC3E}">
        <p14:creationId xmlns:p14="http://schemas.microsoft.com/office/powerpoint/2010/main" val="134273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C54FE-40D8-4845-B641-A70DF9A495D0}"/>
              </a:ext>
            </a:extLst>
          </p:cNvPr>
          <p:cNvSpPr>
            <a:spLocks noGrp="1"/>
          </p:cNvSpPr>
          <p:nvPr>
            <p:ph type="title"/>
          </p:nvPr>
        </p:nvSpPr>
        <p:spPr/>
        <p:txBody>
          <a:bodyPr>
            <a:normAutofit/>
          </a:bodyPr>
          <a:lstStyle/>
          <a:p>
            <a:r>
              <a:rPr lang="en-US" sz="3600" dirty="0"/>
              <a:t>Practice Environment</a:t>
            </a:r>
          </a:p>
        </p:txBody>
      </p:sp>
      <p:sp>
        <p:nvSpPr>
          <p:cNvPr id="3" name="Text Placeholder 2">
            <a:extLst>
              <a:ext uri="{FF2B5EF4-FFF2-40B4-BE49-F238E27FC236}">
                <a16:creationId xmlns:a16="http://schemas.microsoft.com/office/drawing/2014/main" id="{9BBF26D4-6067-5F48-862F-52FE5D3FE2B4}"/>
              </a:ext>
            </a:extLst>
          </p:cNvPr>
          <p:cNvSpPr>
            <a:spLocks noGrp="1"/>
          </p:cNvSpPr>
          <p:nvPr>
            <p:ph type="body" sz="quarter" idx="11"/>
          </p:nvPr>
        </p:nvSpPr>
        <p:spPr>
          <a:xfrm>
            <a:off x="555624" y="1208329"/>
            <a:ext cx="9478391" cy="377952"/>
          </a:xfrm>
        </p:spPr>
        <p:txBody>
          <a:bodyPr>
            <a:noAutofit/>
          </a:bodyPr>
          <a:lstStyle/>
          <a:p>
            <a:pPr>
              <a:lnSpc>
                <a:spcPct val="100000"/>
              </a:lnSpc>
              <a:spcBef>
                <a:spcPts val="0"/>
              </a:spcBef>
            </a:pPr>
            <a:r>
              <a:rPr lang="en-US" dirty="0"/>
              <a:t>University of California San Diego Health </a:t>
            </a:r>
          </a:p>
        </p:txBody>
      </p:sp>
      <p:sp>
        <p:nvSpPr>
          <p:cNvPr id="6" name="TextBox 5">
            <a:extLst>
              <a:ext uri="{FF2B5EF4-FFF2-40B4-BE49-F238E27FC236}">
                <a16:creationId xmlns:a16="http://schemas.microsoft.com/office/drawing/2014/main" id="{1A4BDE3D-0AF5-4ADF-828C-2EAE6ED8F0AB}"/>
              </a:ext>
            </a:extLst>
          </p:cNvPr>
          <p:cNvSpPr txBox="1"/>
          <p:nvPr/>
        </p:nvSpPr>
        <p:spPr>
          <a:xfrm>
            <a:off x="437363" y="1586281"/>
            <a:ext cx="8654386" cy="4667945"/>
          </a:xfrm>
          <a:prstGeom prst="rect">
            <a:avLst/>
          </a:prstGeom>
          <a:noFill/>
        </p:spPr>
        <p:txBody>
          <a:bodyPr wrap="square">
            <a:spAutoFit/>
          </a:bodyPr>
          <a:lstStyle/>
          <a:p>
            <a:pPr marL="557139" marR="0" lvl="1" indent="-214285" algn="l" defTabSz="342854" rtl="0" eaLnBrk="1" fontAlgn="auto" latinLnBrk="0" hangingPunct="1">
              <a:spcBef>
                <a:spcPts val="450"/>
              </a:spcBef>
              <a:spcAft>
                <a:spcPts val="600"/>
              </a:spcAft>
              <a:buClr>
                <a:srgbClr val="007DBA"/>
              </a:buClr>
              <a:buSzTx/>
              <a:buFont typeface="Arial"/>
              <a:buChar char="•"/>
              <a:tabLst/>
              <a:defRPr/>
            </a:pPr>
            <a:r>
              <a:rPr lang="en-US" sz="1600" dirty="0">
                <a:solidFill>
                  <a:srgbClr val="101D3A"/>
                </a:solidFill>
                <a:latin typeface="+mj-lt"/>
              </a:rPr>
              <a:t>I</a:t>
            </a:r>
            <a:r>
              <a:rPr kumimoji="0" lang="en-US" sz="1600" b="0" i="0" u="none" strike="noStrike" kern="1200" cap="none" spc="0" normalizeH="0" baseline="0" noProof="0" dirty="0">
                <a:ln>
                  <a:noFill/>
                </a:ln>
                <a:solidFill>
                  <a:srgbClr val="101D3A"/>
                </a:solidFill>
                <a:effectLst/>
                <a:uLnTx/>
                <a:uFillTx/>
                <a:latin typeface="+mj-lt"/>
                <a:ea typeface="+mn-ea"/>
                <a:cs typeface="+mn-cs"/>
              </a:rPr>
              <a:t>npatient and specialty care throughout the San Diego region, as well as primary, urgent and express care at clinics throughout the area</a:t>
            </a:r>
          </a:p>
          <a:p>
            <a:pPr marL="557139" marR="0" lvl="1" indent="-214285" algn="l" defTabSz="342854" rtl="0" eaLnBrk="1" fontAlgn="auto" latinLnBrk="0" hangingPunct="1">
              <a:spcBef>
                <a:spcPts val="450"/>
              </a:spcBef>
              <a:spcAft>
                <a:spcPts val="600"/>
              </a:spcAft>
              <a:buClr>
                <a:srgbClr val="007DBA"/>
              </a:buClr>
              <a:buSzTx/>
              <a:buFont typeface="Arial"/>
              <a:buChar char="•"/>
              <a:tabLst/>
              <a:defRPr/>
            </a:pPr>
            <a:r>
              <a:rPr kumimoji="0" lang="en-US" sz="1600" b="0" i="0" u="none" strike="noStrike" kern="1200" cap="none" spc="0" normalizeH="0" baseline="0" noProof="0" dirty="0">
                <a:ln>
                  <a:noFill/>
                </a:ln>
                <a:solidFill>
                  <a:srgbClr val="101D3A"/>
                </a:solidFill>
                <a:effectLst/>
                <a:uLnTx/>
                <a:uFillTx/>
                <a:latin typeface="+mj-lt"/>
                <a:ea typeface="+mn-ea"/>
                <a:cs typeface="+mn-cs"/>
              </a:rPr>
              <a:t>Campuses:</a:t>
            </a:r>
          </a:p>
          <a:p>
            <a:pPr marL="1199993" marR="0" lvl="3" indent="-171428" algn="l" defTabSz="342854" rtl="0" eaLnBrk="1" fontAlgn="auto" latinLnBrk="0" hangingPunct="1">
              <a:spcBef>
                <a:spcPts val="450"/>
              </a:spcBef>
              <a:spcAft>
                <a:spcPts val="600"/>
              </a:spcAft>
              <a:buClr>
                <a:srgbClr val="007DBA"/>
              </a:buClr>
              <a:buSzTx/>
              <a:buFont typeface="Arial"/>
              <a:buChar char="•"/>
              <a:tabLst/>
              <a:defRPr/>
            </a:pPr>
            <a:r>
              <a:rPr kumimoji="0" lang="en-US" sz="1600" b="0" i="0" u="none" strike="noStrike" kern="1200" cap="none" spc="0" normalizeH="0" baseline="0" noProof="0" dirty="0">
                <a:ln>
                  <a:noFill/>
                </a:ln>
                <a:solidFill>
                  <a:srgbClr val="101D3A"/>
                </a:solidFill>
                <a:effectLst/>
                <a:uLnTx/>
                <a:uFillTx/>
                <a:latin typeface="+mj-lt"/>
                <a:ea typeface="+mn-ea"/>
                <a:cs typeface="+mn-cs"/>
              </a:rPr>
              <a:t>UC San Diego Medical Center (390 beds)</a:t>
            </a:r>
          </a:p>
          <a:p>
            <a:pPr marL="1199993" marR="0" lvl="3" indent="-171428" algn="l" defTabSz="342854" rtl="0" eaLnBrk="1" fontAlgn="auto" latinLnBrk="0" hangingPunct="1">
              <a:spcBef>
                <a:spcPts val="450"/>
              </a:spcBef>
              <a:spcAft>
                <a:spcPts val="600"/>
              </a:spcAft>
              <a:buClr>
                <a:srgbClr val="007DBA"/>
              </a:buClr>
              <a:buSzTx/>
              <a:buFont typeface="Arial"/>
              <a:buChar char="•"/>
              <a:tabLst/>
              <a:defRPr/>
            </a:pPr>
            <a:r>
              <a:rPr kumimoji="0" lang="en-US" sz="1600" b="0" i="0" u="none" strike="noStrike" kern="1200" cap="none" spc="0" normalizeH="0" baseline="0" noProof="0" dirty="0">
                <a:ln>
                  <a:noFill/>
                </a:ln>
                <a:solidFill>
                  <a:srgbClr val="101D3A"/>
                </a:solidFill>
                <a:effectLst/>
                <a:uLnTx/>
                <a:uFillTx/>
                <a:latin typeface="+mj-lt"/>
                <a:ea typeface="+mn-ea"/>
                <a:cs typeface="+mn-cs"/>
              </a:rPr>
              <a:t>Jacobs Medical Center(364 beds)</a:t>
            </a:r>
          </a:p>
          <a:p>
            <a:pPr marL="1199993" marR="0" lvl="3" indent="-171428" algn="l" defTabSz="342854" rtl="0" eaLnBrk="1" fontAlgn="auto" latinLnBrk="0" hangingPunct="1">
              <a:spcBef>
                <a:spcPts val="450"/>
              </a:spcBef>
              <a:spcAft>
                <a:spcPts val="600"/>
              </a:spcAft>
              <a:buClr>
                <a:srgbClr val="007DBA"/>
              </a:buClr>
              <a:buSzTx/>
              <a:buFont typeface="Arial"/>
              <a:buChar char="•"/>
              <a:tabLst/>
              <a:defRPr/>
            </a:pPr>
            <a:r>
              <a:rPr kumimoji="0" lang="en-US" sz="1600" b="0" i="0" u="none" strike="noStrike" kern="1200" cap="none" spc="0" normalizeH="0" baseline="0" noProof="0" dirty="0">
                <a:ln>
                  <a:noFill/>
                </a:ln>
                <a:solidFill>
                  <a:srgbClr val="101D3A"/>
                </a:solidFill>
                <a:effectLst/>
                <a:uLnTx/>
                <a:uFillTx/>
                <a:latin typeface="+mj-lt"/>
                <a:ea typeface="+mn-ea"/>
                <a:cs typeface="+mn-cs"/>
              </a:rPr>
              <a:t>Sulpizio Cardiovascular Center (54 beds)</a:t>
            </a:r>
          </a:p>
          <a:p>
            <a:pPr marL="1199993" marR="0" lvl="3" indent="-171428" algn="l" defTabSz="342854" rtl="0" eaLnBrk="1" fontAlgn="auto" latinLnBrk="0" hangingPunct="1">
              <a:spcBef>
                <a:spcPts val="450"/>
              </a:spcBef>
              <a:spcAft>
                <a:spcPts val="600"/>
              </a:spcAft>
              <a:buClr>
                <a:srgbClr val="007DBA"/>
              </a:buClr>
              <a:buSzTx/>
              <a:buFont typeface="Arial"/>
              <a:buChar char="•"/>
              <a:tabLst/>
              <a:defRPr/>
            </a:pPr>
            <a:r>
              <a:rPr kumimoji="0" lang="en-US" sz="1600" b="0" i="0" u="none" strike="noStrike" kern="1200" cap="none" spc="0" normalizeH="0" baseline="0" noProof="0" dirty="0">
                <a:ln>
                  <a:noFill/>
                </a:ln>
                <a:solidFill>
                  <a:srgbClr val="101D3A"/>
                </a:solidFill>
                <a:effectLst/>
                <a:uLnTx/>
                <a:uFillTx/>
                <a:latin typeface="+mj-lt"/>
                <a:ea typeface="+mn-ea"/>
                <a:cs typeface="+mn-cs"/>
              </a:rPr>
              <a:t>Shiley Eye Institute, Moore’s Cancer Center, and the Koman Family Outpatient Pavilion</a:t>
            </a:r>
          </a:p>
          <a:p>
            <a:pPr marL="557139" marR="0" lvl="1" indent="-214285" algn="l" defTabSz="342854" rtl="0" eaLnBrk="1" fontAlgn="auto" latinLnBrk="0" hangingPunct="1">
              <a:spcBef>
                <a:spcPts val="450"/>
              </a:spcBef>
              <a:spcAft>
                <a:spcPts val="600"/>
              </a:spcAft>
              <a:buClr>
                <a:srgbClr val="007DBA"/>
              </a:buClr>
              <a:buSzTx/>
              <a:buFont typeface="Arial"/>
              <a:buChar char="•"/>
              <a:tabLst/>
              <a:defRPr/>
            </a:pPr>
            <a:r>
              <a:rPr kumimoji="0" lang="en-US" sz="1600" b="0" i="0" u="none" strike="noStrike" kern="1200" cap="none" spc="0" normalizeH="0" baseline="0" noProof="0" dirty="0">
                <a:ln>
                  <a:noFill/>
                </a:ln>
                <a:solidFill>
                  <a:srgbClr val="101D3A"/>
                </a:solidFill>
                <a:effectLst/>
                <a:uLnTx/>
                <a:uFillTx/>
                <a:latin typeface="+mj-lt"/>
                <a:ea typeface="+mn-ea"/>
                <a:cs typeface="+mn-cs"/>
              </a:rPr>
              <a:t>Ranked #1 in San Diego, and #5 in California with 10 medical and surgical specialties rated among nation’s best, placing </a:t>
            </a:r>
            <a:r>
              <a:rPr lang="en-US" sz="1600" dirty="0">
                <a:solidFill>
                  <a:srgbClr val="101D3A"/>
                </a:solidFill>
                <a:latin typeface="+mj-lt"/>
              </a:rPr>
              <a:t>UC San Diego Health </a:t>
            </a:r>
            <a:r>
              <a:rPr kumimoji="0" lang="en-US" sz="1600" b="0" i="0" u="none" strike="noStrike" kern="1200" cap="none" spc="0" normalizeH="0" baseline="0" noProof="0" dirty="0">
                <a:ln>
                  <a:noFill/>
                </a:ln>
                <a:solidFill>
                  <a:srgbClr val="101D3A"/>
                </a:solidFill>
                <a:effectLst/>
                <a:uLnTx/>
                <a:uFillTx/>
                <a:latin typeface="+mj-lt"/>
                <a:ea typeface="+mn-ea"/>
                <a:cs typeface="+mn-cs"/>
              </a:rPr>
              <a:t>among the nation's best hospitals, (</a:t>
            </a:r>
            <a:r>
              <a:rPr kumimoji="0" lang="en-US" sz="1600" b="0" i="1" u="none" strike="noStrike" kern="1200" cap="none" spc="0" normalizeH="0" baseline="0" noProof="0" dirty="0">
                <a:ln>
                  <a:noFill/>
                </a:ln>
                <a:solidFill>
                  <a:srgbClr val="101D3A"/>
                </a:solidFill>
                <a:effectLst/>
                <a:uLnTx/>
                <a:uFillTx/>
                <a:latin typeface="+mj-lt"/>
                <a:ea typeface="+mn-ea"/>
                <a:cs typeface="+mn-cs"/>
              </a:rPr>
              <a:t>2021-2022 U.S. News &amp; World Report)</a:t>
            </a:r>
          </a:p>
          <a:p>
            <a:pPr marL="557139" marR="0" lvl="1" indent="-214285" algn="l" defTabSz="342854" rtl="0" eaLnBrk="1" fontAlgn="auto" latinLnBrk="0" hangingPunct="1">
              <a:spcBef>
                <a:spcPts val="450"/>
              </a:spcBef>
              <a:spcAft>
                <a:spcPts val="600"/>
              </a:spcAft>
              <a:buClr>
                <a:srgbClr val="007DBA"/>
              </a:buClr>
              <a:buSzTx/>
              <a:buFont typeface="Arial"/>
              <a:buChar char="•"/>
              <a:tabLst/>
              <a:defRPr/>
            </a:pPr>
            <a:r>
              <a:rPr kumimoji="0" lang="en-US" sz="1600" b="0" i="0" u="none" strike="noStrike" kern="1200" cap="none" spc="0" normalizeH="0" baseline="0" noProof="0" dirty="0">
                <a:ln>
                  <a:noFill/>
                </a:ln>
                <a:solidFill>
                  <a:srgbClr val="101D3A"/>
                </a:solidFill>
                <a:effectLst/>
                <a:uLnTx/>
                <a:uFillTx/>
                <a:latin typeface="+mj-lt"/>
                <a:ea typeface="+mn-ea"/>
                <a:cs typeface="+mn-cs"/>
              </a:rPr>
              <a:t>UC San Diego Health has received Magnet hospital designation from the American Nurses Credentialing Center (ANCC) since 2011</a:t>
            </a:r>
          </a:p>
          <a:p>
            <a:pPr marL="557139" marR="0" lvl="1" indent="-214285" algn="l" defTabSz="342854" rtl="0" eaLnBrk="1" fontAlgn="auto" latinLnBrk="0" hangingPunct="1">
              <a:spcBef>
                <a:spcPts val="450"/>
              </a:spcBef>
              <a:spcAft>
                <a:spcPts val="600"/>
              </a:spcAft>
              <a:buClr>
                <a:srgbClr val="007DBA"/>
              </a:buClr>
              <a:buSzTx/>
              <a:buFont typeface="Arial"/>
              <a:buChar char="•"/>
              <a:tabLst/>
              <a:defRPr/>
            </a:pPr>
            <a:r>
              <a:rPr kumimoji="0" lang="en-US" sz="1600" b="0" i="0" u="none" strike="noStrike" kern="1200" cap="none" spc="0" normalizeH="0" baseline="0" noProof="0" dirty="0">
                <a:ln>
                  <a:noFill/>
                </a:ln>
                <a:solidFill>
                  <a:srgbClr val="101D3A"/>
                </a:solidFill>
                <a:effectLst/>
                <a:uLnTx/>
                <a:uFillTx/>
                <a:latin typeface="+mj-lt"/>
                <a:ea typeface="+mn-ea"/>
                <a:cs typeface="+mn-cs"/>
              </a:rPr>
              <a:t>Top 10 Vizient ranking since 2019</a:t>
            </a:r>
          </a:p>
        </p:txBody>
      </p:sp>
      <p:pic>
        <p:nvPicPr>
          <p:cNvPr id="1026" name="Picture 2" descr="A picture containing text, clipart&#10;&#10;Description automatically generated">
            <a:extLst>
              <a:ext uri="{FF2B5EF4-FFF2-40B4-BE49-F238E27FC236}">
                <a16:creationId xmlns:a16="http://schemas.microsoft.com/office/drawing/2014/main" id="{E219C90E-86EE-48F1-A65C-421DD09C3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9945" y="2162432"/>
            <a:ext cx="3475212" cy="1151362"/>
          </a:xfrm>
          <a:prstGeom prst="rect">
            <a:avLst/>
          </a:prstGeom>
          <a:noFill/>
        </p:spPr>
      </p:pic>
    </p:spTree>
    <p:extLst>
      <p:ext uri="{BB962C8B-B14F-4D97-AF65-F5344CB8AC3E}">
        <p14:creationId xmlns:p14="http://schemas.microsoft.com/office/powerpoint/2010/main" val="345839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C54FE-40D8-4845-B641-A70DF9A495D0}"/>
              </a:ext>
            </a:extLst>
          </p:cNvPr>
          <p:cNvSpPr>
            <a:spLocks noGrp="1"/>
          </p:cNvSpPr>
          <p:nvPr>
            <p:ph type="title"/>
          </p:nvPr>
        </p:nvSpPr>
        <p:spPr/>
        <p:txBody>
          <a:bodyPr>
            <a:normAutofit/>
          </a:bodyPr>
          <a:lstStyle/>
          <a:p>
            <a:r>
              <a:rPr lang="en-US" sz="3600" dirty="0"/>
              <a:t>Practice Environment</a:t>
            </a:r>
          </a:p>
        </p:txBody>
      </p:sp>
      <p:sp>
        <p:nvSpPr>
          <p:cNvPr id="3" name="Text Placeholder 2">
            <a:extLst>
              <a:ext uri="{FF2B5EF4-FFF2-40B4-BE49-F238E27FC236}">
                <a16:creationId xmlns:a16="http://schemas.microsoft.com/office/drawing/2014/main" id="{9BBF26D4-6067-5F48-862F-52FE5D3FE2B4}"/>
              </a:ext>
            </a:extLst>
          </p:cNvPr>
          <p:cNvSpPr>
            <a:spLocks noGrp="1"/>
          </p:cNvSpPr>
          <p:nvPr>
            <p:ph type="body" sz="quarter" idx="11"/>
          </p:nvPr>
        </p:nvSpPr>
        <p:spPr>
          <a:xfrm>
            <a:off x="555624" y="1208329"/>
            <a:ext cx="9478391" cy="377952"/>
          </a:xfrm>
        </p:spPr>
        <p:txBody>
          <a:bodyPr>
            <a:noAutofit/>
          </a:bodyPr>
          <a:lstStyle/>
          <a:p>
            <a:pPr>
              <a:lnSpc>
                <a:spcPct val="100000"/>
              </a:lnSpc>
              <a:spcBef>
                <a:spcPts val="0"/>
              </a:spcBef>
            </a:pPr>
            <a:r>
              <a:rPr lang="en-US" sz="2000" dirty="0"/>
              <a:t>New York Presbyterian Health System</a:t>
            </a:r>
          </a:p>
        </p:txBody>
      </p:sp>
      <p:sp>
        <p:nvSpPr>
          <p:cNvPr id="7" name="TextBox 6">
            <a:extLst>
              <a:ext uri="{FF2B5EF4-FFF2-40B4-BE49-F238E27FC236}">
                <a16:creationId xmlns:a16="http://schemas.microsoft.com/office/drawing/2014/main" id="{593A1F43-4E14-4AFF-809A-3D8DDE6AF18E}"/>
              </a:ext>
            </a:extLst>
          </p:cNvPr>
          <p:cNvSpPr txBox="1"/>
          <p:nvPr/>
        </p:nvSpPr>
        <p:spPr>
          <a:xfrm>
            <a:off x="437363" y="2217354"/>
            <a:ext cx="8062582" cy="3057247"/>
          </a:xfrm>
          <a:prstGeom prst="rect">
            <a:avLst/>
          </a:prstGeom>
          <a:noFill/>
        </p:spPr>
        <p:txBody>
          <a:bodyPr wrap="square">
            <a:spAutoFit/>
          </a:bodyPr>
          <a:lstStyle/>
          <a:p>
            <a:pPr marL="557139" marR="0" lvl="1" indent="-214285" algn="l" defTabSz="342854" rtl="0" eaLnBrk="1" fontAlgn="auto" latinLnBrk="0" hangingPunct="1">
              <a:spcBef>
                <a:spcPts val="450"/>
              </a:spcBef>
              <a:spcAft>
                <a:spcPts val="600"/>
              </a:spcAft>
              <a:buClr>
                <a:srgbClr val="007DBA"/>
              </a:buClr>
              <a:buSzTx/>
              <a:buFont typeface="Arial"/>
              <a:buChar char="•"/>
              <a:tabLst/>
              <a:defRPr/>
            </a:pPr>
            <a:r>
              <a:rPr lang="en-US" sz="2000" dirty="0">
                <a:solidFill>
                  <a:srgbClr val="101D3A"/>
                </a:solidFill>
              </a:rPr>
              <a:t>NYPH is composed of seven campuses located in and around New York City</a:t>
            </a:r>
          </a:p>
          <a:p>
            <a:pPr marL="1014339" lvl="2" indent="-214285" defTabSz="342854">
              <a:spcBef>
                <a:spcPts val="450"/>
              </a:spcBef>
              <a:spcAft>
                <a:spcPts val="600"/>
              </a:spcAft>
              <a:buClr>
                <a:srgbClr val="007DBA"/>
              </a:buClr>
              <a:buFont typeface="Arial"/>
              <a:buChar char="•"/>
              <a:defRPr/>
            </a:pPr>
            <a:r>
              <a:rPr kumimoji="0" lang="en-US" sz="2000" b="0" i="0" u="none" strike="noStrike" kern="1200" cap="none" spc="0" normalizeH="0" baseline="0" noProof="0" dirty="0">
                <a:ln>
                  <a:noFill/>
                </a:ln>
                <a:solidFill>
                  <a:srgbClr val="101D3A"/>
                </a:solidFill>
                <a:effectLst/>
                <a:uLnTx/>
                <a:uFillTx/>
                <a:ea typeface="+mn-ea"/>
                <a:cs typeface="+mn-cs"/>
              </a:rPr>
              <a:t>Academic Medical C</a:t>
            </a:r>
            <a:r>
              <a:rPr lang="en-US" sz="2000" dirty="0">
                <a:solidFill>
                  <a:srgbClr val="101D3A"/>
                </a:solidFill>
              </a:rPr>
              <a:t>enter with two renowned medical schools, Weill Cornell Medicine and Columbia University </a:t>
            </a:r>
            <a:r>
              <a:rPr lang="en-US" sz="2000" dirty="0" err="1">
                <a:solidFill>
                  <a:srgbClr val="101D3A"/>
                </a:solidFill>
              </a:rPr>
              <a:t>Vagelos</a:t>
            </a:r>
            <a:r>
              <a:rPr lang="en-US" sz="2000" dirty="0">
                <a:solidFill>
                  <a:srgbClr val="101D3A"/>
                </a:solidFill>
              </a:rPr>
              <a:t> College of Physicians and Surgeons</a:t>
            </a:r>
          </a:p>
          <a:p>
            <a:pPr marL="1014339" lvl="2" indent="-214285" defTabSz="342854">
              <a:spcBef>
                <a:spcPts val="450"/>
              </a:spcBef>
              <a:spcAft>
                <a:spcPts val="600"/>
              </a:spcAft>
              <a:buClr>
                <a:srgbClr val="007DBA"/>
              </a:buClr>
              <a:buFont typeface="Arial"/>
              <a:buChar char="•"/>
              <a:defRPr/>
            </a:pPr>
            <a:r>
              <a:rPr lang="en-US" sz="2000" dirty="0">
                <a:solidFill>
                  <a:srgbClr val="101D3A"/>
                </a:solidFill>
              </a:rPr>
              <a:t>2,600 patient peds</a:t>
            </a:r>
          </a:p>
          <a:p>
            <a:pPr marL="1014339" lvl="2" indent="-214285" defTabSz="342854">
              <a:spcBef>
                <a:spcPts val="450"/>
              </a:spcBef>
              <a:spcAft>
                <a:spcPts val="600"/>
              </a:spcAft>
              <a:buClr>
                <a:srgbClr val="007DBA"/>
              </a:buClr>
              <a:buFont typeface="Arial"/>
              <a:buChar char="•"/>
              <a:defRPr/>
            </a:pPr>
            <a:r>
              <a:rPr lang="en-US" sz="2000" dirty="0">
                <a:solidFill>
                  <a:srgbClr val="101D3A"/>
                </a:solidFill>
              </a:rPr>
              <a:t>2 million inpatient and outpatient visits</a:t>
            </a:r>
          </a:p>
          <a:p>
            <a:pPr marL="1014339" lvl="2" indent="-214285" defTabSz="342854">
              <a:spcBef>
                <a:spcPts val="450"/>
              </a:spcBef>
              <a:spcAft>
                <a:spcPts val="600"/>
              </a:spcAft>
              <a:buClr>
                <a:srgbClr val="007DBA"/>
              </a:buClr>
              <a:buFont typeface="Arial"/>
              <a:buChar char="•"/>
              <a:defRPr/>
            </a:pPr>
            <a:endParaRPr kumimoji="0" lang="en-US" sz="1600" b="0" i="0" u="none" strike="noStrike" kern="1200" cap="none" spc="0" normalizeH="0" baseline="0" noProof="0" dirty="0">
              <a:ln>
                <a:noFill/>
              </a:ln>
              <a:solidFill>
                <a:srgbClr val="101D3A"/>
              </a:solidFill>
              <a:effectLst/>
              <a:uLnTx/>
              <a:uFillTx/>
              <a:ea typeface="+mn-ea"/>
              <a:cs typeface="+mn-cs"/>
            </a:endParaRPr>
          </a:p>
        </p:txBody>
      </p:sp>
      <p:pic>
        <p:nvPicPr>
          <p:cNvPr id="8" name="Picture 7">
            <a:extLst>
              <a:ext uri="{FF2B5EF4-FFF2-40B4-BE49-F238E27FC236}">
                <a16:creationId xmlns:a16="http://schemas.microsoft.com/office/drawing/2014/main" id="{8528EBAF-D794-4731-B033-40474050807D}"/>
              </a:ext>
            </a:extLst>
          </p:cNvPr>
          <p:cNvPicPr>
            <a:picLocks noChangeAspect="1"/>
          </p:cNvPicPr>
          <p:nvPr/>
        </p:nvPicPr>
        <p:blipFill>
          <a:blip r:embed="rId3"/>
          <a:stretch>
            <a:fillRect/>
          </a:stretch>
        </p:blipFill>
        <p:spPr>
          <a:xfrm>
            <a:off x="8284026" y="1058238"/>
            <a:ext cx="3470611" cy="4662237"/>
          </a:xfrm>
          <a:prstGeom prst="rect">
            <a:avLst/>
          </a:prstGeom>
        </p:spPr>
      </p:pic>
      <p:pic>
        <p:nvPicPr>
          <p:cNvPr id="10" name="Picture 9">
            <a:extLst>
              <a:ext uri="{FF2B5EF4-FFF2-40B4-BE49-F238E27FC236}">
                <a16:creationId xmlns:a16="http://schemas.microsoft.com/office/drawing/2014/main" id="{183F2EC7-C330-41A4-8988-2BFD2DCC245F}"/>
              </a:ext>
            </a:extLst>
          </p:cNvPr>
          <p:cNvPicPr>
            <a:picLocks noChangeAspect="1"/>
          </p:cNvPicPr>
          <p:nvPr/>
        </p:nvPicPr>
        <p:blipFill rotWithShape="1">
          <a:blip r:embed="rId4"/>
          <a:srcRect l="9695" b="11919"/>
          <a:stretch/>
        </p:blipFill>
        <p:spPr>
          <a:xfrm>
            <a:off x="7407667" y="4413189"/>
            <a:ext cx="1206861" cy="1087723"/>
          </a:xfrm>
          <a:prstGeom prst="rect">
            <a:avLst/>
          </a:prstGeom>
        </p:spPr>
      </p:pic>
    </p:spTree>
    <p:extLst>
      <p:ext uri="{BB962C8B-B14F-4D97-AF65-F5344CB8AC3E}">
        <p14:creationId xmlns:p14="http://schemas.microsoft.com/office/powerpoint/2010/main" val="384210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F99C-D136-42AD-9B76-69967E3D8936}"/>
              </a:ext>
            </a:extLst>
          </p:cNvPr>
          <p:cNvSpPr>
            <a:spLocks noGrp="1"/>
          </p:cNvSpPr>
          <p:nvPr>
            <p:ph type="title"/>
          </p:nvPr>
        </p:nvSpPr>
        <p:spPr/>
        <p:txBody>
          <a:bodyPr>
            <a:normAutofit/>
          </a:bodyPr>
          <a:lstStyle/>
          <a:p>
            <a:r>
              <a:rPr lang="en-US" sz="3600" dirty="0"/>
              <a:t>Your insights</a:t>
            </a:r>
          </a:p>
        </p:txBody>
      </p:sp>
      <p:sp>
        <p:nvSpPr>
          <p:cNvPr id="3" name="Text Placeholder 2">
            <a:extLst>
              <a:ext uri="{FF2B5EF4-FFF2-40B4-BE49-F238E27FC236}">
                <a16:creationId xmlns:a16="http://schemas.microsoft.com/office/drawing/2014/main" id="{5D15CDF9-053B-4D30-A33B-38D2DDDC2840}"/>
              </a:ext>
            </a:extLst>
          </p:cNvPr>
          <p:cNvSpPr>
            <a:spLocks noGrp="1"/>
          </p:cNvSpPr>
          <p:nvPr>
            <p:ph type="body" sz="quarter" idx="11"/>
          </p:nvPr>
        </p:nvSpPr>
        <p:spPr/>
        <p:txBody>
          <a:bodyPr/>
          <a:lstStyle/>
          <a:p>
            <a:r>
              <a:rPr lang="en-US" dirty="0"/>
              <a:t>Pain points with documentation-audience insights</a:t>
            </a:r>
          </a:p>
        </p:txBody>
      </p:sp>
      <p:pic>
        <p:nvPicPr>
          <p:cNvPr id="8" name="Picture 7">
            <a:extLst>
              <a:ext uri="{FF2B5EF4-FFF2-40B4-BE49-F238E27FC236}">
                <a16:creationId xmlns:a16="http://schemas.microsoft.com/office/drawing/2014/main" id="{6500FE3C-393F-4CE1-941C-29BF56D4E7A6}"/>
              </a:ext>
            </a:extLst>
          </p:cNvPr>
          <p:cNvPicPr>
            <a:picLocks noChangeAspect="1"/>
          </p:cNvPicPr>
          <p:nvPr/>
        </p:nvPicPr>
        <p:blipFill>
          <a:blip r:embed="rId2"/>
          <a:stretch>
            <a:fillRect/>
          </a:stretch>
        </p:blipFill>
        <p:spPr>
          <a:xfrm>
            <a:off x="1006417" y="1562986"/>
            <a:ext cx="9679304" cy="4839653"/>
          </a:xfrm>
          <a:prstGeom prst="rect">
            <a:avLst/>
          </a:prstGeom>
        </p:spPr>
      </p:pic>
    </p:spTree>
    <p:extLst>
      <p:ext uri="{BB962C8B-B14F-4D97-AF65-F5344CB8AC3E}">
        <p14:creationId xmlns:p14="http://schemas.microsoft.com/office/powerpoint/2010/main" val="3615351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514561" y="2760201"/>
            <a:ext cx="9487501" cy="1783443"/>
          </a:xfrm>
        </p:spPr>
        <p:txBody>
          <a:bodyPr lIns="457200" tIns="0" rIns="457200" anchor="ctr"/>
          <a:lstStyle/>
          <a:p>
            <a:pPr algn="ctr"/>
            <a:r>
              <a:rPr lang="en-US" sz="7200" dirty="0"/>
              <a:t>Creating the </a:t>
            </a:r>
            <a:br>
              <a:rPr lang="en-US" sz="7200" dirty="0"/>
            </a:br>
            <a:r>
              <a:rPr lang="en-US" sz="7200" dirty="0"/>
              <a:t>culture and climate for change</a:t>
            </a:r>
            <a:endParaRPr lang="en-US" sz="72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14</a:t>
            </a:fld>
            <a:endParaRPr lang="en-US" dirty="0"/>
          </a:p>
        </p:txBody>
      </p:sp>
    </p:spTree>
    <p:extLst>
      <p:ext uri="{BB962C8B-B14F-4D97-AF65-F5344CB8AC3E}">
        <p14:creationId xmlns:p14="http://schemas.microsoft.com/office/powerpoint/2010/main" val="324941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and Climate </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4" name="Content Placeholder 3">
            <a:extLst>
              <a:ext uri="{FF2B5EF4-FFF2-40B4-BE49-F238E27FC236}">
                <a16:creationId xmlns:a16="http://schemas.microsoft.com/office/drawing/2014/main" id="{07B2C209-DA5E-4919-A99D-334E415497F5}"/>
              </a:ext>
            </a:extLst>
          </p:cNvPr>
          <p:cNvSpPr txBox="1">
            <a:spLocks/>
          </p:cNvSpPr>
          <p:nvPr/>
        </p:nvSpPr>
        <p:spPr>
          <a:xfrm>
            <a:off x="997317" y="1715142"/>
            <a:ext cx="10363200" cy="4902200"/>
          </a:xfrm>
          <a:prstGeom prst="rect">
            <a:avLst/>
          </a:prstGeom>
        </p:spPr>
        <p:txBody>
          <a:bodyP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rgbClr val="232323"/>
                </a:solidFill>
                <a:latin typeface="+mj-lt"/>
                <a:cs typeface="Arial" panose="020B0604020202020204" pitchFamily="34" charset="0"/>
              </a:rPr>
              <a:t>“Innovation does not occur in isolation, but it is an art and science sustained through an organizational climate and culture.” </a:t>
            </a:r>
            <a:r>
              <a:rPr lang="en-US" sz="1000" i="1" dirty="0">
                <a:latin typeface="+mj-lt"/>
                <a:cs typeface="Arial" panose="020B0604020202020204" pitchFamily="34" charset="0"/>
              </a:rPr>
              <a:t>(Joseph, 2015)</a:t>
            </a:r>
          </a:p>
          <a:p>
            <a:pPr>
              <a:lnSpc>
                <a:spcPct val="100000"/>
              </a:lnSpc>
            </a:pPr>
            <a:endParaRPr lang="en-US" sz="1000" i="1" dirty="0">
              <a:latin typeface="+mj-lt"/>
              <a:cs typeface="Arial" panose="020B0604020202020204" pitchFamily="34" charset="0"/>
            </a:endParaRPr>
          </a:p>
          <a:p>
            <a:r>
              <a:rPr lang="en-US" sz="2000" i="1" dirty="0">
                <a:solidFill>
                  <a:srgbClr val="212121"/>
                </a:solidFill>
                <a:latin typeface="+mj-lt"/>
                <a:cs typeface="Arial" panose="020B0604020202020204" pitchFamily="34" charset="0"/>
              </a:rPr>
              <a:t>“Organizational culture reflects the basic assumptions about the world and the values that guide life in organizations.”</a:t>
            </a:r>
            <a:r>
              <a:rPr lang="en-US" sz="1000" i="1" dirty="0">
                <a:solidFill>
                  <a:srgbClr val="212121"/>
                </a:solidFill>
                <a:latin typeface="+mj-lt"/>
                <a:cs typeface="Arial" panose="020B0604020202020204" pitchFamily="34" charset="0"/>
              </a:rPr>
              <a:t>(Schneider, B., Ehrhart, M., Macey, W., 2013)</a:t>
            </a:r>
            <a:endParaRPr lang="en-US" sz="1000" i="1" dirty="0">
              <a:latin typeface="+mj-lt"/>
              <a:cs typeface="Arial" panose="020B0604020202020204" pitchFamily="34" charset="0"/>
            </a:endParaRPr>
          </a:p>
          <a:p>
            <a:pPr>
              <a:lnSpc>
                <a:spcPct val="100000"/>
              </a:lnSpc>
            </a:pPr>
            <a:endParaRPr lang="en-US" sz="2000" i="1" dirty="0">
              <a:latin typeface="+mj-lt"/>
              <a:cs typeface="Arial" panose="020B0604020202020204" pitchFamily="34" charset="0"/>
            </a:endParaRPr>
          </a:p>
          <a:p>
            <a:r>
              <a:rPr lang="en-US" sz="2000" i="1" dirty="0">
                <a:latin typeface="+mj-lt"/>
                <a:cs typeface="Arial" panose="020B0604020202020204" pitchFamily="34" charset="0"/>
              </a:rPr>
              <a:t>“</a:t>
            </a:r>
            <a:r>
              <a:rPr lang="en-US" sz="2000" i="1" dirty="0">
                <a:solidFill>
                  <a:srgbClr val="212121"/>
                </a:solidFill>
                <a:latin typeface="+mj-lt"/>
                <a:cs typeface="Arial" panose="020B0604020202020204" pitchFamily="34" charset="0"/>
              </a:rPr>
              <a:t>Organizational climate describes the meanings people attach to interrelated bundles of experiences they have at work.”</a:t>
            </a:r>
            <a:r>
              <a:rPr lang="en-US" sz="1000" i="1" dirty="0">
                <a:solidFill>
                  <a:srgbClr val="212121"/>
                </a:solidFill>
                <a:latin typeface="+mj-lt"/>
                <a:cs typeface="Arial" panose="020B0604020202020204" pitchFamily="34" charset="0"/>
              </a:rPr>
              <a:t>(</a:t>
            </a:r>
            <a:r>
              <a:rPr lang="en-US" sz="1200" i="1" dirty="0">
                <a:solidFill>
                  <a:srgbClr val="212121"/>
                </a:solidFill>
                <a:latin typeface="+mj-lt"/>
                <a:cs typeface="Arial" panose="020B0604020202020204" pitchFamily="34" charset="0"/>
              </a:rPr>
              <a:t>Schneider, B., Ehrhart, M., Macey, W., 2013)</a:t>
            </a:r>
            <a:endParaRPr lang="en-US" sz="1200" i="1" dirty="0">
              <a:latin typeface="+mj-lt"/>
              <a:cs typeface="Arial" panose="020B0604020202020204" pitchFamily="34" charset="0"/>
            </a:endParaRPr>
          </a:p>
          <a:p>
            <a:endParaRPr lang="en-US" sz="2000" i="1" dirty="0">
              <a:solidFill>
                <a:srgbClr val="212121"/>
              </a:solidFill>
              <a:latin typeface="+mj-lt"/>
              <a:cs typeface="Arial" panose="020B0604020202020204" pitchFamily="34" charset="0"/>
            </a:endParaRPr>
          </a:p>
          <a:p>
            <a:endParaRPr lang="en-US" sz="2000" i="1" dirty="0">
              <a:solidFill>
                <a:srgbClr val="212121"/>
              </a:solidFill>
              <a:latin typeface="+mj-lt"/>
              <a:cs typeface="Arial" panose="020B0604020202020204" pitchFamily="34" charset="0"/>
            </a:endParaRPr>
          </a:p>
        </p:txBody>
      </p:sp>
    </p:spTree>
    <p:extLst>
      <p:ext uri="{BB962C8B-B14F-4D97-AF65-F5344CB8AC3E}">
        <p14:creationId xmlns:p14="http://schemas.microsoft.com/office/powerpoint/2010/main" val="91549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25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arn(inVertical)">
                                      <p:cBhvr>
                                        <p:cTn id="12" dur="10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25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arn(inVertical)">
                                      <p:cBhvr>
                                        <p:cTn id="17"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418659" y="2730872"/>
            <a:ext cx="9487501" cy="1783443"/>
          </a:xfrm>
        </p:spPr>
        <p:txBody>
          <a:bodyPr lIns="457200" tIns="0" rIns="457200" anchor="ctr"/>
          <a:lstStyle/>
          <a:p>
            <a:pPr algn="ctr"/>
            <a:r>
              <a:rPr lang="en-US" sz="7200" dirty="0"/>
              <a:t>Enabling </a:t>
            </a:r>
            <a:br>
              <a:rPr lang="en-US" sz="7200" dirty="0"/>
            </a:br>
            <a:r>
              <a:rPr lang="en-US" sz="7200" dirty="0"/>
              <a:t>meaningful change through collaboration</a:t>
            </a:r>
            <a:endParaRPr lang="en-US" sz="72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39006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initiatives</a:t>
            </a:r>
          </a:p>
        </p:txBody>
      </p:sp>
      <p:sp>
        <p:nvSpPr>
          <p:cNvPr id="3" name="Slide Number Placeholder 2"/>
          <p:cNvSpPr>
            <a:spLocks noGrp="1"/>
          </p:cNvSpPr>
          <p:nvPr>
            <p:ph type="sldNum" sz="quarter" idx="10"/>
          </p:nvPr>
        </p:nvSpPr>
        <p:spPr/>
        <p:txBody>
          <a:bodyPr/>
          <a:lstStyle/>
          <a:p>
            <a:fld id="{D8D877B3-D348-4611-9BDB-C5374591D951}" type="slidenum">
              <a:rPr lang="en-US" smtClean="0"/>
              <a:pPr/>
              <a:t>17</a:t>
            </a:fld>
            <a:endParaRPr lang="en-US" dirty="0"/>
          </a:p>
        </p:txBody>
      </p:sp>
      <p:sp>
        <p:nvSpPr>
          <p:cNvPr id="7" name="TextBox 6"/>
          <p:cNvSpPr txBox="1"/>
          <p:nvPr/>
        </p:nvSpPr>
        <p:spPr>
          <a:xfrm>
            <a:off x="1766701" y="3139816"/>
            <a:ext cx="2322396" cy="1618713"/>
          </a:xfrm>
          <a:prstGeom prst="rect">
            <a:avLst/>
          </a:prstGeom>
          <a:noFill/>
        </p:spPr>
        <p:txBody>
          <a:bodyPr wrap="square" lIns="0" rIns="0" rtlCol="0">
            <a:spAutoFit/>
          </a:bodyPr>
          <a:lstStyle/>
          <a:p>
            <a:pPr marL="285750" indent="-285750">
              <a:lnSpc>
                <a:spcPct val="120000"/>
              </a:lnSpc>
              <a:buFont typeface="Arial" panose="020B0604020202020204" pitchFamily="34" charset="0"/>
              <a:buChar char="•"/>
            </a:pPr>
            <a:r>
              <a:rPr lang="en-US" sz="1400" dirty="0">
                <a:solidFill>
                  <a:schemeClr val="bg2"/>
                </a:solidFill>
                <a:latin typeface="Century Gothic" panose="020B0502020202020204" pitchFamily="34" charset="0"/>
              </a:rPr>
              <a:t>Examine workflows, potential challengers to change</a:t>
            </a:r>
          </a:p>
          <a:p>
            <a:pPr marL="285750" indent="-285750">
              <a:lnSpc>
                <a:spcPct val="120000"/>
              </a:lnSpc>
              <a:buFont typeface="Arial" panose="020B0604020202020204" pitchFamily="34" charset="0"/>
              <a:buChar char="•"/>
            </a:pPr>
            <a:r>
              <a:rPr lang="en-US" sz="1400" dirty="0">
                <a:solidFill>
                  <a:schemeClr val="bg2"/>
                </a:solidFill>
                <a:latin typeface="Century Gothic" panose="020B0502020202020204" pitchFamily="34" charset="0"/>
              </a:rPr>
              <a:t>Identify key value drivers, gain leader buy-in</a:t>
            </a:r>
          </a:p>
        </p:txBody>
      </p:sp>
      <p:sp>
        <p:nvSpPr>
          <p:cNvPr id="12" name="TextBox 11"/>
          <p:cNvSpPr txBox="1"/>
          <p:nvPr/>
        </p:nvSpPr>
        <p:spPr>
          <a:xfrm>
            <a:off x="5320177" y="3173684"/>
            <a:ext cx="2322396" cy="2652842"/>
          </a:xfrm>
          <a:prstGeom prst="rect">
            <a:avLst/>
          </a:prstGeom>
          <a:noFill/>
        </p:spPr>
        <p:txBody>
          <a:bodyPr wrap="square" lIns="0" rIns="0" rtlCol="0">
            <a:spAutoFit/>
          </a:bodyPr>
          <a:lstStyle/>
          <a:p>
            <a:pPr marL="285750" indent="-285750">
              <a:lnSpc>
                <a:spcPct val="120000"/>
              </a:lnSpc>
              <a:buFont typeface="Arial" panose="020B0604020202020204" pitchFamily="34" charset="0"/>
              <a:buChar char="•"/>
            </a:pPr>
            <a:r>
              <a:rPr lang="en-US" sz="1400" dirty="0">
                <a:solidFill>
                  <a:schemeClr val="bg2"/>
                </a:solidFill>
                <a:latin typeface="Century Gothic" panose="020B0502020202020204" pitchFamily="34" charset="0"/>
              </a:rPr>
              <a:t>Process and rationale for collecting information</a:t>
            </a:r>
          </a:p>
          <a:p>
            <a:pPr marL="285750" indent="-285750">
              <a:lnSpc>
                <a:spcPct val="120000"/>
              </a:lnSpc>
              <a:buFont typeface="Arial" panose="020B0604020202020204" pitchFamily="34" charset="0"/>
              <a:buChar char="•"/>
            </a:pPr>
            <a:r>
              <a:rPr lang="en-US" sz="1400" dirty="0">
                <a:solidFill>
                  <a:schemeClr val="bg2"/>
                </a:solidFill>
                <a:latin typeface="Century Gothic" panose="020B0502020202020204" pitchFamily="34" charset="0"/>
              </a:rPr>
              <a:t>Evaluating rationale for Why is information being collected</a:t>
            </a:r>
          </a:p>
          <a:p>
            <a:pPr marL="285750" indent="-285750">
              <a:lnSpc>
                <a:spcPct val="120000"/>
              </a:lnSpc>
              <a:buFont typeface="Arial" panose="020B0604020202020204" pitchFamily="34" charset="0"/>
              <a:buChar char="•"/>
            </a:pPr>
            <a:r>
              <a:rPr lang="en-US" sz="1400" dirty="0">
                <a:solidFill>
                  <a:schemeClr val="bg2"/>
                </a:solidFill>
                <a:latin typeface="Century Gothic" panose="020B0502020202020204" pitchFamily="34" charset="0"/>
              </a:rPr>
              <a:t> Understanding legal, regulatory, and financial implications of choices</a:t>
            </a:r>
          </a:p>
        </p:txBody>
      </p:sp>
      <p:sp>
        <p:nvSpPr>
          <p:cNvPr id="17" name="TextBox 16"/>
          <p:cNvSpPr txBox="1"/>
          <p:nvPr/>
        </p:nvSpPr>
        <p:spPr>
          <a:xfrm>
            <a:off x="9177530" y="3139816"/>
            <a:ext cx="2322396" cy="3169907"/>
          </a:xfrm>
          <a:prstGeom prst="rect">
            <a:avLst/>
          </a:prstGeom>
          <a:noFill/>
        </p:spPr>
        <p:txBody>
          <a:bodyPr wrap="square" lIns="0" rIns="0" rtlCol="0">
            <a:spAutoFit/>
          </a:bodyPr>
          <a:lstStyle/>
          <a:p>
            <a:pPr marL="285750" indent="-285750">
              <a:lnSpc>
                <a:spcPct val="120000"/>
              </a:lnSpc>
              <a:buFont typeface="Arial" panose="020B0604020202020204" pitchFamily="34" charset="0"/>
              <a:buChar char="•"/>
            </a:pPr>
            <a:r>
              <a:rPr lang="en-US" sz="1400" dirty="0">
                <a:solidFill>
                  <a:schemeClr val="bg2"/>
                </a:solidFill>
                <a:latin typeface="Century Gothic" panose="020B0502020202020204" pitchFamily="34" charset="0"/>
              </a:rPr>
              <a:t>Determine how to fully integrate technologies, </a:t>
            </a:r>
          </a:p>
          <a:p>
            <a:pPr marL="285750" indent="-285750">
              <a:lnSpc>
                <a:spcPct val="120000"/>
              </a:lnSpc>
              <a:buFont typeface="Arial" panose="020B0604020202020204" pitchFamily="34" charset="0"/>
              <a:buChar char="•"/>
            </a:pPr>
            <a:r>
              <a:rPr lang="en-US" sz="1400" dirty="0">
                <a:solidFill>
                  <a:schemeClr val="bg2"/>
                </a:solidFill>
                <a:latin typeface="Century Gothic" panose="020B0502020202020204" pitchFamily="34" charset="0"/>
              </a:rPr>
              <a:t>Understand differences between improvements and optimization</a:t>
            </a:r>
          </a:p>
          <a:p>
            <a:pPr marL="285750" indent="-285750">
              <a:lnSpc>
                <a:spcPct val="120000"/>
              </a:lnSpc>
              <a:buFont typeface="Arial" panose="020B0604020202020204" pitchFamily="34" charset="0"/>
              <a:buChar char="•"/>
            </a:pPr>
            <a:r>
              <a:rPr lang="en-US" sz="1400" dirty="0">
                <a:solidFill>
                  <a:schemeClr val="bg2"/>
                </a:solidFill>
                <a:latin typeface="Century Gothic" panose="020B0502020202020204" pitchFamily="34" charset="0"/>
              </a:rPr>
              <a:t>Identify when hidden additions to documentation occur when new technology is added to the care environment</a:t>
            </a:r>
          </a:p>
        </p:txBody>
      </p:sp>
      <p:sp>
        <p:nvSpPr>
          <p:cNvPr id="13" name="Oval 12"/>
          <p:cNvSpPr/>
          <p:nvPr/>
        </p:nvSpPr>
        <p:spPr>
          <a:xfrm>
            <a:off x="841908" y="2271295"/>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1</a:t>
            </a:r>
          </a:p>
        </p:txBody>
      </p:sp>
      <p:sp>
        <p:nvSpPr>
          <p:cNvPr id="15" name="Oval 14"/>
          <p:cNvSpPr/>
          <p:nvPr/>
        </p:nvSpPr>
        <p:spPr>
          <a:xfrm>
            <a:off x="4479144" y="2271295"/>
            <a:ext cx="701268" cy="701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2</a:t>
            </a:r>
          </a:p>
        </p:txBody>
      </p:sp>
      <p:sp>
        <p:nvSpPr>
          <p:cNvPr id="18" name="Oval 17"/>
          <p:cNvSpPr/>
          <p:nvPr/>
        </p:nvSpPr>
        <p:spPr>
          <a:xfrm>
            <a:off x="8127566" y="2271295"/>
            <a:ext cx="701268" cy="7012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3</a:t>
            </a:r>
          </a:p>
        </p:txBody>
      </p:sp>
      <p:sp>
        <p:nvSpPr>
          <p:cNvPr id="20" name="TextBox 19"/>
          <p:cNvSpPr txBox="1"/>
          <p:nvPr/>
        </p:nvSpPr>
        <p:spPr>
          <a:xfrm>
            <a:off x="5320177" y="2216486"/>
            <a:ext cx="2087382" cy="923330"/>
          </a:xfrm>
          <a:prstGeom prst="rect">
            <a:avLst/>
          </a:prstGeom>
          <a:noFill/>
        </p:spPr>
        <p:txBody>
          <a:bodyPr wrap="square" rtlCol="0">
            <a:spAutoFit/>
          </a:bodyPr>
          <a:lstStyle/>
          <a:p>
            <a:r>
              <a:rPr lang="en-US" i="1" dirty="0">
                <a:solidFill>
                  <a:schemeClr val="accent1"/>
                </a:solidFill>
                <a:latin typeface="Prometo Medium" panose="020B0704030203060203" pitchFamily="34" charset="0"/>
              </a:rPr>
              <a:t>Shifting focus from collection to workflow</a:t>
            </a:r>
          </a:p>
        </p:txBody>
      </p:sp>
      <p:sp>
        <p:nvSpPr>
          <p:cNvPr id="21" name="TextBox 20"/>
          <p:cNvSpPr txBox="1"/>
          <p:nvPr/>
        </p:nvSpPr>
        <p:spPr>
          <a:xfrm>
            <a:off x="8957413" y="2177438"/>
            <a:ext cx="2542513"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The role of technology</a:t>
            </a:r>
          </a:p>
        </p:txBody>
      </p:sp>
      <p:sp>
        <p:nvSpPr>
          <p:cNvPr id="22" name="TextBox 21"/>
          <p:cNvSpPr txBox="1"/>
          <p:nvPr/>
        </p:nvSpPr>
        <p:spPr>
          <a:xfrm>
            <a:off x="1730028" y="2216486"/>
            <a:ext cx="2087382" cy="646331"/>
          </a:xfrm>
          <a:prstGeom prst="rect">
            <a:avLst/>
          </a:prstGeom>
          <a:noFill/>
        </p:spPr>
        <p:txBody>
          <a:bodyPr wrap="square" rtlCol="0">
            <a:spAutoFit/>
          </a:bodyPr>
          <a:lstStyle/>
          <a:p>
            <a:r>
              <a:rPr lang="en-US" i="1" dirty="0">
                <a:solidFill>
                  <a:schemeClr val="accent1"/>
                </a:solidFill>
                <a:latin typeface="Prometo Medium" panose="020B0704030203060203" pitchFamily="34" charset="0"/>
              </a:rPr>
              <a:t>Committees and Workgroups</a:t>
            </a:r>
          </a:p>
        </p:txBody>
      </p:sp>
    </p:spTree>
    <p:extLst>
      <p:ext uri="{BB962C8B-B14F-4D97-AF65-F5344CB8AC3E}">
        <p14:creationId xmlns:p14="http://schemas.microsoft.com/office/powerpoint/2010/main" val="334462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514561" y="2760201"/>
            <a:ext cx="9487501" cy="1783443"/>
          </a:xfrm>
        </p:spPr>
        <p:txBody>
          <a:bodyPr lIns="457200" tIns="0" rIns="457200" anchor="ctr"/>
          <a:lstStyle/>
          <a:p>
            <a:pPr algn="ctr"/>
            <a:r>
              <a:rPr lang="en-US" sz="7200" dirty="0"/>
              <a:t>Extending patient experience through documentation</a:t>
            </a:r>
            <a:endParaRPr lang="en-US" sz="72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350907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sourced information</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4" name="Content Placeholder 3">
            <a:extLst>
              <a:ext uri="{FF2B5EF4-FFF2-40B4-BE49-F238E27FC236}">
                <a16:creationId xmlns:a16="http://schemas.microsoft.com/office/drawing/2014/main" id="{07B2C209-DA5E-4919-A99D-334E415497F5}"/>
              </a:ext>
            </a:extLst>
          </p:cNvPr>
          <p:cNvSpPr txBox="1">
            <a:spLocks/>
          </p:cNvSpPr>
          <p:nvPr/>
        </p:nvSpPr>
        <p:spPr>
          <a:xfrm>
            <a:off x="997317" y="1715142"/>
            <a:ext cx="10363200" cy="4902200"/>
          </a:xfrm>
          <a:prstGeom prst="rect">
            <a:avLst/>
          </a:prstGeom>
        </p:spPr>
        <p:txBody>
          <a:bodyP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18"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srgbClr val="212121"/>
              </a:solidFill>
              <a:effectLst/>
              <a:uLnTx/>
              <a:uFillTx/>
              <a:latin typeface="Century Gothic" panose="020F0302020204030204"/>
              <a:ea typeface="+mn-ea"/>
              <a:cs typeface="Arial" panose="020B0604020202020204" pitchFamily="34" charset="0"/>
            </a:endParaRPr>
          </a:p>
          <a:p>
            <a:pPr marL="0" marR="0" lvl="0" indent="0" algn="l" defTabSz="914318"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srgbClr val="212121"/>
              </a:solidFill>
              <a:effectLst/>
              <a:uLnTx/>
              <a:uFillTx/>
              <a:latin typeface="Century Gothic" panose="020F0302020204030204"/>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F3B4A355-2621-4D5C-ADEB-FB67787F5AD6}"/>
              </a:ext>
            </a:extLst>
          </p:cNvPr>
          <p:cNvGraphicFramePr/>
          <p:nvPr/>
        </p:nvGraphicFramePr>
        <p:xfrm>
          <a:off x="3933769" y="2266788"/>
          <a:ext cx="6463607" cy="3759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77C757E-AAA8-48CE-909B-1D477FBE51DF}"/>
              </a:ext>
            </a:extLst>
          </p:cNvPr>
          <p:cNvSpPr txBox="1"/>
          <p:nvPr/>
        </p:nvSpPr>
        <p:spPr>
          <a:xfrm>
            <a:off x="5846618" y="5144182"/>
            <a:ext cx="936568" cy="400110"/>
          </a:xfrm>
          <a:prstGeom prst="rect">
            <a:avLst/>
          </a:prstGeom>
          <a:noFill/>
        </p:spPr>
        <p:txBody>
          <a:bodyPr wrap="square" rtlCol="0">
            <a:spAutoFit/>
          </a:bodyPr>
          <a:lstStyle/>
          <a:p>
            <a:r>
              <a:rPr lang="en-US" sz="1000" dirty="0">
                <a:solidFill>
                  <a:schemeClr val="bg1"/>
                </a:solidFill>
              </a:rPr>
              <a:t>Leveraging PGHD</a:t>
            </a:r>
          </a:p>
        </p:txBody>
      </p:sp>
      <p:sp>
        <p:nvSpPr>
          <p:cNvPr id="6" name="TextBox 5">
            <a:extLst>
              <a:ext uri="{FF2B5EF4-FFF2-40B4-BE49-F238E27FC236}">
                <a16:creationId xmlns:a16="http://schemas.microsoft.com/office/drawing/2014/main" id="{ECC3FAED-A9EE-4E35-ADB2-15452284F69C}"/>
              </a:ext>
            </a:extLst>
          </p:cNvPr>
          <p:cNvSpPr txBox="1"/>
          <p:nvPr/>
        </p:nvSpPr>
        <p:spPr>
          <a:xfrm>
            <a:off x="7708670" y="3869748"/>
            <a:ext cx="892234" cy="553998"/>
          </a:xfrm>
          <a:prstGeom prst="rect">
            <a:avLst/>
          </a:prstGeom>
          <a:noFill/>
        </p:spPr>
        <p:txBody>
          <a:bodyPr wrap="square" rtlCol="0">
            <a:spAutoFit/>
          </a:bodyPr>
          <a:lstStyle/>
          <a:p>
            <a:r>
              <a:rPr lang="en-US" sz="1000" dirty="0"/>
              <a:t>Impact of Information Blocking</a:t>
            </a:r>
          </a:p>
        </p:txBody>
      </p:sp>
      <p:sp>
        <p:nvSpPr>
          <p:cNvPr id="8" name="TextBox 7">
            <a:extLst>
              <a:ext uri="{FF2B5EF4-FFF2-40B4-BE49-F238E27FC236}">
                <a16:creationId xmlns:a16="http://schemas.microsoft.com/office/drawing/2014/main" id="{2DD495FA-4695-457E-8716-9DD7581EBB47}"/>
              </a:ext>
            </a:extLst>
          </p:cNvPr>
          <p:cNvSpPr txBox="1"/>
          <p:nvPr/>
        </p:nvSpPr>
        <p:spPr>
          <a:xfrm>
            <a:off x="5790276" y="2924868"/>
            <a:ext cx="1049252" cy="400110"/>
          </a:xfrm>
          <a:prstGeom prst="rect">
            <a:avLst/>
          </a:prstGeom>
          <a:noFill/>
        </p:spPr>
        <p:txBody>
          <a:bodyPr wrap="square" rtlCol="0">
            <a:spAutoFit/>
          </a:bodyPr>
          <a:lstStyle/>
          <a:p>
            <a:r>
              <a:rPr lang="en-US" sz="1000" dirty="0"/>
              <a:t>API Implications</a:t>
            </a:r>
          </a:p>
        </p:txBody>
      </p:sp>
    </p:spTree>
    <p:extLst>
      <p:ext uri="{BB962C8B-B14F-4D97-AF65-F5344CB8AC3E}">
        <p14:creationId xmlns:p14="http://schemas.microsoft.com/office/powerpoint/2010/main" val="32458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25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8">
            <a:extLst>
              <a:ext uri="{FF2B5EF4-FFF2-40B4-BE49-F238E27FC236}">
                <a16:creationId xmlns:a16="http://schemas.microsoft.com/office/drawing/2014/main" id="{95E3EF5F-CE00-424A-92C0-FDB273AB0876}"/>
              </a:ext>
            </a:extLst>
          </p:cNvPr>
          <p:cNvPicPr>
            <a:picLocks noChangeAspect="1"/>
          </p:cNvPicPr>
          <p:nvPr/>
        </p:nvPicPr>
        <p:blipFill rotWithShape="1">
          <a:blip r:embed="rId3" cstate="print">
            <a:alphaModFix amt="69000"/>
            <a:extLst>
              <a:ext uri="{28A0092B-C50C-407E-A947-70E740481C1C}">
                <a14:useLocalDpi xmlns:a14="http://schemas.microsoft.com/office/drawing/2010/main" val="0"/>
              </a:ext>
            </a:extLst>
          </a:blip>
          <a:srcRect l="15636" t="20133" r="14002" b="9604"/>
          <a:stretch/>
        </p:blipFill>
        <p:spPr>
          <a:xfrm rot="19800000">
            <a:off x="2134305" y="-1495422"/>
            <a:ext cx="4107146" cy="4107146"/>
          </a:xfrm>
          <a:prstGeom prst="ellipse">
            <a:avLst/>
          </a:prstGeom>
          <a:noFill/>
          <a:ln>
            <a:noFill/>
          </a:ln>
          <a:effectLst>
            <a:reflection endPos="0" dist="50800" dir="5400000" sy="-100000" algn="bl" rotWithShape="0"/>
          </a:effectLst>
        </p:spPr>
      </p:pic>
      <p:sp>
        <p:nvSpPr>
          <p:cNvPr id="4" name="Title 3"/>
          <p:cNvSpPr>
            <a:spLocks noGrp="1"/>
          </p:cNvSpPr>
          <p:nvPr>
            <p:ph type="title"/>
          </p:nvPr>
        </p:nvSpPr>
        <p:spPr>
          <a:xfrm>
            <a:off x="863324" y="2410177"/>
            <a:ext cx="4187371" cy="1783443"/>
          </a:xfrm>
        </p:spPr>
        <p:txBody>
          <a:bodyPr/>
          <a:lstStyle/>
          <a:p>
            <a:r>
              <a:rPr lang="en-US" sz="4800" i="1" dirty="0"/>
              <a:t>Welcome</a:t>
            </a:r>
            <a:br>
              <a:rPr lang="en-US" i="1" dirty="0"/>
            </a:br>
            <a:endParaRPr lang="en-US" i="1" dirty="0"/>
          </a:p>
        </p:txBody>
      </p:sp>
      <p:sp>
        <p:nvSpPr>
          <p:cNvPr id="6"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2</a:t>
            </a:fld>
            <a:endParaRPr lang="en-US" dirty="0"/>
          </a:p>
        </p:txBody>
      </p:sp>
      <p:sp>
        <p:nvSpPr>
          <p:cNvPr id="9" name="TextBox 8"/>
          <p:cNvSpPr txBox="1"/>
          <p:nvPr/>
        </p:nvSpPr>
        <p:spPr>
          <a:xfrm>
            <a:off x="810883" y="4706148"/>
            <a:ext cx="5925425" cy="369332"/>
          </a:xfrm>
          <a:prstGeom prst="rect">
            <a:avLst/>
          </a:prstGeom>
          <a:noFill/>
        </p:spPr>
        <p:txBody>
          <a:bodyPr wrap="square" rtlCol="0">
            <a:spAutoFit/>
          </a:bodyPr>
          <a:lstStyle/>
          <a:p>
            <a:pPr lvl="0">
              <a:defRPr/>
            </a:pPr>
            <a:r>
              <a:rPr lang="en-US" dirty="0">
                <a:solidFill>
                  <a:srgbClr val="55C1E9"/>
                </a:solidFill>
                <a:latin typeface="Prometo Medium" panose="020B0704030203060203" pitchFamily="34" charset="0"/>
              </a:rPr>
              <a:t>Cait Michicich, MBA</a:t>
            </a:r>
            <a:endParaRPr kumimoji="0" lang="en-US" sz="1800" b="0" i="0" u="none" strike="noStrike" kern="1200" cap="none" spc="0" normalizeH="0" baseline="0" noProof="0" dirty="0">
              <a:ln>
                <a:noFill/>
              </a:ln>
              <a:solidFill>
                <a:srgbClr val="55C1E9"/>
              </a:solidFill>
              <a:effectLst/>
              <a:uLnTx/>
              <a:uFillTx/>
              <a:latin typeface="Prometo Medium" panose="020B0704030203060203" pitchFamily="34" charset="0"/>
              <a:ea typeface="+mn-ea"/>
              <a:cs typeface="+mn-cs"/>
            </a:endParaRPr>
          </a:p>
        </p:txBody>
      </p:sp>
      <p:sp>
        <p:nvSpPr>
          <p:cNvPr id="10" name="TextBox 9"/>
          <p:cNvSpPr txBox="1"/>
          <p:nvPr/>
        </p:nvSpPr>
        <p:spPr>
          <a:xfrm>
            <a:off x="790333" y="5142948"/>
            <a:ext cx="4156135" cy="307777"/>
          </a:xfrm>
          <a:prstGeom prst="rect">
            <a:avLst/>
          </a:prstGeom>
          <a:noFill/>
        </p:spPr>
        <p:txBody>
          <a:bodyPr wrap="square" rtlCol="0">
            <a:spAutoFit/>
          </a:bodyPr>
          <a:lstStyle/>
          <a:p>
            <a:pPr lvl="0">
              <a:defRPr/>
            </a:pPr>
            <a:r>
              <a:rPr lang="en-US" sz="1400" dirty="0">
                <a:solidFill>
                  <a:srgbClr val="FFFFFF"/>
                </a:solidFill>
              </a:rPr>
              <a:t>Program Manager, Clinical Informatics, HIMSS</a:t>
            </a:r>
            <a:endPar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2" name="Picture Placeholder 11" descr="A person smiling for the camera&#10;&#10;Description automatically generated with low confidence">
            <a:extLst>
              <a:ext uri="{FF2B5EF4-FFF2-40B4-BE49-F238E27FC236}">
                <a16:creationId xmlns:a16="http://schemas.microsoft.com/office/drawing/2014/main" id="{8B8E3CAC-D398-45C4-9239-2FB3B5A5DE7D}"/>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val="0"/>
              </a:ext>
            </a:extLst>
          </a:blip>
          <a:srcRect t="4283" b="29045"/>
          <a:stretch/>
        </p:blipFill>
        <p:spPr>
          <a:xfrm>
            <a:off x="5778483" y="443933"/>
            <a:ext cx="5838901" cy="5838901"/>
          </a:xfrm>
        </p:spPr>
      </p:pic>
    </p:spTree>
    <p:extLst>
      <p:ext uri="{BB962C8B-B14F-4D97-AF65-F5344CB8AC3E}">
        <p14:creationId xmlns:p14="http://schemas.microsoft.com/office/powerpoint/2010/main" val="36910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352249" y="2730872"/>
            <a:ext cx="9487501" cy="1895341"/>
          </a:xfrm>
        </p:spPr>
        <p:txBody>
          <a:bodyPr lIns="457200" tIns="0" rIns="457200" anchor="ctr"/>
          <a:lstStyle/>
          <a:p>
            <a:pPr algn="ctr"/>
            <a:r>
              <a:rPr lang="en-US" sz="7200" dirty="0"/>
              <a:t>Clinical informaticists as advocates and leaders</a:t>
            </a:r>
            <a:endParaRPr lang="en-US" sz="72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721081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62E-CC80-47E2-83BC-4F9581AF92A4}"/>
              </a:ext>
            </a:extLst>
          </p:cNvPr>
          <p:cNvSpPr>
            <a:spLocks noGrp="1"/>
          </p:cNvSpPr>
          <p:nvPr>
            <p:ph type="title"/>
          </p:nvPr>
        </p:nvSpPr>
        <p:spPr/>
        <p:txBody>
          <a:bodyPr/>
          <a:lstStyle/>
          <a:p>
            <a:r>
              <a:rPr lang="en-US" dirty="0"/>
              <a:t>The role of informaticists in technology and documentation </a:t>
            </a:r>
          </a:p>
        </p:txBody>
      </p:sp>
      <p:sp>
        <p:nvSpPr>
          <p:cNvPr id="3" name="Slide Number Placeholder 2">
            <a:extLst>
              <a:ext uri="{FF2B5EF4-FFF2-40B4-BE49-F238E27FC236}">
                <a16:creationId xmlns:a16="http://schemas.microsoft.com/office/drawing/2014/main" id="{50C16B4A-810D-4E01-833F-AED79F0EA697}"/>
              </a:ext>
            </a:extLst>
          </p:cNvPr>
          <p:cNvSpPr>
            <a:spLocks noGrp="1"/>
          </p:cNvSpPr>
          <p:nvPr>
            <p:ph type="sldNum" sz="quarter" idx="10"/>
          </p:nvPr>
        </p:nvSpPr>
        <p:spPr/>
        <p:txBody>
          <a:bodyPr/>
          <a:lstStyle/>
          <a:p>
            <a:fld id="{D8D877B3-D348-4611-9BDB-C5374591D951}" type="slidenum">
              <a:rPr lang="en-US" smtClean="0"/>
              <a:pPr/>
              <a:t>21</a:t>
            </a:fld>
            <a:endParaRPr lang="en-US" dirty="0"/>
          </a:p>
        </p:txBody>
      </p:sp>
      <p:graphicFrame>
        <p:nvGraphicFramePr>
          <p:cNvPr id="4" name="Diagram 3">
            <a:extLst>
              <a:ext uri="{FF2B5EF4-FFF2-40B4-BE49-F238E27FC236}">
                <a16:creationId xmlns:a16="http://schemas.microsoft.com/office/drawing/2014/main" id="{CB2A6B66-6AB9-437B-91D5-C9531D955BEF}"/>
              </a:ext>
            </a:extLst>
          </p:cNvPr>
          <p:cNvGraphicFramePr/>
          <p:nvPr>
            <p:extLst>
              <p:ext uri="{D42A27DB-BD31-4B8C-83A1-F6EECF244321}">
                <p14:modId xmlns:p14="http://schemas.microsoft.com/office/powerpoint/2010/main" val="2594363532"/>
              </p:ext>
            </p:extLst>
          </p:nvPr>
        </p:nvGraphicFramePr>
        <p:xfrm>
          <a:off x="2032000" y="1898248"/>
          <a:ext cx="7667585" cy="4240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597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F99C-D136-42AD-9B76-69967E3D8936}"/>
              </a:ext>
            </a:extLst>
          </p:cNvPr>
          <p:cNvSpPr>
            <a:spLocks noGrp="1"/>
          </p:cNvSpPr>
          <p:nvPr>
            <p:ph type="title"/>
          </p:nvPr>
        </p:nvSpPr>
        <p:spPr/>
        <p:txBody>
          <a:bodyPr>
            <a:normAutofit/>
          </a:bodyPr>
          <a:lstStyle/>
          <a:p>
            <a:r>
              <a:rPr lang="en-US" sz="3600" dirty="0"/>
              <a:t>Your insights</a:t>
            </a:r>
          </a:p>
        </p:txBody>
      </p:sp>
      <p:sp>
        <p:nvSpPr>
          <p:cNvPr id="3" name="Text Placeholder 2">
            <a:extLst>
              <a:ext uri="{FF2B5EF4-FFF2-40B4-BE49-F238E27FC236}">
                <a16:creationId xmlns:a16="http://schemas.microsoft.com/office/drawing/2014/main" id="{5D15CDF9-053B-4D30-A33B-38D2DDDC2840}"/>
              </a:ext>
            </a:extLst>
          </p:cNvPr>
          <p:cNvSpPr>
            <a:spLocks noGrp="1"/>
          </p:cNvSpPr>
          <p:nvPr>
            <p:ph type="body" sz="quarter" idx="11"/>
          </p:nvPr>
        </p:nvSpPr>
        <p:spPr>
          <a:xfrm>
            <a:off x="763929" y="1109473"/>
            <a:ext cx="9270086" cy="377952"/>
          </a:xfrm>
        </p:spPr>
        <p:txBody>
          <a:bodyPr/>
          <a:lstStyle/>
          <a:p>
            <a:r>
              <a:rPr lang="en-US" dirty="0"/>
              <a:t>Ideas to address documentation burden-audience insights</a:t>
            </a:r>
          </a:p>
        </p:txBody>
      </p:sp>
      <p:pic>
        <p:nvPicPr>
          <p:cNvPr id="5" name="Picture 4">
            <a:extLst>
              <a:ext uri="{FF2B5EF4-FFF2-40B4-BE49-F238E27FC236}">
                <a16:creationId xmlns:a16="http://schemas.microsoft.com/office/drawing/2014/main" id="{08CE8819-06C6-43CA-BA81-AC115F7C11B6}"/>
              </a:ext>
            </a:extLst>
          </p:cNvPr>
          <p:cNvPicPr>
            <a:picLocks noChangeAspect="1"/>
          </p:cNvPicPr>
          <p:nvPr/>
        </p:nvPicPr>
        <p:blipFill>
          <a:blip r:embed="rId2"/>
          <a:stretch>
            <a:fillRect/>
          </a:stretch>
        </p:blipFill>
        <p:spPr>
          <a:xfrm>
            <a:off x="1002049" y="1563411"/>
            <a:ext cx="9566714" cy="4701201"/>
          </a:xfrm>
          <a:prstGeom prst="rect">
            <a:avLst/>
          </a:prstGeom>
        </p:spPr>
      </p:pic>
    </p:spTree>
    <p:extLst>
      <p:ext uri="{BB962C8B-B14F-4D97-AF65-F5344CB8AC3E}">
        <p14:creationId xmlns:p14="http://schemas.microsoft.com/office/powerpoint/2010/main" val="73241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3D158A-D9A4-4379-8F00-8D0BAAADA18C}"/>
              </a:ext>
            </a:extLst>
          </p:cNvPr>
          <p:cNvSpPr>
            <a:spLocks noGrp="1"/>
          </p:cNvSpPr>
          <p:nvPr>
            <p:ph type="sldNum" sz="quarter" idx="4"/>
          </p:nvPr>
        </p:nvSpPr>
        <p:spPr/>
        <p:txBody>
          <a:bodyPr/>
          <a:lstStyle/>
          <a:p>
            <a:fld id="{D8D877B3-D348-4611-9BDB-C5374591D951}" type="slidenum">
              <a:rPr lang="en-US" smtClean="0"/>
              <a:pPr/>
              <a:t>23</a:t>
            </a:fld>
            <a:endParaRPr lang="en-US" dirty="0"/>
          </a:p>
        </p:txBody>
      </p:sp>
      <p:sp>
        <p:nvSpPr>
          <p:cNvPr id="5" name="Title 3">
            <a:extLst>
              <a:ext uri="{FF2B5EF4-FFF2-40B4-BE49-F238E27FC236}">
                <a16:creationId xmlns:a16="http://schemas.microsoft.com/office/drawing/2014/main" id="{11C1CF83-53E5-44EF-A14E-E7B48573365B}"/>
              </a:ext>
            </a:extLst>
          </p:cNvPr>
          <p:cNvSpPr txBox="1">
            <a:spLocks/>
          </p:cNvSpPr>
          <p:nvPr/>
        </p:nvSpPr>
        <p:spPr>
          <a:xfrm>
            <a:off x="4131626" y="3047119"/>
            <a:ext cx="3928747" cy="763761"/>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000" dirty="0">
                <a:solidFill>
                  <a:srgbClr val="FFFFFF"/>
                </a:solidFill>
                <a:latin typeface="Prometo Medium" panose="020B0704030203060203" pitchFamily="34" charset="0"/>
              </a:rPr>
              <a:t>Questions?</a:t>
            </a:r>
          </a:p>
        </p:txBody>
      </p:sp>
    </p:spTree>
    <p:extLst>
      <p:ext uri="{BB962C8B-B14F-4D97-AF65-F5344CB8AC3E}">
        <p14:creationId xmlns:p14="http://schemas.microsoft.com/office/powerpoint/2010/main" val="1348351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B49C-E23F-4C11-A15C-3D7C53845108}"/>
              </a:ext>
            </a:extLst>
          </p:cNvPr>
          <p:cNvSpPr>
            <a:spLocks noGrp="1"/>
          </p:cNvSpPr>
          <p:nvPr>
            <p:ph type="title"/>
          </p:nvPr>
        </p:nvSpPr>
        <p:spPr>
          <a:xfrm>
            <a:off x="1402549" y="365713"/>
            <a:ext cx="4838296" cy="633027"/>
          </a:xfrm>
        </p:spPr>
        <p:txBody>
          <a:bodyPr/>
          <a:lstStyle/>
          <a:p>
            <a:r>
              <a:rPr lang="en-US" dirty="0"/>
              <a:t>Contact us!</a:t>
            </a:r>
          </a:p>
        </p:txBody>
      </p:sp>
      <p:sp>
        <p:nvSpPr>
          <p:cNvPr id="3" name="Slide Number Placeholder 2">
            <a:extLst>
              <a:ext uri="{FF2B5EF4-FFF2-40B4-BE49-F238E27FC236}">
                <a16:creationId xmlns:a16="http://schemas.microsoft.com/office/drawing/2014/main" id="{A0B0EB59-C031-42C3-8C60-80C6D6CA2E4A}"/>
              </a:ext>
            </a:extLst>
          </p:cNvPr>
          <p:cNvSpPr>
            <a:spLocks noGrp="1"/>
          </p:cNvSpPr>
          <p:nvPr>
            <p:ph type="sldNum" sz="quarter" idx="10"/>
          </p:nvPr>
        </p:nvSpPr>
        <p:spPr/>
        <p:txBody>
          <a:bodyPr/>
          <a:lstStyle/>
          <a:p>
            <a:fld id="{D8D877B3-D348-4611-9BDB-C5374591D951}" type="slidenum">
              <a:rPr lang="en-US" smtClean="0"/>
              <a:pPr/>
              <a:t>24</a:t>
            </a:fld>
            <a:endParaRPr lang="en-US" dirty="0"/>
          </a:p>
        </p:txBody>
      </p:sp>
      <p:pic>
        <p:nvPicPr>
          <p:cNvPr id="8" name="Picture Placeholder 7" descr="A close-up of a person smiling&#10;&#10;Description automatically generated">
            <a:extLst>
              <a:ext uri="{FF2B5EF4-FFF2-40B4-BE49-F238E27FC236}">
                <a16:creationId xmlns:a16="http://schemas.microsoft.com/office/drawing/2014/main" id="{8632721E-5982-44A7-B00F-5FA028490870}"/>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1842" b="31442"/>
          <a:stretch/>
        </p:blipFill>
        <p:spPr>
          <a:xfrm>
            <a:off x="1596571" y="1625593"/>
            <a:ext cx="2498351" cy="2498351"/>
          </a:xfrm>
        </p:spPr>
      </p:pic>
      <p:pic>
        <p:nvPicPr>
          <p:cNvPr id="10" name="Picture Placeholder 9" descr="A picture containing person, person, smiling&#10;&#10;Description automatically generated">
            <a:extLst>
              <a:ext uri="{FF2B5EF4-FFF2-40B4-BE49-F238E27FC236}">
                <a16:creationId xmlns:a16="http://schemas.microsoft.com/office/drawing/2014/main" id="{911BBC20-C1DC-4277-8747-0B89E9CCB5C7}"/>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t="8473" b="24985"/>
          <a:stretch/>
        </p:blipFill>
        <p:spPr>
          <a:xfrm>
            <a:off x="4846824" y="1625593"/>
            <a:ext cx="2498351" cy="2498351"/>
          </a:xfrm>
        </p:spPr>
      </p:pic>
      <p:pic>
        <p:nvPicPr>
          <p:cNvPr id="12" name="Picture Placeholder 11" descr="A picture containing person, clothing, suit, smiling&#10;&#10;Description automatically generated">
            <a:extLst>
              <a:ext uri="{FF2B5EF4-FFF2-40B4-BE49-F238E27FC236}">
                <a16:creationId xmlns:a16="http://schemas.microsoft.com/office/drawing/2014/main" id="{C776A6B2-4D82-4F94-BC79-5037F14132B4}"/>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2" r="32"/>
          <a:stretch>
            <a:fillRect/>
          </a:stretch>
        </p:blipFill>
        <p:spPr/>
      </p:pic>
      <p:sp>
        <p:nvSpPr>
          <p:cNvPr id="13" name="TextBox 12">
            <a:extLst>
              <a:ext uri="{FF2B5EF4-FFF2-40B4-BE49-F238E27FC236}">
                <a16:creationId xmlns:a16="http://schemas.microsoft.com/office/drawing/2014/main" id="{BCC170FB-8C05-4F31-8C9C-6A9C6A15185E}"/>
              </a:ext>
            </a:extLst>
          </p:cNvPr>
          <p:cNvSpPr txBox="1"/>
          <p:nvPr/>
        </p:nvSpPr>
        <p:spPr>
          <a:xfrm>
            <a:off x="678939" y="4565530"/>
            <a:ext cx="3946593" cy="307777"/>
          </a:xfrm>
          <a:prstGeom prst="rect">
            <a:avLst/>
          </a:prstGeom>
          <a:noFill/>
        </p:spPr>
        <p:txBody>
          <a:bodyPr wrap="none" lIns="0" rIns="0" rtlCol="0">
            <a:spAutoFit/>
          </a:bodyPr>
          <a:lstStyle/>
          <a:p>
            <a:pPr algn="ctr"/>
            <a:r>
              <a:rPr lang="en-US" sz="1400" i="1" dirty="0">
                <a:solidFill>
                  <a:schemeClr val="bg2"/>
                </a:solidFill>
                <a:latin typeface="Century Gothic" panose="020B0502020202020204" pitchFamily="34" charset="0"/>
              </a:rPr>
              <a:t>Program Manager, Clinical Informatics, HIMSS</a:t>
            </a:r>
          </a:p>
        </p:txBody>
      </p:sp>
      <p:sp>
        <p:nvSpPr>
          <p:cNvPr id="14" name="TextBox 13">
            <a:extLst>
              <a:ext uri="{FF2B5EF4-FFF2-40B4-BE49-F238E27FC236}">
                <a16:creationId xmlns:a16="http://schemas.microsoft.com/office/drawing/2014/main" id="{C4CCA600-A65D-4BAD-8234-08660ADE3C4E}"/>
              </a:ext>
            </a:extLst>
          </p:cNvPr>
          <p:cNvSpPr txBox="1"/>
          <p:nvPr/>
        </p:nvSpPr>
        <p:spPr>
          <a:xfrm>
            <a:off x="1113534" y="4261700"/>
            <a:ext cx="3077380" cy="338554"/>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Cait Michicich, MBA</a:t>
            </a:r>
          </a:p>
        </p:txBody>
      </p:sp>
      <p:sp>
        <p:nvSpPr>
          <p:cNvPr id="15" name="TextBox 14">
            <a:extLst>
              <a:ext uri="{FF2B5EF4-FFF2-40B4-BE49-F238E27FC236}">
                <a16:creationId xmlns:a16="http://schemas.microsoft.com/office/drawing/2014/main" id="{9B505687-A529-47CB-9707-5F70552DDF63}"/>
              </a:ext>
            </a:extLst>
          </p:cNvPr>
          <p:cNvSpPr txBox="1"/>
          <p:nvPr/>
        </p:nvSpPr>
        <p:spPr>
          <a:xfrm>
            <a:off x="1566991" y="4869360"/>
            <a:ext cx="2170466" cy="307777"/>
          </a:xfrm>
          <a:prstGeom prst="rect">
            <a:avLst/>
          </a:prstGeom>
          <a:noFill/>
        </p:spPr>
        <p:txBody>
          <a:bodyPr wrap="none" lIns="0" rIns="0" rtlCol="0">
            <a:spAutoFit/>
          </a:bodyPr>
          <a:lstStyle/>
          <a:p>
            <a:pPr algn="ctr"/>
            <a:r>
              <a:rPr lang="en-US" sz="1400" i="1" dirty="0">
                <a:solidFill>
                  <a:schemeClr val="bg2"/>
                </a:solidFill>
                <a:latin typeface="Century Gothic" panose="020B0502020202020204" pitchFamily="34" charset="0"/>
              </a:rPr>
              <a:t>cait.michicich@himss.org</a:t>
            </a:r>
          </a:p>
        </p:txBody>
      </p:sp>
      <p:sp>
        <p:nvSpPr>
          <p:cNvPr id="16" name="TextBox 15">
            <a:extLst>
              <a:ext uri="{FF2B5EF4-FFF2-40B4-BE49-F238E27FC236}">
                <a16:creationId xmlns:a16="http://schemas.microsoft.com/office/drawing/2014/main" id="{ADBEB904-B0DF-4988-8C29-BBE84E06D658}"/>
              </a:ext>
            </a:extLst>
          </p:cNvPr>
          <p:cNvSpPr txBox="1"/>
          <p:nvPr/>
        </p:nvSpPr>
        <p:spPr>
          <a:xfrm>
            <a:off x="4751723" y="4565621"/>
            <a:ext cx="3028073" cy="307777"/>
          </a:xfrm>
          <a:prstGeom prst="rect">
            <a:avLst/>
          </a:prstGeom>
          <a:noFill/>
        </p:spPr>
        <p:txBody>
          <a:bodyPr wrap="none" lIns="0" rIns="0" rtlCol="0">
            <a:spAutoFit/>
          </a:bodyPr>
          <a:lstStyle/>
          <a:p>
            <a:pPr algn="ctr"/>
            <a:r>
              <a:rPr lang="en-US" sz="1400" i="1" dirty="0">
                <a:solidFill>
                  <a:schemeClr val="bg2"/>
                </a:solidFill>
                <a:latin typeface="Century Gothic" panose="020B0502020202020204" pitchFamily="34" charset="0"/>
              </a:rPr>
              <a:t>Director, Clinical Informatics, HIMSS</a:t>
            </a:r>
          </a:p>
        </p:txBody>
      </p:sp>
      <p:sp>
        <p:nvSpPr>
          <p:cNvPr id="17" name="TextBox 16">
            <a:extLst>
              <a:ext uri="{FF2B5EF4-FFF2-40B4-BE49-F238E27FC236}">
                <a16:creationId xmlns:a16="http://schemas.microsoft.com/office/drawing/2014/main" id="{687A39C5-E994-42F8-AD64-416B7EE838D6}"/>
              </a:ext>
            </a:extLst>
          </p:cNvPr>
          <p:cNvSpPr txBox="1"/>
          <p:nvPr/>
        </p:nvSpPr>
        <p:spPr>
          <a:xfrm>
            <a:off x="4987330" y="4261700"/>
            <a:ext cx="2545284" cy="338554"/>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Tammy Kwiatkoski, MBA</a:t>
            </a:r>
          </a:p>
        </p:txBody>
      </p:sp>
      <p:sp>
        <p:nvSpPr>
          <p:cNvPr id="18" name="TextBox 17">
            <a:extLst>
              <a:ext uri="{FF2B5EF4-FFF2-40B4-BE49-F238E27FC236}">
                <a16:creationId xmlns:a16="http://schemas.microsoft.com/office/drawing/2014/main" id="{12B7E1E2-0BE4-4ED3-B47F-56B117F91782}"/>
              </a:ext>
            </a:extLst>
          </p:cNvPr>
          <p:cNvSpPr txBox="1"/>
          <p:nvPr/>
        </p:nvSpPr>
        <p:spPr>
          <a:xfrm>
            <a:off x="5004128" y="4842870"/>
            <a:ext cx="2473434" cy="307777"/>
          </a:xfrm>
          <a:prstGeom prst="rect">
            <a:avLst/>
          </a:prstGeom>
          <a:noFill/>
        </p:spPr>
        <p:txBody>
          <a:bodyPr wrap="none" lIns="0" rIns="0" rtlCol="0">
            <a:spAutoFit/>
          </a:bodyPr>
          <a:lstStyle/>
          <a:p>
            <a:pPr algn="ctr"/>
            <a:r>
              <a:rPr lang="en-US" sz="1400" i="1" dirty="0">
                <a:solidFill>
                  <a:schemeClr val="bg2"/>
                </a:solidFill>
                <a:latin typeface="Century Gothic" panose="020B0502020202020204" pitchFamily="34" charset="0"/>
              </a:rPr>
              <a:t>tammy.kwiatkoski@himss.org</a:t>
            </a:r>
          </a:p>
        </p:txBody>
      </p:sp>
      <p:sp>
        <p:nvSpPr>
          <p:cNvPr id="20" name="TextBox 19">
            <a:extLst>
              <a:ext uri="{FF2B5EF4-FFF2-40B4-BE49-F238E27FC236}">
                <a16:creationId xmlns:a16="http://schemas.microsoft.com/office/drawing/2014/main" id="{D70C2D30-0B23-4E33-A459-3B122C2D5FDE}"/>
              </a:ext>
            </a:extLst>
          </p:cNvPr>
          <p:cNvSpPr txBox="1"/>
          <p:nvPr/>
        </p:nvSpPr>
        <p:spPr>
          <a:xfrm>
            <a:off x="7948663" y="4261700"/>
            <a:ext cx="3607074" cy="338554"/>
          </a:xfrm>
          <a:prstGeom prst="rect">
            <a:avLst/>
          </a:prstGeom>
          <a:noFill/>
        </p:spPr>
        <p:txBody>
          <a:bodyPr wrap="square" rtlCol="0">
            <a:spAutoFit/>
          </a:bodyPr>
          <a:lstStyle/>
          <a:p>
            <a:pPr lvl="0">
              <a:defRPr/>
            </a:pPr>
            <a:r>
              <a:rPr lang="en-US" sz="1600" b="0" i="0" u="none" strike="noStrike" dirty="0">
                <a:solidFill>
                  <a:schemeClr val="accent1"/>
                </a:solidFill>
                <a:effectLst/>
                <a:latin typeface="Prometo Medium" panose="020B0604020202020204" charset="0"/>
              </a:rPr>
              <a:t>Kelly Larrabee-Robke, RN, MBA, MS</a:t>
            </a:r>
            <a:r>
              <a:rPr lang="en-US" sz="1600" b="0" i="0" dirty="0">
                <a:solidFill>
                  <a:schemeClr val="accent1"/>
                </a:solidFill>
                <a:effectLst/>
                <a:latin typeface="Prometo Medium" panose="020B0604020202020204" charset="0"/>
              </a:rPr>
              <a:t>​</a:t>
            </a:r>
            <a:endParaRPr kumimoji="0" lang="en-US" sz="1600" b="0" i="0" u="none" strike="noStrike" kern="1200" cap="none" spc="0" normalizeH="0" baseline="0" noProof="0" dirty="0">
              <a:ln>
                <a:noFill/>
              </a:ln>
              <a:solidFill>
                <a:schemeClr val="accent1"/>
              </a:solidFill>
              <a:effectLst/>
              <a:uLnTx/>
              <a:uFillTx/>
              <a:latin typeface="Prometo Medium" panose="020B0704030203060203" pitchFamily="34" charset="0"/>
              <a:ea typeface="+mn-ea"/>
              <a:cs typeface="+mn-cs"/>
            </a:endParaRPr>
          </a:p>
        </p:txBody>
      </p:sp>
      <p:sp>
        <p:nvSpPr>
          <p:cNvPr id="21" name="TextBox 20">
            <a:extLst>
              <a:ext uri="{FF2B5EF4-FFF2-40B4-BE49-F238E27FC236}">
                <a16:creationId xmlns:a16="http://schemas.microsoft.com/office/drawing/2014/main" id="{6122F5C2-B82C-4079-8FAB-E09727BFC50F}"/>
              </a:ext>
            </a:extLst>
          </p:cNvPr>
          <p:cNvSpPr txBox="1"/>
          <p:nvPr/>
        </p:nvSpPr>
        <p:spPr>
          <a:xfrm>
            <a:off x="8048690" y="4565531"/>
            <a:ext cx="3187581" cy="307777"/>
          </a:xfrm>
          <a:prstGeom prst="rect">
            <a:avLst/>
          </a:prstGeom>
          <a:noFill/>
        </p:spPr>
        <p:txBody>
          <a:bodyPr wrap="square" rtlCol="0">
            <a:spAutoFit/>
          </a:bodyPr>
          <a:lstStyle/>
          <a:p>
            <a:pPr lvl="0">
              <a:defRPr/>
            </a:pPr>
            <a:r>
              <a:rPr lang="en-US" sz="1400" i="1" dirty="0">
                <a:solidFill>
                  <a:schemeClr val="bg2"/>
                </a:solidFill>
              </a:rPr>
              <a:t>US Chief Nursing Officer, Microsoft</a:t>
            </a:r>
          </a:p>
        </p:txBody>
      </p:sp>
      <p:sp>
        <p:nvSpPr>
          <p:cNvPr id="23" name="TextBox 22">
            <a:extLst>
              <a:ext uri="{FF2B5EF4-FFF2-40B4-BE49-F238E27FC236}">
                <a16:creationId xmlns:a16="http://schemas.microsoft.com/office/drawing/2014/main" id="{0A8E8B0D-5EFC-4745-840A-822C4393412D}"/>
              </a:ext>
            </a:extLst>
          </p:cNvPr>
          <p:cNvSpPr txBox="1"/>
          <p:nvPr/>
        </p:nvSpPr>
        <p:spPr>
          <a:xfrm>
            <a:off x="8515147" y="4869360"/>
            <a:ext cx="2473434" cy="307777"/>
          </a:xfrm>
          <a:prstGeom prst="rect">
            <a:avLst/>
          </a:prstGeom>
          <a:noFill/>
        </p:spPr>
        <p:txBody>
          <a:bodyPr wrap="square">
            <a:spAutoFit/>
          </a:bodyPr>
          <a:lstStyle/>
          <a:p>
            <a:r>
              <a:rPr lang="en-US" sz="1400" i="1" dirty="0">
                <a:solidFill>
                  <a:schemeClr val="bg2"/>
                </a:solidFill>
                <a:effectLst/>
                <a:latin typeface="+mj-lt"/>
                <a:ea typeface="Calibri" panose="020F0502020204030204" pitchFamily="34" charset="0"/>
              </a:rPr>
              <a:t>kellyrobke@microsoft.com</a:t>
            </a:r>
            <a:endParaRPr lang="en-US" sz="1400" i="1" dirty="0">
              <a:solidFill>
                <a:schemeClr val="bg2"/>
              </a:solidFill>
              <a:latin typeface="+mj-lt"/>
            </a:endParaRPr>
          </a:p>
        </p:txBody>
      </p:sp>
    </p:spTree>
    <p:extLst>
      <p:ext uri="{BB962C8B-B14F-4D97-AF65-F5344CB8AC3E}">
        <p14:creationId xmlns:p14="http://schemas.microsoft.com/office/powerpoint/2010/main" val="2999098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73016" y="2733809"/>
            <a:ext cx="8578788" cy="1783443"/>
          </a:xfrm>
        </p:spPr>
        <p:txBody>
          <a:bodyPr lIns="457200" tIns="0" rIns="457200" anchor="ctr"/>
          <a:lstStyle/>
          <a:p>
            <a:pPr algn="ctr"/>
            <a:r>
              <a:rPr lang="en-US" sz="7200" dirty="0"/>
              <a:t>Thank you!</a:t>
            </a:r>
            <a:endParaRPr lang="en-US" sz="72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25</a:t>
            </a:fld>
            <a:endParaRPr lang="en-US" dirty="0"/>
          </a:p>
        </p:txBody>
      </p:sp>
    </p:spTree>
    <p:extLst>
      <p:ext uri="{BB962C8B-B14F-4D97-AF65-F5344CB8AC3E}">
        <p14:creationId xmlns:p14="http://schemas.microsoft.com/office/powerpoint/2010/main" val="52621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B55FE-EF23-2A4B-86B5-04CCCEE1B543}"/>
              </a:ext>
            </a:extLst>
          </p:cNvPr>
          <p:cNvSpPr>
            <a:spLocks noGrp="1"/>
          </p:cNvSpPr>
          <p:nvPr>
            <p:ph type="sldNum" sz="quarter" idx="10"/>
          </p:nvPr>
        </p:nvSpPr>
        <p:spPr/>
        <p:txBody>
          <a:bodyPr/>
          <a:lstStyle/>
          <a:p>
            <a:fld id="{D8D877B3-D348-4611-9BDB-C5374591D951}" type="slidenum">
              <a:rPr lang="en-US" smtClean="0"/>
              <a:pPr/>
              <a:t>3</a:t>
            </a:fld>
            <a:endParaRPr lang="en-US" dirty="0"/>
          </a:p>
        </p:txBody>
      </p:sp>
      <p:sp>
        <p:nvSpPr>
          <p:cNvPr id="3" name="Title 2">
            <a:extLst>
              <a:ext uri="{FF2B5EF4-FFF2-40B4-BE49-F238E27FC236}">
                <a16:creationId xmlns:a16="http://schemas.microsoft.com/office/drawing/2014/main" id="{28BD9A28-DD98-7F42-9A71-5C0BEDEA916B}"/>
              </a:ext>
            </a:extLst>
          </p:cNvPr>
          <p:cNvSpPr>
            <a:spLocks noGrp="1"/>
          </p:cNvSpPr>
          <p:nvPr>
            <p:ph type="title"/>
          </p:nvPr>
        </p:nvSpPr>
        <p:spPr/>
        <p:txBody>
          <a:bodyPr/>
          <a:lstStyle/>
          <a:p>
            <a:r>
              <a:rPr lang="en-US" dirty="0">
                <a:solidFill>
                  <a:schemeClr val="bg1"/>
                </a:solidFill>
              </a:rPr>
              <a:t>HIMSS Nursing Informatics Community</a:t>
            </a:r>
          </a:p>
        </p:txBody>
      </p:sp>
      <p:sp>
        <p:nvSpPr>
          <p:cNvPr id="4" name="TextBox 3">
            <a:extLst>
              <a:ext uri="{FF2B5EF4-FFF2-40B4-BE49-F238E27FC236}">
                <a16:creationId xmlns:a16="http://schemas.microsoft.com/office/drawing/2014/main" id="{AE38698B-33EB-5441-BD2F-380397E88D3E}"/>
              </a:ext>
            </a:extLst>
          </p:cNvPr>
          <p:cNvSpPr txBox="1"/>
          <p:nvPr/>
        </p:nvSpPr>
        <p:spPr>
          <a:xfrm>
            <a:off x="5527998" y="1919574"/>
            <a:ext cx="5716772" cy="4343946"/>
          </a:xfrm>
          <a:prstGeom prst="rect">
            <a:avLst/>
          </a:prstGeom>
          <a:noFill/>
        </p:spPr>
        <p:txBody>
          <a:bodyPr wrap="square" lIns="0" rIns="0" rtlCol="0">
            <a:spAutoFit/>
          </a:bodyPr>
          <a:lstStyle/>
          <a:p>
            <a:pPr>
              <a:lnSpc>
                <a:spcPct val="130000"/>
              </a:lnSpc>
            </a:pPr>
            <a:r>
              <a:rPr lang="en-US" dirty="0">
                <a:solidFill>
                  <a:schemeClr val="bg2"/>
                </a:solidFill>
                <a:latin typeface="Century Gothic" panose="020B0502020202020204" pitchFamily="34" charset="0"/>
              </a:rPr>
              <a:t>The Nursing Informatics Community’s purpose is to articulate a cohesive voice for the HIMSS Nursing Informatics community and to provide domain expertise, leadership and guidance to HIMSS activities, initiatives, and collaborations with the global nursing informatics community.</a:t>
            </a:r>
          </a:p>
          <a:p>
            <a:pPr marL="295275" marR="0" lvl="0" indent="-295275" algn="l" defTabSz="914318" rtl="0" eaLnBrk="1" fontAlgn="auto" latinLnBrk="0" hangingPunct="1">
              <a:lnSpc>
                <a:spcPct val="100000"/>
              </a:lnSpc>
              <a:spcBef>
                <a:spcPts val="1000"/>
              </a:spcBef>
              <a:spcAft>
                <a:spcPts val="0"/>
              </a:spcAft>
              <a:buClr>
                <a:srgbClr val="FF5A5A"/>
              </a:buClr>
              <a:buSzTx/>
              <a:buFont typeface="Arial" panose="020B0604020202020204" pitchFamily="34" charset="0"/>
              <a:buChar char="•"/>
              <a:tabLst/>
              <a:defRPr/>
            </a:pPr>
            <a:r>
              <a:rPr kumimoji="0" lang="en-US"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mn-cs"/>
              </a:rPr>
              <a:t>Educational webinars qualified for CA/CPHIMS on nursing informatics topics and emerging trends</a:t>
            </a:r>
          </a:p>
          <a:p>
            <a:pPr marL="295275" indent="-295275" defTabSz="914318">
              <a:spcBef>
                <a:spcPts val="1000"/>
              </a:spcBef>
              <a:buClr>
                <a:srgbClr val="FF5A5A"/>
              </a:buClr>
              <a:buFont typeface="Arial" panose="020B0604020202020204" pitchFamily="34" charset="0"/>
              <a:buChar char="•"/>
              <a:defRPr/>
            </a:pPr>
            <a:r>
              <a:rPr lang="en-US" sz="1800" dirty="0">
                <a:solidFill>
                  <a:srgbClr val="000000"/>
                </a:solidFill>
                <a:latin typeface="Century Gothic" panose="020B0502020202020204" pitchFamily="34" charset="0"/>
                <a:hlinkClick r:id="rId3"/>
              </a:rPr>
              <a:t>www.HIMSS.org/NI</a:t>
            </a:r>
            <a:endParaRPr lang="en-US" dirty="0">
              <a:solidFill>
                <a:srgbClr val="000000"/>
              </a:solidFill>
              <a:latin typeface="Century Gothic" panose="020B0502020202020204" pitchFamily="34" charset="0"/>
            </a:endParaRPr>
          </a:p>
          <a:p>
            <a:pPr marL="295275" indent="-295275" defTabSz="914318">
              <a:spcBef>
                <a:spcPts val="1000"/>
              </a:spcBef>
              <a:buClr>
                <a:srgbClr val="FF5A5A"/>
              </a:buClr>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#Nurses4HIT</a:t>
            </a:r>
            <a:endParaRPr kumimoji="0" lang="en-US"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mn-cs"/>
            </a:endParaRPr>
          </a:p>
          <a:p>
            <a:pPr marL="285750" indent="-285750">
              <a:lnSpc>
                <a:spcPct val="130000"/>
              </a:lnSpc>
              <a:buFont typeface="Arial" panose="020B0604020202020204" pitchFamily="34" charset="0"/>
              <a:buChar char="•"/>
            </a:pPr>
            <a:endParaRPr lang="en-US"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88034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92641-E985-45D9-86A7-4AECBA020784}"/>
              </a:ext>
            </a:extLst>
          </p:cNvPr>
          <p:cNvSpPr>
            <a:spLocks noGrp="1"/>
          </p:cNvSpPr>
          <p:nvPr>
            <p:ph type="sldNum" sz="quarter" idx="10"/>
          </p:nvPr>
        </p:nvSpPr>
        <p:spPr/>
        <p:txBody>
          <a:bodyPr/>
          <a:lstStyle/>
          <a:p>
            <a:fld id="{D8D877B3-D348-4611-9BDB-C5374591D951}" type="slidenum">
              <a:rPr lang="en-US" smtClean="0"/>
              <a:pPr/>
              <a:t>4</a:t>
            </a:fld>
            <a:endParaRPr lang="en-US" dirty="0"/>
          </a:p>
        </p:txBody>
      </p:sp>
      <p:sp>
        <p:nvSpPr>
          <p:cNvPr id="3" name="Title 2">
            <a:extLst>
              <a:ext uri="{FF2B5EF4-FFF2-40B4-BE49-F238E27FC236}">
                <a16:creationId xmlns:a16="http://schemas.microsoft.com/office/drawing/2014/main" id="{196DDF80-3610-4CE6-B304-19CCFC37A98E}"/>
              </a:ext>
            </a:extLst>
          </p:cNvPr>
          <p:cNvSpPr>
            <a:spLocks noGrp="1"/>
          </p:cNvSpPr>
          <p:nvPr>
            <p:ph type="title"/>
          </p:nvPr>
        </p:nvSpPr>
        <p:spPr>
          <a:xfrm>
            <a:off x="804562" y="1718268"/>
            <a:ext cx="2359970" cy="1137251"/>
          </a:xfrm>
        </p:spPr>
        <p:txBody>
          <a:bodyPr/>
          <a:lstStyle/>
          <a:p>
            <a:pPr algn="ctr">
              <a:lnSpc>
                <a:spcPct val="100000"/>
              </a:lnSpc>
            </a:pPr>
            <a:r>
              <a:rPr lang="en-US" sz="3600" i="1" spc="0" dirty="0">
                <a:solidFill>
                  <a:srgbClr val="FFFFFF"/>
                </a:solidFill>
                <a:latin typeface="Prometo Medium" panose="020B0604030203060203" pitchFamily="34" charset="77"/>
              </a:rPr>
              <a:t>Join us on Accelerate!</a:t>
            </a:r>
          </a:p>
        </p:txBody>
      </p:sp>
      <p:sp>
        <p:nvSpPr>
          <p:cNvPr id="6" name="TextBox 5">
            <a:extLst>
              <a:ext uri="{FF2B5EF4-FFF2-40B4-BE49-F238E27FC236}">
                <a16:creationId xmlns:a16="http://schemas.microsoft.com/office/drawing/2014/main" id="{8FAD41D9-637A-4EFC-9204-EA4A7793E9F8}"/>
              </a:ext>
            </a:extLst>
          </p:cNvPr>
          <p:cNvSpPr txBox="1"/>
          <p:nvPr/>
        </p:nvSpPr>
        <p:spPr>
          <a:xfrm>
            <a:off x="484826" y="2892316"/>
            <a:ext cx="2999437" cy="646331"/>
          </a:xfrm>
          <a:prstGeom prst="rect">
            <a:avLst/>
          </a:prstGeom>
          <a:noFill/>
        </p:spPr>
        <p:txBody>
          <a:bodyPr wrap="square">
            <a:spAutoFit/>
          </a:bodyPr>
          <a:lstStyle/>
          <a:p>
            <a:pPr algn="ctr"/>
            <a:r>
              <a:rPr lang="en-US" sz="1800" dirty="0">
                <a:solidFill>
                  <a:schemeClr val="accent2"/>
                </a:solidFill>
                <a:latin typeface="Century Gothic" panose="020B0502020202020204" pitchFamily="34" charset="0"/>
              </a:rPr>
              <a:t>Join Accelerate today at YourAccelerate.com</a:t>
            </a:r>
          </a:p>
        </p:txBody>
      </p:sp>
      <p:sp>
        <p:nvSpPr>
          <p:cNvPr id="8" name="TextBox 7">
            <a:extLst>
              <a:ext uri="{FF2B5EF4-FFF2-40B4-BE49-F238E27FC236}">
                <a16:creationId xmlns:a16="http://schemas.microsoft.com/office/drawing/2014/main" id="{5CD05EDB-2929-4700-9A5D-A130E5FC5E80}"/>
              </a:ext>
            </a:extLst>
          </p:cNvPr>
          <p:cNvSpPr txBox="1"/>
          <p:nvPr/>
        </p:nvSpPr>
        <p:spPr>
          <a:xfrm>
            <a:off x="346663" y="3575444"/>
            <a:ext cx="3275765" cy="1600438"/>
          </a:xfrm>
          <a:prstGeom prst="rect">
            <a:avLst/>
          </a:prstGeom>
          <a:noFill/>
        </p:spPr>
        <p:txBody>
          <a:bodyPr wrap="square">
            <a:spAutoFit/>
          </a:bodyPr>
          <a:lstStyle/>
          <a:p>
            <a:pPr algn="ctr"/>
            <a:r>
              <a:rPr lang="en-US" sz="1400" dirty="0">
                <a:solidFill>
                  <a:schemeClr val="bg1"/>
                </a:solidFill>
                <a:latin typeface="Century Gothic" panose="020B0502020202020204" pitchFamily="34" charset="0"/>
              </a:rPr>
              <a:t>Accelerate is a natural extension of HIMSS's origins and foundation as a member-driven society, and is an innovative solution aimed to support members, partners and the global health ecosystem 365 days a year.</a:t>
            </a:r>
          </a:p>
        </p:txBody>
      </p:sp>
      <p:pic>
        <p:nvPicPr>
          <p:cNvPr id="9" name="Picture 8" descr="Graphical user interface, application&#10;&#10;Description automatically generated">
            <a:extLst>
              <a:ext uri="{FF2B5EF4-FFF2-40B4-BE49-F238E27FC236}">
                <a16:creationId xmlns:a16="http://schemas.microsoft.com/office/drawing/2014/main" id="{D105F6A2-7D9E-4BAF-B858-79C56F35F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37" y="1787599"/>
            <a:ext cx="6501815" cy="341664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0CD4A554-412F-4DC1-BCBA-C4E7B1CD62F8}"/>
              </a:ext>
            </a:extLst>
          </p:cNvPr>
          <p:cNvSpPr txBox="1"/>
          <p:nvPr/>
        </p:nvSpPr>
        <p:spPr>
          <a:xfrm>
            <a:off x="5461690" y="5474043"/>
            <a:ext cx="6323308" cy="707886"/>
          </a:xfrm>
          <a:prstGeom prst="rect">
            <a:avLst/>
          </a:prstGeom>
          <a:noFill/>
        </p:spPr>
        <p:txBody>
          <a:bodyPr wrap="square">
            <a:spAutoFit/>
          </a:bodyPr>
          <a:lstStyle/>
          <a:p>
            <a:pPr algn="ctr"/>
            <a:r>
              <a:rPr lang="en-US" sz="2000" b="1" dirty="0">
                <a:solidFill>
                  <a:schemeClr val="accent1"/>
                </a:solidFill>
              </a:rPr>
              <a:t>Register with your email, password and personal invite code: MVPNI</a:t>
            </a:r>
          </a:p>
        </p:txBody>
      </p:sp>
    </p:spTree>
    <p:extLst>
      <p:ext uri="{BB962C8B-B14F-4D97-AF65-F5344CB8AC3E}">
        <p14:creationId xmlns:p14="http://schemas.microsoft.com/office/powerpoint/2010/main" val="59875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92641-E985-45D9-86A7-4AECBA020784}"/>
              </a:ext>
            </a:extLst>
          </p:cNvPr>
          <p:cNvSpPr>
            <a:spLocks noGrp="1"/>
          </p:cNvSpPr>
          <p:nvPr>
            <p:ph type="sldNum" sz="quarter" idx="10"/>
          </p:nvPr>
        </p:nvSpPr>
        <p:spPr/>
        <p:txBody>
          <a:bodyPr/>
          <a:lstStyle/>
          <a:p>
            <a:fld id="{D8D877B3-D348-4611-9BDB-C5374591D951}" type="slidenum">
              <a:rPr lang="en-US" smtClean="0"/>
              <a:pPr/>
              <a:t>5</a:t>
            </a:fld>
            <a:endParaRPr lang="en-US" dirty="0"/>
          </a:p>
        </p:txBody>
      </p:sp>
      <p:sp>
        <p:nvSpPr>
          <p:cNvPr id="3" name="Title 2">
            <a:extLst>
              <a:ext uri="{FF2B5EF4-FFF2-40B4-BE49-F238E27FC236}">
                <a16:creationId xmlns:a16="http://schemas.microsoft.com/office/drawing/2014/main" id="{196DDF80-3610-4CE6-B304-19CCFC37A98E}"/>
              </a:ext>
            </a:extLst>
          </p:cNvPr>
          <p:cNvSpPr>
            <a:spLocks noGrp="1"/>
          </p:cNvSpPr>
          <p:nvPr>
            <p:ph type="title"/>
          </p:nvPr>
        </p:nvSpPr>
        <p:spPr/>
        <p:txBody>
          <a:bodyPr/>
          <a:lstStyle/>
          <a:p>
            <a:r>
              <a:rPr lang="en-US" dirty="0">
                <a:solidFill>
                  <a:schemeClr val="bg1"/>
                </a:solidFill>
              </a:rPr>
              <a:t>Thank you</a:t>
            </a:r>
          </a:p>
        </p:txBody>
      </p:sp>
      <p:pic>
        <p:nvPicPr>
          <p:cNvPr id="4098" name="Picture 2" descr="Microsoft-Logo-PNG-Transparent - Backbase">
            <a:extLst>
              <a:ext uri="{FF2B5EF4-FFF2-40B4-BE49-F238E27FC236}">
                <a16:creationId xmlns:a16="http://schemas.microsoft.com/office/drawing/2014/main" id="{33E201EC-EB19-4654-8060-7D3FC691F9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3802" y="2389412"/>
            <a:ext cx="5164476" cy="131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40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p:txBody>
          <a:bodyPr/>
          <a:lstStyle/>
          <a:p>
            <a:r>
              <a:rPr lang="en-US" dirty="0"/>
              <a:t>Agenda</a:t>
            </a: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p:txBody>
          <a:bodyPr>
            <a:normAutofit/>
          </a:bodyPr>
          <a:lstStyle/>
          <a:p>
            <a:r>
              <a:rPr lang="en-US" sz="2400" dirty="0"/>
              <a:t>Introduce moderator and speakers</a:t>
            </a:r>
          </a:p>
          <a:p>
            <a:r>
              <a:rPr lang="en-US" sz="2400" dirty="0"/>
              <a:t>Facilitated panel discussion</a:t>
            </a:r>
          </a:p>
          <a:p>
            <a:r>
              <a:rPr lang="en-US" sz="2400" dirty="0"/>
              <a:t>Engage in dialogue of Q&amp;A from the attendees</a:t>
            </a: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6</a:t>
            </a:fld>
            <a:endParaRPr lang="en-US" dirty="0"/>
          </a:p>
        </p:txBody>
      </p:sp>
    </p:spTree>
    <p:extLst>
      <p:ext uri="{BB962C8B-B14F-4D97-AF65-F5344CB8AC3E}">
        <p14:creationId xmlns:p14="http://schemas.microsoft.com/office/powerpoint/2010/main" val="31805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5356666" y="1651516"/>
            <a:ext cx="0" cy="3479498"/>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7D12EDF1-6427-1E4A-A94D-16A7DA927B31}"/>
              </a:ext>
            </a:extLst>
          </p:cNvPr>
          <p:cNvGrpSpPr/>
          <p:nvPr/>
        </p:nvGrpSpPr>
        <p:grpSpPr>
          <a:xfrm>
            <a:off x="5155447" y="3027630"/>
            <a:ext cx="416560" cy="416560"/>
            <a:chOff x="6052888" y="1435897"/>
            <a:chExt cx="416560" cy="416560"/>
          </a:xfrm>
          <a:solidFill>
            <a:schemeClr val="accent2"/>
          </a:solidFill>
        </p:grpSpPr>
        <p:sp>
          <p:nvSpPr>
            <p:cNvPr id="48" name="Oval 47">
              <a:extLst>
                <a:ext uri="{FF2B5EF4-FFF2-40B4-BE49-F238E27FC236}">
                  <a16:creationId xmlns:a16="http://schemas.microsoft.com/office/drawing/2014/main" id="{6D837585-1786-CE46-BF47-9BC847C756D8}"/>
                </a:ext>
              </a:extLst>
            </p:cNvPr>
            <p:cNvSpPr/>
            <p:nvPr/>
          </p:nvSpPr>
          <p:spPr>
            <a:xfrm>
              <a:off x="6052888" y="1435897"/>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9" name="Picture 48">
              <a:extLst>
                <a:ext uri="{FF2B5EF4-FFF2-40B4-BE49-F238E27FC236}">
                  <a16:creationId xmlns:a16="http://schemas.microsoft.com/office/drawing/2014/main" id="{42B79302-86B2-C246-8137-26D7B043879C}"/>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a:grpFill/>
          </p:spPr>
        </p:pic>
      </p:grpSp>
      <p:sp>
        <p:nvSpPr>
          <p:cNvPr id="2" name="Title 1"/>
          <p:cNvSpPr>
            <a:spLocks noGrp="1"/>
          </p:cNvSpPr>
          <p:nvPr>
            <p:ph type="title"/>
          </p:nvPr>
        </p:nvSpPr>
        <p:spPr/>
        <p:txBody>
          <a:bodyPr/>
          <a:lstStyle/>
          <a:p>
            <a:r>
              <a:rPr lang="en-US" i="1" dirty="0"/>
              <a:t>Learning Objectives</a:t>
            </a:r>
          </a:p>
        </p:txBody>
      </p:sp>
      <p:sp>
        <p:nvSpPr>
          <p:cNvPr id="3" name="Slide Number Placeholder 2"/>
          <p:cNvSpPr>
            <a:spLocks noGrp="1"/>
          </p:cNvSpPr>
          <p:nvPr>
            <p:ph type="sldNum" sz="quarter" idx="10"/>
          </p:nvPr>
        </p:nvSpPr>
        <p:spPr/>
        <p:txBody>
          <a:bodyPr/>
          <a:lstStyle/>
          <a:p>
            <a:fld id="{D8D877B3-D348-4611-9BDB-C5374591D951}" type="slidenum">
              <a:rPr lang="en-US" smtClean="0"/>
              <a:pPr/>
              <a:t>7</a:t>
            </a:fld>
            <a:endParaRPr lang="en-US" dirty="0"/>
          </a:p>
        </p:txBody>
      </p:sp>
      <p:sp>
        <p:nvSpPr>
          <p:cNvPr id="15" name="TextBox 14"/>
          <p:cNvSpPr txBox="1"/>
          <p:nvPr/>
        </p:nvSpPr>
        <p:spPr>
          <a:xfrm>
            <a:off x="6096002" y="1385703"/>
            <a:ext cx="5453100" cy="923330"/>
          </a:xfrm>
          <a:prstGeom prst="rect">
            <a:avLst/>
          </a:prstGeom>
          <a:noFill/>
        </p:spPr>
        <p:txBody>
          <a:bodyPr wrap="square" lIns="0" rIns="0" rtlCol="0">
            <a:spAutoFit/>
          </a:bodyPr>
          <a:lstStyle/>
          <a:p>
            <a:r>
              <a:rPr lang="en-US" dirty="0">
                <a:solidFill>
                  <a:srgbClr val="1E22AA"/>
                </a:solidFill>
                <a:latin typeface="Prometo Medium" panose="020B0704030203060203" pitchFamily="34" charset="0"/>
              </a:rPr>
              <a:t>Discuss perspectives on documentation burden as it relates to clinician and interprofessional resource activity in healthcare delivery.</a:t>
            </a:r>
          </a:p>
        </p:txBody>
      </p:sp>
      <p:sp>
        <p:nvSpPr>
          <p:cNvPr id="17" name="TextBox 16"/>
          <p:cNvSpPr txBox="1"/>
          <p:nvPr/>
        </p:nvSpPr>
        <p:spPr>
          <a:xfrm>
            <a:off x="6096000" y="3027630"/>
            <a:ext cx="5453104" cy="1477328"/>
          </a:xfrm>
          <a:prstGeom prst="rect">
            <a:avLst/>
          </a:prstGeom>
          <a:noFill/>
        </p:spPr>
        <p:txBody>
          <a:bodyPr wrap="square" lIns="0" rIns="0" rtlCol="0">
            <a:spAutoFit/>
          </a:bodyPr>
          <a:lstStyle/>
          <a:p>
            <a:r>
              <a:rPr lang="en-US" dirty="0">
                <a:solidFill>
                  <a:srgbClr val="1E22AA"/>
                </a:solidFill>
                <a:latin typeface="Prometo Medium" panose="020B0704030203060203" pitchFamily="34" charset="0"/>
              </a:rPr>
              <a:t>Understand the domains of burden related to magnitude, directionality, tasks, and time impacting clinicians around the constructs of EHR time, work outside of work, inbox time, teamwork for orders, and undivided attention to patients.</a:t>
            </a:r>
          </a:p>
        </p:txBody>
      </p:sp>
      <p:sp>
        <p:nvSpPr>
          <p:cNvPr id="19" name="TextBox 18"/>
          <p:cNvSpPr txBox="1"/>
          <p:nvPr/>
        </p:nvSpPr>
        <p:spPr>
          <a:xfrm>
            <a:off x="6095999" y="4884277"/>
            <a:ext cx="5453103" cy="1200329"/>
          </a:xfrm>
          <a:prstGeom prst="rect">
            <a:avLst/>
          </a:prstGeom>
          <a:noFill/>
        </p:spPr>
        <p:txBody>
          <a:bodyPr wrap="square" lIns="0" rIns="0" rtlCol="0">
            <a:spAutoFit/>
          </a:bodyPr>
          <a:lstStyle/>
          <a:p>
            <a:r>
              <a:rPr lang="en-US" dirty="0">
                <a:solidFill>
                  <a:srgbClr val="1E22AA"/>
                </a:solidFill>
                <a:latin typeface="Prometo Medium" panose="020B0704030203060203" pitchFamily="34" charset="0"/>
              </a:rPr>
              <a:t>Review innovative ideas to address documentation burden for specific groups of clinicians (nurses, physicians) and in the interdisciplinary work of clinicians. </a:t>
            </a:r>
          </a:p>
        </p:txBody>
      </p:sp>
      <p:grpSp>
        <p:nvGrpSpPr>
          <p:cNvPr id="44" name="Group 43">
            <a:extLst>
              <a:ext uri="{FF2B5EF4-FFF2-40B4-BE49-F238E27FC236}">
                <a16:creationId xmlns:a16="http://schemas.microsoft.com/office/drawing/2014/main" id="{5995CC75-B476-0E49-8E97-E4815442082A}"/>
              </a:ext>
            </a:extLst>
          </p:cNvPr>
          <p:cNvGrpSpPr/>
          <p:nvPr/>
        </p:nvGrpSpPr>
        <p:grpSpPr>
          <a:xfrm>
            <a:off x="5155447" y="1435897"/>
            <a:ext cx="416560" cy="416560"/>
            <a:chOff x="6052888" y="1435897"/>
            <a:chExt cx="416560" cy="416560"/>
          </a:xfrm>
        </p:grpSpPr>
        <p:sp>
          <p:nvSpPr>
            <p:cNvPr id="45" name="Oval 44">
              <a:extLst>
                <a:ext uri="{FF2B5EF4-FFF2-40B4-BE49-F238E27FC236}">
                  <a16:creationId xmlns:a16="http://schemas.microsoft.com/office/drawing/2014/main" id="{B3B5C462-45B6-0B4C-A980-0482B4B74052}"/>
                </a:ext>
              </a:extLst>
            </p:cNvPr>
            <p:cNvSpPr/>
            <p:nvPr/>
          </p:nvSpPr>
          <p:spPr>
            <a:xfrm>
              <a:off x="6052888" y="1435897"/>
              <a:ext cx="416560" cy="4165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6" name="Picture 45">
              <a:extLst>
                <a:ext uri="{FF2B5EF4-FFF2-40B4-BE49-F238E27FC236}">
                  <a16:creationId xmlns:a16="http://schemas.microsoft.com/office/drawing/2014/main" id="{60BB8AA9-CCB0-D14A-B77E-0DA5E76233F1}"/>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p:spPr>
        </p:pic>
      </p:grpSp>
      <p:grpSp>
        <p:nvGrpSpPr>
          <p:cNvPr id="50" name="Group 49">
            <a:extLst>
              <a:ext uri="{FF2B5EF4-FFF2-40B4-BE49-F238E27FC236}">
                <a16:creationId xmlns:a16="http://schemas.microsoft.com/office/drawing/2014/main" id="{5CAF5AD7-CA74-4F46-8AD1-8830C860F105}"/>
              </a:ext>
            </a:extLst>
          </p:cNvPr>
          <p:cNvGrpSpPr/>
          <p:nvPr/>
        </p:nvGrpSpPr>
        <p:grpSpPr>
          <a:xfrm>
            <a:off x="5155447" y="4856430"/>
            <a:ext cx="416560" cy="416560"/>
            <a:chOff x="6052888" y="1435897"/>
            <a:chExt cx="416560" cy="416560"/>
          </a:xfrm>
          <a:solidFill>
            <a:schemeClr val="accent2"/>
          </a:solidFill>
        </p:grpSpPr>
        <p:sp>
          <p:nvSpPr>
            <p:cNvPr id="51" name="Oval 50">
              <a:extLst>
                <a:ext uri="{FF2B5EF4-FFF2-40B4-BE49-F238E27FC236}">
                  <a16:creationId xmlns:a16="http://schemas.microsoft.com/office/drawing/2014/main" id="{A9C857F0-240D-D442-A91B-A1D0A7FC8DF2}"/>
                </a:ext>
              </a:extLst>
            </p:cNvPr>
            <p:cNvSpPr/>
            <p:nvPr/>
          </p:nvSpPr>
          <p:spPr>
            <a:xfrm>
              <a:off x="6052888" y="1435897"/>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52" name="Picture 51">
              <a:extLst>
                <a:ext uri="{FF2B5EF4-FFF2-40B4-BE49-F238E27FC236}">
                  <a16:creationId xmlns:a16="http://schemas.microsoft.com/office/drawing/2014/main" id="{51742D9D-0E33-7A48-8300-7EF284FE2BFB}"/>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a:grpFill/>
          </p:spPr>
        </p:pic>
      </p:grpSp>
    </p:spTree>
    <p:extLst>
      <p:ext uri="{BB962C8B-B14F-4D97-AF65-F5344CB8AC3E}">
        <p14:creationId xmlns:p14="http://schemas.microsoft.com/office/powerpoint/2010/main" val="171341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8">
            <a:extLst>
              <a:ext uri="{FF2B5EF4-FFF2-40B4-BE49-F238E27FC236}">
                <a16:creationId xmlns:a16="http://schemas.microsoft.com/office/drawing/2014/main" id="{95E3EF5F-CE00-424A-92C0-FDB273AB0876}"/>
              </a:ext>
            </a:extLst>
          </p:cNvPr>
          <p:cNvPicPr>
            <a:picLocks noChangeAspect="1"/>
          </p:cNvPicPr>
          <p:nvPr/>
        </p:nvPicPr>
        <p:blipFill rotWithShape="1">
          <a:blip r:embed="rId3" cstate="print">
            <a:alphaModFix amt="69000"/>
            <a:extLst>
              <a:ext uri="{28A0092B-C50C-407E-A947-70E740481C1C}">
                <a14:useLocalDpi xmlns:a14="http://schemas.microsoft.com/office/drawing/2010/main" val="0"/>
              </a:ext>
            </a:extLst>
          </a:blip>
          <a:srcRect l="15636" t="20133" r="14002" b="9604"/>
          <a:stretch/>
        </p:blipFill>
        <p:spPr>
          <a:xfrm rot="19800000">
            <a:off x="2134305" y="-1495422"/>
            <a:ext cx="4107146" cy="4107146"/>
          </a:xfrm>
          <a:prstGeom prst="ellipse">
            <a:avLst/>
          </a:prstGeom>
          <a:noFill/>
          <a:ln>
            <a:noFill/>
          </a:ln>
          <a:effectLst>
            <a:reflection endPos="0" dist="50800" dir="5400000" sy="-100000" algn="bl" rotWithShape="0"/>
          </a:effectLst>
        </p:spPr>
      </p:pic>
      <p:sp>
        <p:nvSpPr>
          <p:cNvPr id="4" name="Title 3"/>
          <p:cNvSpPr>
            <a:spLocks noGrp="1"/>
          </p:cNvSpPr>
          <p:nvPr>
            <p:ph type="title"/>
          </p:nvPr>
        </p:nvSpPr>
        <p:spPr>
          <a:xfrm>
            <a:off x="814906" y="2719467"/>
            <a:ext cx="4187371" cy="775150"/>
          </a:xfrm>
        </p:spPr>
        <p:txBody>
          <a:bodyPr/>
          <a:lstStyle/>
          <a:p>
            <a:r>
              <a:rPr lang="en-US" sz="4800" i="1" dirty="0"/>
              <a:t>Welcome</a:t>
            </a:r>
            <a:br>
              <a:rPr lang="en-US" i="1" dirty="0"/>
            </a:br>
            <a:endParaRPr lang="en-US" i="1" dirty="0"/>
          </a:p>
        </p:txBody>
      </p:sp>
      <p:sp>
        <p:nvSpPr>
          <p:cNvPr id="6"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8</a:t>
            </a:fld>
            <a:endParaRPr lang="en-US" dirty="0"/>
          </a:p>
        </p:txBody>
      </p:sp>
      <p:sp>
        <p:nvSpPr>
          <p:cNvPr id="9" name="TextBox 8"/>
          <p:cNvSpPr txBox="1"/>
          <p:nvPr/>
        </p:nvSpPr>
        <p:spPr>
          <a:xfrm>
            <a:off x="776610" y="4683482"/>
            <a:ext cx="5925425" cy="369332"/>
          </a:xfrm>
          <a:prstGeom prst="rect">
            <a:avLst/>
          </a:prstGeom>
          <a:noFill/>
        </p:spPr>
        <p:txBody>
          <a:bodyPr wrap="square" rtlCol="0">
            <a:spAutoFit/>
          </a:bodyPr>
          <a:lstStyle/>
          <a:p>
            <a:pPr lvl="0">
              <a:defRPr/>
            </a:pPr>
            <a:r>
              <a:rPr lang="en-US" b="0" i="0" u="none" strike="noStrike" dirty="0">
                <a:solidFill>
                  <a:srgbClr val="55C1E9"/>
                </a:solidFill>
                <a:effectLst/>
                <a:latin typeface="Prometo Medium" panose="020B0604020202020204" charset="0"/>
              </a:rPr>
              <a:t>Kelly Larrabee-Robke, RN, MBA, MS</a:t>
            </a:r>
            <a:r>
              <a:rPr lang="en-US" b="0" i="0" dirty="0">
                <a:solidFill>
                  <a:srgbClr val="000000"/>
                </a:solidFill>
                <a:effectLst/>
                <a:latin typeface="Prometo Medium" panose="020B0604020202020204" charset="0"/>
              </a:rPr>
              <a:t>​</a:t>
            </a:r>
            <a:endParaRPr kumimoji="0" lang="en-US" sz="1800" b="0" i="0" u="none" strike="noStrike" kern="1200" cap="none" spc="0" normalizeH="0" baseline="0" noProof="0" dirty="0">
              <a:ln>
                <a:noFill/>
              </a:ln>
              <a:solidFill>
                <a:srgbClr val="55C1E9"/>
              </a:solidFill>
              <a:effectLst/>
              <a:uLnTx/>
              <a:uFillTx/>
              <a:latin typeface="Prometo Medium" panose="020B0704030203060203" pitchFamily="34" charset="0"/>
              <a:ea typeface="+mn-ea"/>
              <a:cs typeface="+mn-cs"/>
            </a:endParaRPr>
          </a:p>
        </p:txBody>
      </p:sp>
      <p:sp>
        <p:nvSpPr>
          <p:cNvPr id="10" name="TextBox 9"/>
          <p:cNvSpPr txBox="1"/>
          <p:nvPr/>
        </p:nvSpPr>
        <p:spPr>
          <a:xfrm>
            <a:off x="776610" y="5052814"/>
            <a:ext cx="4156135" cy="523220"/>
          </a:xfrm>
          <a:prstGeom prst="rect">
            <a:avLst/>
          </a:prstGeom>
          <a:noFill/>
        </p:spPr>
        <p:txBody>
          <a:bodyPr wrap="square" rtlCol="0">
            <a:spAutoFit/>
          </a:bodyPr>
          <a:lstStyle/>
          <a:p>
            <a:pPr lvl="0">
              <a:defRPr/>
            </a:pPr>
            <a:r>
              <a:rPr lang="en-US" sz="1400" dirty="0">
                <a:solidFill>
                  <a:srgbClr val="FFFFFF"/>
                </a:solidFill>
              </a:rPr>
              <a:t>US Chief Nursing Officer​</a:t>
            </a:r>
          </a:p>
          <a:p>
            <a:pPr lvl="0">
              <a:defRPr/>
            </a:pPr>
            <a:r>
              <a:rPr lang="en-US" sz="1400" dirty="0">
                <a:solidFill>
                  <a:srgbClr val="FFFFFF"/>
                </a:solidFill>
              </a:rPr>
              <a:t>Microsoft Health &amp; Life Science Industry Team​</a:t>
            </a:r>
          </a:p>
        </p:txBody>
      </p:sp>
      <p:pic>
        <p:nvPicPr>
          <p:cNvPr id="5124" name="Picture 4">
            <a:extLst>
              <a:ext uri="{FF2B5EF4-FFF2-40B4-BE49-F238E27FC236}">
                <a16:creationId xmlns:a16="http://schemas.microsoft.com/office/drawing/2014/main" id="{317A0A6D-3ABB-48E7-8F62-47DF37D8A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0674"/>
            <a:ext cx="6183086" cy="618308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Microsoft Logo Png - Free Transparent PNG Logos">
            <a:extLst>
              <a:ext uri="{FF2B5EF4-FFF2-40B4-BE49-F238E27FC236}">
                <a16:creationId xmlns:a16="http://schemas.microsoft.com/office/drawing/2014/main" id="{DA28794B-E7E7-447E-9381-C49C037B55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793" y="5282596"/>
            <a:ext cx="2377798" cy="106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2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8">
            <a:extLst>
              <a:ext uri="{FF2B5EF4-FFF2-40B4-BE49-F238E27FC236}">
                <a16:creationId xmlns:a16="http://schemas.microsoft.com/office/drawing/2014/main" id="{6BA4F227-36D8-1D4A-8AE6-3E8845AD2F77}"/>
              </a:ext>
            </a:extLst>
          </p:cNvPr>
          <p:cNvPicPr>
            <a:picLocks noChangeAspect="1"/>
          </p:cNvPicPr>
          <p:nvPr/>
        </p:nvPicPr>
        <p:blipFill rotWithShape="1">
          <a:blip r:embed="rId3" cstate="print">
            <a:alphaModFix amt="69000"/>
            <a:extLst>
              <a:ext uri="{28A0092B-C50C-407E-A947-70E740481C1C}">
                <a14:useLocalDpi xmlns:a14="http://schemas.microsoft.com/office/drawing/2010/main" val="0"/>
              </a:ext>
            </a:extLst>
          </a:blip>
          <a:srcRect l="14116" t="14621" r="34136" b="33704"/>
          <a:stretch/>
        </p:blipFill>
        <p:spPr>
          <a:xfrm rot="3600000">
            <a:off x="9312240" y="-965131"/>
            <a:ext cx="5759521" cy="5759521"/>
          </a:xfrm>
          <a:prstGeom prst="pie">
            <a:avLst>
              <a:gd name="adj1" fmla="val 1750526"/>
              <a:gd name="adj2" fmla="val 12585321"/>
            </a:avLst>
          </a:prstGeom>
          <a:noFill/>
          <a:ln>
            <a:noFill/>
          </a:ln>
          <a:effectLst>
            <a:reflection endPos="0" dist="50800" dir="5400000" sy="-100000" algn="bl" rotWithShape="0"/>
          </a:effectLst>
        </p:spPr>
      </p:pic>
      <p:sp>
        <p:nvSpPr>
          <p:cNvPr id="2" name="Slide Number Placeholder 1"/>
          <p:cNvSpPr>
            <a:spLocks noGrp="1"/>
          </p:cNvSpPr>
          <p:nvPr>
            <p:ph type="sldNum" sz="quarter" idx="10"/>
          </p:nvPr>
        </p:nvSpPr>
        <p:spPr/>
        <p:txBody>
          <a:bodyPr/>
          <a:lstStyle/>
          <a:p>
            <a:fld id="{D8D877B3-D348-4611-9BDB-C5374591D951}" type="slidenum">
              <a:rPr lang="en-US" smtClean="0"/>
              <a:pPr/>
              <a:t>9</a:t>
            </a:fld>
            <a:endParaRPr lang="en-US" dirty="0"/>
          </a:p>
        </p:txBody>
      </p:sp>
      <p:sp>
        <p:nvSpPr>
          <p:cNvPr id="11" name="TextBox 10"/>
          <p:cNvSpPr txBox="1"/>
          <p:nvPr/>
        </p:nvSpPr>
        <p:spPr>
          <a:xfrm>
            <a:off x="893371" y="5281314"/>
            <a:ext cx="2315321" cy="400110"/>
          </a:xfrm>
          <a:prstGeom prst="rect">
            <a:avLst/>
          </a:prstGeom>
          <a:noFill/>
        </p:spPr>
        <p:txBody>
          <a:bodyPr wrap="square" lIns="0" rIns="0" rtlCol="0">
            <a:spAutoFit/>
          </a:bodyPr>
          <a:lstStyle/>
          <a:p>
            <a:pPr algn="ctr"/>
            <a:r>
              <a:rPr lang="en-US" sz="1000" i="1" dirty="0">
                <a:solidFill>
                  <a:schemeClr val="bg2"/>
                </a:solidFill>
                <a:latin typeface="Century Gothic" panose="020B0502020202020204" pitchFamily="34" charset="0"/>
              </a:rPr>
              <a:t>US Chief Nursing Officer</a:t>
            </a:r>
          </a:p>
          <a:p>
            <a:pPr algn="ctr"/>
            <a:r>
              <a:rPr lang="en-US" sz="1000" i="1" dirty="0">
                <a:solidFill>
                  <a:schemeClr val="bg2"/>
                </a:solidFill>
                <a:latin typeface="Century Gothic" panose="020B0502020202020204" pitchFamily="34" charset="0"/>
              </a:rPr>
              <a:t>Microsoft</a:t>
            </a:r>
          </a:p>
        </p:txBody>
      </p:sp>
      <p:sp>
        <p:nvSpPr>
          <p:cNvPr id="13" name="TextBox 12"/>
          <p:cNvSpPr txBox="1"/>
          <p:nvPr/>
        </p:nvSpPr>
        <p:spPr>
          <a:xfrm>
            <a:off x="3627846" y="5274013"/>
            <a:ext cx="2187006" cy="461665"/>
          </a:xfrm>
          <a:prstGeom prst="rect">
            <a:avLst/>
          </a:prstGeom>
          <a:noFill/>
        </p:spPr>
        <p:txBody>
          <a:bodyPr wrap="square" lIns="0" rIns="0" rtlCol="0">
            <a:spAutoFit/>
          </a:bodyPr>
          <a:lstStyle/>
          <a:p>
            <a:pPr algn="ctr"/>
            <a:r>
              <a:rPr lang="en-US" sz="1000" i="1" dirty="0">
                <a:solidFill>
                  <a:schemeClr val="bg2"/>
                </a:solidFill>
                <a:latin typeface="Century Gothic" panose="020B0502020202020204" pitchFamily="34" charset="0"/>
              </a:rPr>
              <a:t>Chief Clinical Information Officer</a:t>
            </a:r>
          </a:p>
          <a:p>
            <a:pPr algn="ctr"/>
            <a:r>
              <a:rPr lang="en-US" sz="1000" i="1" dirty="0">
                <a:solidFill>
                  <a:schemeClr val="bg2"/>
                </a:solidFill>
                <a:latin typeface="Century Gothic" panose="020B0502020202020204" pitchFamily="34" charset="0"/>
              </a:rPr>
              <a:t>Intermountain Health</a:t>
            </a:r>
            <a:r>
              <a:rPr lang="en-US" sz="1400" i="1" dirty="0">
                <a:solidFill>
                  <a:schemeClr val="bg2"/>
                </a:solidFill>
                <a:latin typeface="Century Gothic" panose="020B0502020202020204" pitchFamily="34" charset="0"/>
              </a:rPr>
              <a:t>	</a:t>
            </a:r>
          </a:p>
        </p:txBody>
      </p:sp>
      <p:sp>
        <p:nvSpPr>
          <p:cNvPr id="15" name="TextBox 14"/>
          <p:cNvSpPr txBox="1"/>
          <p:nvPr/>
        </p:nvSpPr>
        <p:spPr>
          <a:xfrm>
            <a:off x="6096000" y="5278501"/>
            <a:ext cx="2760196" cy="628570"/>
          </a:xfrm>
          <a:prstGeom prst="rect">
            <a:avLst/>
          </a:prstGeom>
          <a:noFill/>
        </p:spPr>
        <p:txBody>
          <a:bodyPr wrap="square" lIns="0" rIns="0" rtlCol="0">
            <a:spAutoFit/>
          </a:bodyPr>
          <a:lstStyle/>
          <a:p>
            <a:pPr algn="ctr">
              <a:lnSpc>
                <a:spcPct val="120000"/>
              </a:lnSpc>
            </a:pPr>
            <a:r>
              <a:rPr lang="en-US" sz="1000" i="1" dirty="0">
                <a:solidFill>
                  <a:schemeClr val="bg2"/>
                </a:solidFill>
                <a:latin typeface="Century Gothic" panose="020B0502020202020204" pitchFamily="34" charset="0"/>
              </a:rPr>
              <a:t>Director, Nursing Informatics</a:t>
            </a:r>
          </a:p>
          <a:p>
            <a:pPr algn="ctr">
              <a:lnSpc>
                <a:spcPct val="120000"/>
              </a:lnSpc>
            </a:pPr>
            <a:r>
              <a:rPr lang="en-US" sz="1000" i="1" dirty="0">
                <a:solidFill>
                  <a:schemeClr val="bg2"/>
                </a:solidFill>
                <a:latin typeface="Century Gothic" panose="020B0502020202020204" pitchFamily="34" charset="0"/>
              </a:rPr>
              <a:t>University of California-</a:t>
            </a:r>
          </a:p>
          <a:p>
            <a:pPr algn="ctr">
              <a:lnSpc>
                <a:spcPct val="120000"/>
              </a:lnSpc>
            </a:pPr>
            <a:r>
              <a:rPr lang="en-US" sz="1000" i="1" dirty="0">
                <a:solidFill>
                  <a:schemeClr val="bg2"/>
                </a:solidFill>
                <a:latin typeface="Century Gothic" panose="020B0502020202020204" pitchFamily="34" charset="0"/>
              </a:rPr>
              <a:t>San Diego Health System</a:t>
            </a:r>
          </a:p>
        </p:txBody>
      </p:sp>
      <p:sp>
        <p:nvSpPr>
          <p:cNvPr id="17" name="TextBox 16"/>
          <p:cNvSpPr txBox="1"/>
          <p:nvPr/>
        </p:nvSpPr>
        <p:spPr>
          <a:xfrm>
            <a:off x="8854775" y="5259417"/>
            <a:ext cx="2482329" cy="443904"/>
          </a:xfrm>
          <a:prstGeom prst="rect">
            <a:avLst/>
          </a:prstGeom>
          <a:noFill/>
        </p:spPr>
        <p:txBody>
          <a:bodyPr wrap="square" lIns="0" rIns="0" rtlCol="0">
            <a:spAutoFit/>
          </a:bodyPr>
          <a:lstStyle/>
          <a:p>
            <a:pPr algn="ctr">
              <a:lnSpc>
                <a:spcPct val="120000"/>
              </a:lnSpc>
            </a:pPr>
            <a:r>
              <a:rPr lang="en-US" sz="1000" i="1" dirty="0">
                <a:solidFill>
                  <a:schemeClr val="bg2"/>
                </a:solidFill>
                <a:latin typeface="Century Gothic" panose="020B0502020202020204" pitchFamily="34" charset="0"/>
              </a:rPr>
              <a:t>Director, Research Science</a:t>
            </a:r>
          </a:p>
          <a:p>
            <a:pPr algn="ctr">
              <a:lnSpc>
                <a:spcPct val="120000"/>
              </a:lnSpc>
            </a:pPr>
            <a:r>
              <a:rPr lang="en-US" sz="1000" i="1" dirty="0">
                <a:solidFill>
                  <a:schemeClr val="bg2"/>
                </a:solidFill>
                <a:latin typeface="Century Gothic" panose="020B0502020202020204" pitchFamily="34" charset="0"/>
              </a:rPr>
              <a:t>New York Presbyterian Hospital</a:t>
            </a:r>
          </a:p>
        </p:txBody>
      </p:sp>
      <p:sp>
        <p:nvSpPr>
          <p:cNvPr id="18" name="TextBox 17"/>
          <p:cNvSpPr txBox="1"/>
          <p:nvPr/>
        </p:nvSpPr>
        <p:spPr>
          <a:xfrm>
            <a:off x="3208692" y="4638422"/>
            <a:ext cx="3130570" cy="419859"/>
          </a:xfrm>
          <a:prstGeom prst="rect">
            <a:avLst/>
          </a:prstGeom>
          <a:noFill/>
        </p:spPr>
        <p:txBody>
          <a:bodyPr wrap="square" rtlCol="0">
            <a:spAutoFit/>
          </a:bodyPr>
          <a:lstStyle/>
          <a:p>
            <a:pPr algn="ctr">
              <a:lnSpc>
                <a:spcPct val="150000"/>
              </a:lnSpc>
            </a:pPr>
            <a:r>
              <a:rPr lang="en-US" sz="1600" dirty="0">
                <a:solidFill>
                  <a:schemeClr val="accent1"/>
                </a:solidFill>
                <a:latin typeface="Prometo Medium" panose="020B0704030203060203" pitchFamily="34" charset="0"/>
              </a:rPr>
              <a:t>Seraphine Kapsandoy, RN, PhD</a:t>
            </a:r>
          </a:p>
        </p:txBody>
      </p:sp>
      <p:sp>
        <p:nvSpPr>
          <p:cNvPr id="19" name="TextBox 18"/>
          <p:cNvSpPr txBox="1"/>
          <p:nvPr/>
        </p:nvSpPr>
        <p:spPr>
          <a:xfrm>
            <a:off x="608200" y="4614691"/>
            <a:ext cx="2600492" cy="419859"/>
          </a:xfrm>
          <a:prstGeom prst="rect">
            <a:avLst/>
          </a:prstGeom>
          <a:noFill/>
        </p:spPr>
        <p:txBody>
          <a:bodyPr wrap="square" rtlCol="0">
            <a:spAutoFit/>
          </a:bodyPr>
          <a:lstStyle/>
          <a:p>
            <a:pPr>
              <a:lnSpc>
                <a:spcPct val="150000"/>
              </a:lnSpc>
            </a:pPr>
            <a:r>
              <a:rPr lang="en-US" sz="1600" dirty="0">
                <a:solidFill>
                  <a:schemeClr val="accent1"/>
                </a:solidFill>
                <a:latin typeface="Prometo Medium" panose="020B0704030203060203" pitchFamily="34" charset="0"/>
              </a:rPr>
              <a:t>Kelly Robke, MBA, MS, RN</a:t>
            </a:r>
          </a:p>
        </p:txBody>
      </p:sp>
      <p:sp>
        <p:nvSpPr>
          <p:cNvPr id="20" name="TextBox 19"/>
          <p:cNvSpPr txBox="1"/>
          <p:nvPr/>
        </p:nvSpPr>
        <p:spPr>
          <a:xfrm>
            <a:off x="5980710" y="4701916"/>
            <a:ext cx="2941413"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Jud Simonds, RN-BC, </a:t>
            </a:r>
          </a:p>
          <a:p>
            <a:pPr algn="ctr"/>
            <a:r>
              <a:rPr lang="en-US" sz="1600" dirty="0">
                <a:solidFill>
                  <a:schemeClr val="accent1"/>
                </a:solidFill>
                <a:latin typeface="Prometo Medium" panose="020B0704030203060203" pitchFamily="34" charset="0"/>
              </a:rPr>
              <a:t>NE-BC, DNP</a:t>
            </a:r>
          </a:p>
        </p:txBody>
      </p:sp>
      <p:sp>
        <p:nvSpPr>
          <p:cNvPr id="21" name="TextBox 20"/>
          <p:cNvSpPr txBox="1"/>
          <p:nvPr/>
        </p:nvSpPr>
        <p:spPr>
          <a:xfrm>
            <a:off x="8823830" y="4693726"/>
            <a:ext cx="2544220"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Victoria Tiase, RN-BC, PhD</a:t>
            </a:r>
          </a:p>
        </p:txBody>
      </p:sp>
      <p:sp>
        <p:nvSpPr>
          <p:cNvPr id="30" name="Title 1">
            <a:extLst>
              <a:ext uri="{FF2B5EF4-FFF2-40B4-BE49-F238E27FC236}">
                <a16:creationId xmlns:a16="http://schemas.microsoft.com/office/drawing/2014/main" id="{3252CB28-CF32-EA48-A5B8-585E706AB9E0}"/>
              </a:ext>
            </a:extLst>
          </p:cNvPr>
          <p:cNvSpPr txBox="1">
            <a:spLocks noGrp="1"/>
          </p:cNvSpPr>
          <p:nvPr>
            <p:ph type="title"/>
          </p:nvPr>
        </p:nvSpPr>
        <p:spPr>
          <a:xfrm>
            <a:off x="968811" y="1548114"/>
            <a:ext cx="9833429" cy="1028700"/>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Meet Our Webinar Panelists</a:t>
            </a:r>
          </a:p>
        </p:txBody>
      </p:sp>
      <p:pic>
        <p:nvPicPr>
          <p:cNvPr id="12" name="Picture Placeholder 11" descr="A person smiling for the camera&#10;&#10;Description automatically generated with low confidence">
            <a:extLst>
              <a:ext uri="{FF2B5EF4-FFF2-40B4-BE49-F238E27FC236}">
                <a16:creationId xmlns:a16="http://schemas.microsoft.com/office/drawing/2014/main" id="{47440AB1-AFFF-463E-A355-5B6221D327D8}"/>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3404" r="13404"/>
          <a:stretch>
            <a:fillRect/>
          </a:stretch>
        </p:blipFill>
        <p:spPr>
          <a:xfrm>
            <a:off x="3727700" y="2809325"/>
            <a:ext cx="1708219" cy="1708219"/>
          </a:xfrm>
        </p:spPr>
      </p:pic>
      <p:pic>
        <p:nvPicPr>
          <p:cNvPr id="23" name="Picture Placeholder 22" descr="A picture containing person, clothing, indoor, suit&#10;&#10;Description automatically generated">
            <a:extLst>
              <a:ext uri="{FF2B5EF4-FFF2-40B4-BE49-F238E27FC236}">
                <a16:creationId xmlns:a16="http://schemas.microsoft.com/office/drawing/2014/main" id="{CD19F5D3-D801-4225-BB19-8AD62F946F46}"/>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a:stretch>
            <a:fillRect/>
          </a:stretch>
        </p:blipFill>
        <p:spPr>
          <a:xfrm>
            <a:off x="1057613" y="2809325"/>
            <a:ext cx="1708219" cy="1708219"/>
          </a:xfrm>
        </p:spPr>
      </p:pic>
      <p:pic>
        <p:nvPicPr>
          <p:cNvPr id="32" name="Picture Placeholder 31" descr="A person in a suit smiling&#10;&#10;Description automatically generated with low confidence">
            <a:extLst>
              <a:ext uri="{FF2B5EF4-FFF2-40B4-BE49-F238E27FC236}">
                <a16:creationId xmlns:a16="http://schemas.microsoft.com/office/drawing/2014/main" id="{6067D7B6-2881-4894-B617-97CAE8AE33F7}"/>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a:stretch>
            <a:fillRect/>
          </a:stretch>
        </p:blipFill>
        <p:spPr>
          <a:xfrm>
            <a:off x="6476549" y="2809325"/>
            <a:ext cx="1708219" cy="1708219"/>
          </a:xfrm>
        </p:spPr>
      </p:pic>
      <p:pic>
        <p:nvPicPr>
          <p:cNvPr id="38" name="Picture Placeholder 37" descr="A person smiling for the camera&#10;&#10;Description automatically generated with medium confidence">
            <a:extLst>
              <a:ext uri="{FF2B5EF4-FFF2-40B4-BE49-F238E27FC236}">
                <a16:creationId xmlns:a16="http://schemas.microsoft.com/office/drawing/2014/main" id="{A89BE500-9D8A-4E9B-9F24-B18A6256F199}"/>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2792" r="2792"/>
          <a:stretch>
            <a:fillRect/>
          </a:stretch>
        </p:blipFill>
        <p:spPr>
          <a:xfrm>
            <a:off x="9094021" y="2758311"/>
            <a:ext cx="1708219" cy="1708219"/>
          </a:xfrm>
        </p:spPr>
      </p:pic>
    </p:spTree>
    <p:extLst>
      <p:ext uri="{BB962C8B-B14F-4D97-AF65-F5344CB8AC3E}">
        <p14:creationId xmlns:p14="http://schemas.microsoft.com/office/powerpoint/2010/main" val="4120395736"/>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4648</TotalTime>
  <Words>1449</Words>
  <Application>Microsoft Office PowerPoint</Application>
  <PresentationFormat>Widescreen</PresentationFormat>
  <Paragraphs>213</Paragraphs>
  <Slides>25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Century Gothic</vt:lpstr>
      <vt:lpstr>Calibri</vt:lpstr>
      <vt:lpstr>Prometo Medium</vt:lpstr>
      <vt:lpstr>Courier New</vt:lpstr>
      <vt:lpstr>Arial</vt:lpstr>
      <vt:lpstr>Ravi Powerpoint Template</vt:lpstr>
      <vt:lpstr>PowerPoint Presentation</vt:lpstr>
      <vt:lpstr>Welcome </vt:lpstr>
      <vt:lpstr>HIMSS Nursing Informatics Community</vt:lpstr>
      <vt:lpstr>Join us on Accelerate!</vt:lpstr>
      <vt:lpstr>Thank you</vt:lpstr>
      <vt:lpstr>Agenda</vt:lpstr>
      <vt:lpstr>Learning Objectives</vt:lpstr>
      <vt:lpstr>Welcome </vt:lpstr>
      <vt:lpstr>Meet Our Webinar Panelists</vt:lpstr>
      <vt:lpstr>Practice Environment</vt:lpstr>
      <vt:lpstr>Practice Environment</vt:lpstr>
      <vt:lpstr>Practice Environment</vt:lpstr>
      <vt:lpstr>Your insights</vt:lpstr>
      <vt:lpstr>Creating the  culture and climate for change</vt:lpstr>
      <vt:lpstr>Culture and Climate </vt:lpstr>
      <vt:lpstr>Enabling  meaningful change through collaboration</vt:lpstr>
      <vt:lpstr>Organizational initiatives</vt:lpstr>
      <vt:lpstr>Extending patient experience through documentation</vt:lpstr>
      <vt:lpstr>Patient sourced information</vt:lpstr>
      <vt:lpstr>Clinical informaticists as advocates and leaders</vt:lpstr>
      <vt:lpstr>The role of informaticists in technology and documentation </vt:lpstr>
      <vt:lpstr>Your insights</vt:lpstr>
      <vt:lpstr>PowerPoint Presentation</vt:lpstr>
      <vt:lpstr>Contact us!</vt:lpstr>
      <vt:lpstr>Thank you!</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Michicich, Cait</cp:lastModifiedBy>
  <cp:revision>101</cp:revision>
  <dcterms:created xsi:type="dcterms:W3CDTF">2019-10-16T19:16:43Z</dcterms:created>
  <dcterms:modified xsi:type="dcterms:W3CDTF">2021-10-12T18:02:50Z</dcterms:modified>
</cp:coreProperties>
</file>