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490_F8BECB4.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5"/>
    <p:sldMasterId id="2147483697" r:id="rId6"/>
    <p:sldMasterId id="2147483735" r:id="rId7"/>
  </p:sldMasterIdLst>
  <p:notesMasterIdLst>
    <p:notesMasterId r:id="rId70"/>
  </p:notesMasterIdLst>
  <p:handoutMasterIdLst>
    <p:handoutMasterId r:id="rId71"/>
  </p:handoutMasterIdLst>
  <p:sldIdLst>
    <p:sldId id="257" r:id="rId8"/>
    <p:sldId id="299" r:id="rId9"/>
    <p:sldId id="258" r:id="rId10"/>
    <p:sldId id="2932" r:id="rId11"/>
    <p:sldId id="2915" r:id="rId12"/>
    <p:sldId id="2916" r:id="rId13"/>
    <p:sldId id="284" r:id="rId14"/>
    <p:sldId id="370" r:id="rId15"/>
    <p:sldId id="2934" r:id="rId16"/>
    <p:sldId id="436" r:id="rId17"/>
    <p:sldId id="2918" r:id="rId18"/>
    <p:sldId id="401" r:id="rId19"/>
    <p:sldId id="1155" r:id="rId20"/>
    <p:sldId id="723" r:id="rId21"/>
    <p:sldId id="949" r:id="rId22"/>
    <p:sldId id="1156" r:id="rId23"/>
    <p:sldId id="1157" r:id="rId24"/>
    <p:sldId id="1861" r:id="rId25"/>
    <p:sldId id="1172" r:id="rId26"/>
    <p:sldId id="1159" r:id="rId27"/>
    <p:sldId id="1160" r:id="rId28"/>
    <p:sldId id="1162" r:id="rId29"/>
    <p:sldId id="1164" r:id="rId30"/>
    <p:sldId id="1165" r:id="rId31"/>
    <p:sldId id="1166" r:id="rId32"/>
    <p:sldId id="1167" r:id="rId33"/>
    <p:sldId id="2935" r:id="rId34"/>
    <p:sldId id="1168" r:id="rId35"/>
    <p:sldId id="1169" r:id="rId36"/>
    <p:sldId id="2933" r:id="rId37"/>
    <p:sldId id="1238" r:id="rId38"/>
    <p:sldId id="1862" r:id="rId39"/>
    <p:sldId id="403" r:id="rId40"/>
    <p:sldId id="464" r:id="rId41"/>
    <p:sldId id="502" r:id="rId42"/>
    <p:sldId id="407" r:id="rId43"/>
    <p:sldId id="439" r:id="rId44"/>
    <p:sldId id="1878" r:id="rId45"/>
    <p:sldId id="326" r:id="rId46"/>
    <p:sldId id="2936" r:id="rId47"/>
    <p:sldId id="2919" r:id="rId48"/>
    <p:sldId id="1170" r:id="rId49"/>
    <p:sldId id="1171" r:id="rId50"/>
    <p:sldId id="265" r:id="rId51"/>
    <p:sldId id="270" r:id="rId52"/>
    <p:sldId id="266" r:id="rId53"/>
    <p:sldId id="1176" r:id="rId54"/>
    <p:sldId id="267" r:id="rId55"/>
    <p:sldId id="268" r:id="rId56"/>
    <p:sldId id="269" r:id="rId57"/>
    <p:sldId id="271" r:id="rId58"/>
    <p:sldId id="1174" r:id="rId59"/>
    <p:sldId id="1177" r:id="rId60"/>
    <p:sldId id="1879" r:id="rId61"/>
    <p:sldId id="2941" r:id="rId62"/>
    <p:sldId id="347" r:id="rId63"/>
    <p:sldId id="2917" r:id="rId64"/>
    <p:sldId id="418" r:id="rId65"/>
    <p:sldId id="285" r:id="rId66"/>
    <p:sldId id="417" r:id="rId67"/>
    <p:sldId id="2937" r:id="rId68"/>
    <p:sldId id="348" r:id="rId69"/>
  </p:sldIdLst>
  <p:sldSz cx="12192000" cy="6858000"/>
  <p:notesSz cx="6854825"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BD9F79-5237-4730-3600-98ED15DEEF60}" name="Gerald McEvoy" initials="GM" userId="245b28a2fd712a2e"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extLst>
      <p:ext uri="{19B8F6BF-5375-455C-9EA6-DF929625EA0E}">
        <p15:presenceInfo xmlns:p15="http://schemas.microsoft.com/office/powerpoint/2012/main" userId="S::cvillano@himss.org::8a6140e9-0020-4fcb-84f3-9c920b9e87a1" providerId="AD"/>
      </p:ext>
    </p:extLst>
  </p:cmAuthor>
  <p:cmAuthor id="2" name="Laura Topor" initials="LT" lastIdx="5" clrIdx="1">
    <p:extLst>
      <p:ext uri="{19B8F6BF-5375-455C-9EA6-DF929625EA0E}">
        <p15:presenceInfo xmlns:p15="http://schemas.microsoft.com/office/powerpoint/2012/main" userId="1cc2109f813276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A5A"/>
    <a:srgbClr val="1E22AA"/>
    <a:srgbClr val="3CD5AF"/>
    <a:srgbClr val="FF9B9B"/>
    <a:srgbClr val="0055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11" autoAdjust="0"/>
    <p:restoredTop sz="88124" autoAdjust="0"/>
  </p:normalViewPr>
  <p:slideViewPr>
    <p:cSldViewPr snapToGrid="0">
      <p:cViewPr varScale="1">
        <p:scale>
          <a:sx n="56" d="100"/>
          <a:sy n="56" d="100"/>
        </p:scale>
        <p:origin x="4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2.xml"/></Relationships>
</file>

<file path=ppt/comments/modernComment_490_F8BECB4.xml><?xml version="1.0" encoding="utf-8"?>
<p188:cmLst xmlns:a="http://schemas.openxmlformats.org/drawingml/2006/main" xmlns:r="http://schemas.openxmlformats.org/officeDocument/2006/relationships" xmlns:p188="http://schemas.microsoft.com/office/powerpoint/2018/8/main">
  <p188:cm id="{34743B0E-E05F-4E12-9C87-BEE7BD0EFF48}" authorId="{8FBD9F79-5237-4730-3600-98ED15DEEF60}" created="2022-07-15T23:10:39.269">
    <pc:sldMkLst xmlns:pc="http://schemas.microsoft.com/office/powerpoint/2013/main/command">
      <pc:docMk/>
      <pc:sldMk cId="260828340" sldId="1168"/>
    </pc:sldMkLst>
    <p188:txBody>
      <a:bodyPr/>
      <a:lstStyle/>
      <a:p>
        <a:r>
          <a:rPr lang="en-US"/>
          <a:t>Jennifer Handoff to Shonna</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0424" cy="46364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2815" y="0"/>
            <a:ext cx="2970424" cy="463647"/>
          </a:xfrm>
          <a:prstGeom prst="rect">
            <a:avLst/>
          </a:prstGeom>
        </p:spPr>
        <p:txBody>
          <a:bodyPr vert="horz" lIns="91440" tIns="45720" rIns="91440" bIns="45720" rtlCol="0"/>
          <a:lstStyle>
            <a:lvl1pPr algn="r">
              <a:defRPr sz="1200"/>
            </a:lvl1pPr>
          </a:lstStyle>
          <a:p>
            <a:fld id="{2C189D73-662C-4439-84B7-FC8D64E416BA}" type="datetimeFigureOut">
              <a:rPr lang="en-US" smtClean="0"/>
              <a:t>8/31/2022</a:t>
            </a:fld>
            <a:endParaRPr lang="en-US"/>
          </a:p>
        </p:txBody>
      </p:sp>
      <p:sp>
        <p:nvSpPr>
          <p:cNvPr id="4" name="Footer Placeholder 3"/>
          <p:cNvSpPr>
            <a:spLocks noGrp="1"/>
          </p:cNvSpPr>
          <p:nvPr>
            <p:ph type="ftr" sz="quarter" idx="2"/>
          </p:nvPr>
        </p:nvSpPr>
        <p:spPr>
          <a:xfrm>
            <a:off x="0" y="8777193"/>
            <a:ext cx="2970424" cy="46364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2815" y="8777193"/>
            <a:ext cx="2970424" cy="463646"/>
          </a:xfrm>
          <a:prstGeom prst="rect">
            <a:avLst/>
          </a:prstGeom>
        </p:spPr>
        <p:txBody>
          <a:bodyPr vert="horz" lIns="91440" tIns="45720" rIns="91440" bIns="45720" rtlCol="0" anchor="b"/>
          <a:lstStyle>
            <a:lvl1pPr algn="r">
              <a:defRPr sz="1200"/>
            </a:lvl1pPr>
          </a:lstStyle>
          <a:p>
            <a:fld id="{AFC7DF49-C12A-42DA-ABE7-3E5B3B89482C}" type="slidenum">
              <a:rPr lang="en-US" smtClean="0"/>
              <a:t>‹#›</a:t>
            </a:fld>
            <a:endParaRPr lang="en-US"/>
          </a:p>
        </p:txBody>
      </p:sp>
    </p:spTree>
    <p:extLst>
      <p:ext uri="{BB962C8B-B14F-4D97-AF65-F5344CB8AC3E}">
        <p14:creationId xmlns:p14="http://schemas.microsoft.com/office/powerpoint/2010/main" val="1929370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0424" cy="463647"/>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2815" y="0"/>
            <a:ext cx="2970424" cy="463647"/>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8/31/2022</a:t>
            </a:fld>
            <a:endParaRPr lang="en-US" dirty="0"/>
          </a:p>
        </p:txBody>
      </p:sp>
      <p:sp>
        <p:nvSpPr>
          <p:cNvPr id="4" name="Slide Image Placeholder 3"/>
          <p:cNvSpPr>
            <a:spLocks noGrp="1" noRot="1" noChangeAspect="1"/>
          </p:cNvSpPr>
          <p:nvPr>
            <p:ph type="sldImg" idx="2"/>
          </p:nvPr>
        </p:nvSpPr>
        <p:spPr>
          <a:xfrm>
            <a:off x="657225" y="1155700"/>
            <a:ext cx="5540375"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483" y="4447153"/>
            <a:ext cx="5483860" cy="363858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77193"/>
            <a:ext cx="2970424" cy="463646"/>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2815" y="8777193"/>
            <a:ext cx="2970424" cy="463646"/>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dirty="0"/>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1</a:t>
            </a:fld>
            <a:endParaRPr lang="en-US" dirty="0"/>
          </a:p>
        </p:txBody>
      </p:sp>
    </p:spTree>
    <p:extLst>
      <p:ext uri="{BB962C8B-B14F-4D97-AF65-F5344CB8AC3E}">
        <p14:creationId xmlns:p14="http://schemas.microsoft.com/office/powerpoint/2010/main" val="3234527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420D0-30ED-4722-97EF-3A201E5087E6}" type="slidenum">
              <a:rPr lang="en-US" smtClean="0"/>
              <a:t>10</a:t>
            </a:fld>
            <a:endParaRPr lang="en-US" dirty="0"/>
          </a:p>
        </p:txBody>
      </p:sp>
    </p:spTree>
    <p:extLst>
      <p:ext uri="{BB962C8B-B14F-4D97-AF65-F5344CB8AC3E}">
        <p14:creationId xmlns:p14="http://schemas.microsoft.com/office/powerpoint/2010/main" val="3724474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F6A420D0-30ED-4722-97EF-3A201E5087E6}" type="slidenum">
              <a:rPr lang="en-US" smtClean="0"/>
              <a:t>11</a:t>
            </a:fld>
            <a:endParaRPr lang="en-US" dirty="0"/>
          </a:p>
        </p:txBody>
      </p:sp>
    </p:spTree>
    <p:extLst>
      <p:ext uri="{BB962C8B-B14F-4D97-AF65-F5344CB8AC3E}">
        <p14:creationId xmlns:p14="http://schemas.microsoft.com/office/powerpoint/2010/main" val="353010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420D0-30ED-4722-97EF-3A201E5087E6}" type="slidenum">
              <a:rPr lang="en-US" smtClean="0"/>
              <a:t>12</a:t>
            </a:fld>
            <a:endParaRPr lang="en-US" dirty="0"/>
          </a:p>
        </p:txBody>
      </p:sp>
    </p:spTree>
    <p:extLst>
      <p:ext uri="{BB962C8B-B14F-4D97-AF65-F5344CB8AC3E}">
        <p14:creationId xmlns:p14="http://schemas.microsoft.com/office/powerpoint/2010/main" val="2020304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14313-9275-4DC7-AB1D-89D2F7697C3A}" type="slidenum">
              <a:rPr lang="en-US" smtClean="0"/>
              <a:t>13</a:t>
            </a:fld>
            <a:endParaRPr lang="en-US"/>
          </a:p>
        </p:txBody>
      </p:sp>
    </p:spTree>
    <p:extLst>
      <p:ext uri="{BB962C8B-B14F-4D97-AF65-F5344CB8AC3E}">
        <p14:creationId xmlns:p14="http://schemas.microsoft.com/office/powerpoint/2010/main" val="655931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3110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698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14313-9275-4DC7-AB1D-89D2F7697C3A}" type="slidenum">
              <a:rPr lang="en-US" smtClean="0"/>
              <a:t>16</a:t>
            </a:fld>
            <a:endParaRPr lang="en-US"/>
          </a:p>
        </p:txBody>
      </p:sp>
    </p:spTree>
    <p:extLst>
      <p:ext uri="{BB962C8B-B14F-4D97-AF65-F5344CB8AC3E}">
        <p14:creationId xmlns:p14="http://schemas.microsoft.com/office/powerpoint/2010/main" val="1722376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14313-9275-4DC7-AB1D-89D2F7697C3A}" type="slidenum">
              <a:rPr lang="en-US" smtClean="0"/>
              <a:t>17</a:t>
            </a:fld>
            <a:endParaRPr lang="en-US"/>
          </a:p>
        </p:txBody>
      </p:sp>
    </p:spTree>
    <p:extLst>
      <p:ext uri="{BB962C8B-B14F-4D97-AF65-F5344CB8AC3E}">
        <p14:creationId xmlns:p14="http://schemas.microsoft.com/office/powerpoint/2010/main" val="3633843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 y="706438"/>
            <a:ext cx="6257925" cy="3521075"/>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DB440-494D-443E-AD4C-982DC73013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626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014313-9275-4DC7-AB1D-89D2F7697C3A}" type="slidenum">
              <a:rPr lang="en-US" smtClean="0"/>
              <a:t>19</a:t>
            </a:fld>
            <a:endParaRPr lang="en-US"/>
          </a:p>
        </p:txBody>
      </p:sp>
    </p:spTree>
    <p:extLst>
      <p:ext uri="{BB962C8B-B14F-4D97-AF65-F5344CB8AC3E}">
        <p14:creationId xmlns:p14="http://schemas.microsoft.com/office/powerpoint/2010/main" val="3752068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F7DF604D-C3B7-41B7-992A-9AD867AC1F65}" type="slidenum">
              <a:rPr lang="en-US" smtClean="0"/>
              <a:pPr/>
              <a:t>2</a:t>
            </a:fld>
            <a:endParaRPr lang="en-US" dirty="0"/>
          </a:p>
        </p:txBody>
      </p:sp>
    </p:spTree>
    <p:extLst>
      <p:ext uri="{BB962C8B-B14F-4D97-AF65-F5344CB8AC3E}">
        <p14:creationId xmlns:p14="http://schemas.microsoft.com/office/powerpoint/2010/main" val="2550448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14313-9275-4DC7-AB1D-89D2F7697C3A}" type="slidenum">
              <a:rPr lang="en-US" smtClean="0"/>
              <a:t>20</a:t>
            </a:fld>
            <a:endParaRPr lang="en-US"/>
          </a:p>
        </p:txBody>
      </p:sp>
    </p:spTree>
    <p:extLst>
      <p:ext uri="{BB962C8B-B14F-4D97-AF65-F5344CB8AC3E}">
        <p14:creationId xmlns:p14="http://schemas.microsoft.com/office/powerpoint/2010/main" val="2136653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14313-9275-4DC7-AB1D-89D2F7697C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898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800"/>
              </a:spcAft>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3B2507D-66AC-457B-A319-29F2F6D552A5}" type="slidenum">
              <a:rPr lang="en-US" smtClean="0"/>
              <a:t>22</a:t>
            </a:fld>
            <a:endParaRPr lang="en-US"/>
          </a:p>
        </p:txBody>
      </p:sp>
    </p:spTree>
    <p:extLst>
      <p:ext uri="{BB962C8B-B14F-4D97-AF65-F5344CB8AC3E}">
        <p14:creationId xmlns:p14="http://schemas.microsoft.com/office/powerpoint/2010/main" val="2747979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800"/>
              </a:spcAft>
            </a:pPr>
            <a:endParaRPr lang="en-US" dirty="0"/>
          </a:p>
        </p:txBody>
      </p:sp>
      <p:sp>
        <p:nvSpPr>
          <p:cNvPr id="4" name="Slide Number Placeholder 3"/>
          <p:cNvSpPr>
            <a:spLocks noGrp="1"/>
          </p:cNvSpPr>
          <p:nvPr>
            <p:ph type="sldNum" sz="quarter" idx="5"/>
          </p:nvPr>
        </p:nvSpPr>
        <p:spPr/>
        <p:txBody>
          <a:bodyPr/>
          <a:lstStyle/>
          <a:p>
            <a:fld id="{E3B2507D-66AC-457B-A319-29F2F6D552A5}" type="slidenum">
              <a:rPr lang="en-US" smtClean="0"/>
              <a:t>23</a:t>
            </a:fld>
            <a:endParaRPr lang="en-US"/>
          </a:p>
        </p:txBody>
      </p:sp>
    </p:spTree>
    <p:extLst>
      <p:ext uri="{BB962C8B-B14F-4D97-AF65-F5344CB8AC3E}">
        <p14:creationId xmlns:p14="http://schemas.microsoft.com/office/powerpoint/2010/main" val="601483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800"/>
              </a:spcAft>
            </a:pPr>
            <a:endParaRPr lang="en-US" dirty="0"/>
          </a:p>
        </p:txBody>
      </p:sp>
      <p:sp>
        <p:nvSpPr>
          <p:cNvPr id="4" name="Slide Number Placeholder 3"/>
          <p:cNvSpPr>
            <a:spLocks noGrp="1"/>
          </p:cNvSpPr>
          <p:nvPr>
            <p:ph type="sldNum" sz="quarter" idx="5"/>
          </p:nvPr>
        </p:nvSpPr>
        <p:spPr/>
        <p:txBody>
          <a:bodyPr/>
          <a:lstStyle/>
          <a:p>
            <a:fld id="{E3B2507D-66AC-457B-A319-29F2F6D552A5}" type="slidenum">
              <a:rPr lang="en-US" smtClean="0"/>
              <a:t>24</a:t>
            </a:fld>
            <a:endParaRPr lang="en-US"/>
          </a:p>
        </p:txBody>
      </p:sp>
    </p:spTree>
    <p:extLst>
      <p:ext uri="{BB962C8B-B14F-4D97-AF65-F5344CB8AC3E}">
        <p14:creationId xmlns:p14="http://schemas.microsoft.com/office/powerpoint/2010/main" val="109573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2507D-66AC-457B-A319-29F2F6D552A5}" type="slidenum">
              <a:rPr lang="en-US" smtClean="0"/>
              <a:t>25</a:t>
            </a:fld>
            <a:endParaRPr lang="en-US"/>
          </a:p>
        </p:txBody>
      </p:sp>
    </p:spTree>
    <p:extLst>
      <p:ext uri="{BB962C8B-B14F-4D97-AF65-F5344CB8AC3E}">
        <p14:creationId xmlns:p14="http://schemas.microsoft.com/office/powerpoint/2010/main" val="4273007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800"/>
              </a:spcAft>
            </a:pPr>
            <a:endParaRPr lang="en-US" dirty="0"/>
          </a:p>
        </p:txBody>
      </p:sp>
      <p:sp>
        <p:nvSpPr>
          <p:cNvPr id="4" name="Slide Number Placeholder 3"/>
          <p:cNvSpPr>
            <a:spLocks noGrp="1"/>
          </p:cNvSpPr>
          <p:nvPr>
            <p:ph type="sldNum" sz="quarter" idx="5"/>
          </p:nvPr>
        </p:nvSpPr>
        <p:spPr/>
        <p:txBody>
          <a:bodyPr/>
          <a:lstStyle/>
          <a:p>
            <a:fld id="{E3B2507D-66AC-457B-A319-29F2F6D552A5}" type="slidenum">
              <a:rPr lang="en-US" smtClean="0"/>
              <a:t>26</a:t>
            </a:fld>
            <a:endParaRPr lang="en-US"/>
          </a:p>
        </p:txBody>
      </p:sp>
    </p:spTree>
    <p:extLst>
      <p:ext uri="{BB962C8B-B14F-4D97-AF65-F5344CB8AC3E}">
        <p14:creationId xmlns:p14="http://schemas.microsoft.com/office/powerpoint/2010/main" val="2777186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21"/>
              </a:spcAft>
            </a:pPr>
            <a:endParaRPr lang="en-US" dirty="0"/>
          </a:p>
        </p:txBody>
      </p:sp>
      <p:sp>
        <p:nvSpPr>
          <p:cNvPr id="4" name="Slide Number Placeholder 3"/>
          <p:cNvSpPr>
            <a:spLocks noGrp="1"/>
          </p:cNvSpPr>
          <p:nvPr>
            <p:ph type="sldNum" sz="quarter" idx="5"/>
          </p:nvPr>
        </p:nvSpPr>
        <p:spPr/>
        <p:txBody>
          <a:bodyPr/>
          <a:lstStyle/>
          <a:p>
            <a:fld id="{E3B2507D-66AC-457B-A319-29F2F6D552A5}" type="slidenum">
              <a:rPr lang="en-US" smtClean="0"/>
              <a:t>28</a:t>
            </a:fld>
            <a:endParaRPr lang="en-US"/>
          </a:p>
        </p:txBody>
      </p:sp>
    </p:spTree>
    <p:extLst>
      <p:ext uri="{BB962C8B-B14F-4D97-AF65-F5344CB8AC3E}">
        <p14:creationId xmlns:p14="http://schemas.microsoft.com/office/powerpoint/2010/main" val="499858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2507D-66AC-457B-A319-29F2F6D552A5}" type="slidenum">
              <a:rPr lang="en-US" smtClean="0"/>
              <a:t>29</a:t>
            </a:fld>
            <a:endParaRPr lang="en-US"/>
          </a:p>
        </p:txBody>
      </p:sp>
    </p:spTree>
    <p:extLst>
      <p:ext uri="{BB962C8B-B14F-4D97-AF65-F5344CB8AC3E}">
        <p14:creationId xmlns:p14="http://schemas.microsoft.com/office/powerpoint/2010/main" val="1549604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21"/>
              </a:spcAft>
            </a:pPr>
            <a:endParaRPr lang="en-US" dirty="0"/>
          </a:p>
        </p:txBody>
      </p:sp>
      <p:sp>
        <p:nvSpPr>
          <p:cNvPr id="4" name="Slide Number Placeholder 3"/>
          <p:cNvSpPr>
            <a:spLocks noGrp="1"/>
          </p:cNvSpPr>
          <p:nvPr>
            <p:ph type="sldNum" sz="quarter" idx="5"/>
          </p:nvPr>
        </p:nvSpPr>
        <p:spPr/>
        <p:txBody>
          <a:bodyPr/>
          <a:lstStyle/>
          <a:p>
            <a:fld id="{E3B2507D-66AC-457B-A319-29F2F6D552A5}" type="slidenum">
              <a:rPr lang="en-US" smtClean="0"/>
              <a:t>30</a:t>
            </a:fld>
            <a:endParaRPr lang="en-US"/>
          </a:p>
        </p:txBody>
      </p:sp>
    </p:spTree>
    <p:extLst>
      <p:ext uri="{BB962C8B-B14F-4D97-AF65-F5344CB8AC3E}">
        <p14:creationId xmlns:p14="http://schemas.microsoft.com/office/powerpoint/2010/main" val="459816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DF604D-C3B7-41B7-992A-9AD867AC1F65}" type="slidenum">
              <a:rPr lang="en-US" smtClean="0"/>
              <a:pPr/>
              <a:t>3</a:t>
            </a:fld>
            <a:endParaRPr lang="en-US" dirty="0"/>
          </a:p>
        </p:txBody>
      </p:sp>
    </p:spTree>
    <p:extLst>
      <p:ext uri="{BB962C8B-B14F-4D97-AF65-F5344CB8AC3E}">
        <p14:creationId xmlns:p14="http://schemas.microsoft.com/office/powerpoint/2010/main" val="4068985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5700"/>
            <a:ext cx="5540375" cy="31178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DBDF5-28F0-426B-854C-1D44A6143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99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5700"/>
            <a:ext cx="5540375" cy="31178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DBDF5-28F0-426B-854C-1D44A6143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122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5700"/>
            <a:ext cx="5540375" cy="31178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DBDF5-28F0-426B-854C-1D44A6143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78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5700"/>
            <a:ext cx="5540375" cy="31178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DBDF5-28F0-426B-854C-1D44A6143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220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5700"/>
            <a:ext cx="5540375" cy="31178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DBDF5-28F0-426B-854C-1D44A6143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577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5700"/>
            <a:ext cx="5540375" cy="3117850"/>
          </a:xfrm>
        </p:spPr>
      </p:sp>
      <p:sp>
        <p:nvSpPr>
          <p:cNvPr id="3" name="Notes Placeholder 2"/>
          <p:cNvSpPr>
            <a:spLocks noGrp="1"/>
          </p:cNvSpPr>
          <p:nvPr>
            <p:ph type="body" idx="1"/>
          </p:nvPr>
        </p:nvSpPr>
        <p:spPr/>
        <p:txBody>
          <a:bodyPr/>
          <a:lstStyle/>
          <a:p>
            <a:pPr lvl="2"/>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DBDF5-28F0-426B-854C-1D44A6143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015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5700"/>
            <a:ext cx="5540375" cy="31178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DBDF5-28F0-426B-854C-1D44A6143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22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5700"/>
            <a:ext cx="5540375" cy="311785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2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DBDF5-28F0-426B-854C-1D44A6143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378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Shonna handoff to Gerry</a:t>
            </a:r>
            <a:endParaRPr lang="en-US" dirty="0"/>
          </a:p>
        </p:txBody>
      </p:sp>
      <p:sp>
        <p:nvSpPr>
          <p:cNvPr id="4" name="Slide Number Placeholder 3"/>
          <p:cNvSpPr>
            <a:spLocks noGrp="1"/>
          </p:cNvSpPr>
          <p:nvPr>
            <p:ph type="sldNum" sz="quarter" idx="5"/>
          </p:nvPr>
        </p:nvSpPr>
        <p:spPr/>
        <p:txBody>
          <a:bodyPr/>
          <a:lstStyle/>
          <a:p>
            <a:fld id="{E3B2507D-66AC-457B-A319-29F2F6D552A5}" type="slidenum">
              <a:rPr lang="en-US" smtClean="0"/>
              <a:t>41</a:t>
            </a:fld>
            <a:endParaRPr lang="en-US"/>
          </a:p>
        </p:txBody>
      </p:sp>
    </p:spTree>
    <p:extLst>
      <p:ext uri="{BB962C8B-B14F-4D97-AF65-F5344CB8AC3E}">
        <p14:creationId xmlns:p14="http://schemas.microsoft.com/office/powerpoint/2010/main" val="1093773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21"/>
              </a:spcAft>
            </a:pPr>
            <a:endParaRPr lang="en-US" dirty="0"/>
          </a:p>
        </p:txBody>
      </p:sp>
      <p:sp>
        <p:nvSpPr>
          <p:cNvPr id="4" name="Slide Number Placeholder 3"/>
          <p:cNvSpPr>
            <a:spLocks noGrp="1"/>
          </p:cNvSpPr>
          <p:nvPr>
            <p:ph type="sldNum" sz="quarter" idx="5"/>
          </p:nvPr>
        </p:nvSpPr>
        <p:spPr/>
        <p:txBody>
          <a:bodyPr/>
          <a:lstStyle/>
          <a:p>
            <a:fld id="{E3B2507D-66AC-457B-A319-29F2F6D552A5}" type="slidenum">
              <a:rPr lang="en-US" smtClean="0"/>
              <a:t>42</a:t>
            </a:fld>
            <a:endParaRPr lang="en-US"/>
          </a:p>
        </p:txBody>
      </p:sp>
    </p:spTree>
    <p:extLst>
      <p:ext uri="{BB962C8B-B14F-4D97-AF65-F5344CB8AC3E}">
        <p14:creationId xmlns:p14="http://schemas.microsoft.com/office/powerpoint/2010/main" val="896183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DF604D-C3B7-41B7-992A-9AD867AC1F65}" type="slidenum">
              <a:rPr lang="en-US" smtClean="0"/>
              <a:pPr/>
              <a:t>4</a:t>
            </a:fld>
            <a:endParaRPr lang="en-US" dirty="0"/>
          </a:p>
        </p:txBody>
      </p:sp>
    </p:spTree>
    <p:extLst>
      <p:ext uri="{BB962C8B-B14F-4D97-AF65-F5344CB8AC3E}">
        <p14:creationId xmlns:p14="http://schemas.microsoft.com/office/powerpoint/2010/main" val="4171739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21"/>
              </a:spcAft>
            </a:pPr>
            <a:endParaRPr lang="en-US" dirty="0"/>
          </a:p>
        </p:txBody>
      </p:sp>
      <p:sp>
        <p:nvSpPr>
          <p:cNvPr id="4" name="Slide Number Placeholder 3"/>
          <p:cNvSpPr>
            <a:spLocks noGrp="1"/>
          </p:cNvSpPr>
          <p:nvPr>
            <p:ph type="sldNum" sz="quarter" idx="5"/>
          </p:nvPr>
        </p:nvSpPr>
        <p:spPr/>
        <p:txBody>
          <a:bodyPr/>
          <a:lstStyle/>
          <a:p>
            <a:fld id="{E3B2507D-66AC-457B-A319-29F2F6D552A5}" type="slidenum">
              <a:rPr lang="en-US" smtClean="0"/>
              <a:t>43</a:t>
            </a:fld>
            <a:endParaRPr lang="en-US"/>
          </a:p>
        </p:txBody>
      </p:sp>
    </p:spTree>
    <p:extLst>
      <p:ext uri="{BB962C8B-B14F-4D97-AF65-F5344CB8AC3E}">
        <p14:creationId xmlns:p14="http://schemas.microsoft.com/office/powerpoint/2010/main" val="2659896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56</a:t>
            </a:fld>
            <a:endParaRPr lang="en-US" dirty="0"/>
          </a:p>
        </p:txBody>
      </p:sp>
    </p:spTree>
    <p:extLst>
      <p:ext uri="{BB962C8B-B14F-4D97-AF65-F5344CB8AC3E}">
        <p14:creationId xmlns:p14="http://schemas.microsoft.com/office/powerpoint/2010/main" val="3583563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420D0-30ED-4722-97EF-3A201E5087E6}"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14956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F7DF604D-C3B7-41B7-992A-9AD867AC1F65}" type="slidenum">
              <a:rPr lang="en-US" smtClean="0"/>
              <a:pPr/>
              <a:t>58</a:t>
            </a:fld>
            <a:endParaRPr lang="en-US" dirty="0"/>
          </a:p>
        </p:txBody>
      </p:sp>
    </p:spTree>
    <p:extLst>
      <p:ext uri="{BB962C8B-B14F-4D97-AF65-F5344CB8AC3E}">
        <p14:creationId xmlns:p14="http://schemas.microsoft.com/office/powerpoint/2010/main" val="2885543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F7DF604D-C3B7-41B7-992A-9AD867AC1F65}" type="slidenum">
              <a:rPr lang="en-US" smtClean="0"/>
              <a:pPr/>
              <a:t>59</a:t>
            </a:fld>
            <a:endParaRPr lang="en-US" dirty="0"/>
          </a:p>
        </p:txBody>
      </p:sp>
    </p:spTree>
    <p:extLst>
      <p:ext uri="{BB962C8B-B14F-4D97-AF65-F5344CB8AC3E}">
        <p14:creationId xmlns:p14="http://schemas.microsoft.com/office/powerpoint/2010/main" val="6780912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F7DF604D-C3B7-41B7-992A-9AD867AC1F65}" type="slidenum">
              <a:rPr lang="en-US" smtClean="0"/>
              <a:pPr/>
              <a:t>60</a:t>
            </a:fld>
            <a:endParaRPr lang="en-US" dirty="0"/>
          </a:p>
        </p:txBody>
      </p:sp>
    </p:spTree>
    <p:extLst>
      <p:ext uri="{BB962C8B-B14F-4D97-AF65-F5344CB8AC3E}">
        <p14:creationId xmlns:p14="http://schemas.microsoft.com/office/powerpoint/2010/main" val="1659414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F7DF604D-C3B7-41B7-992A-9AD867AC1F65}" type="slidenum">
              <a:rPr lang="en-US" smtClean="0"/>
              <a:pPr/>
              <a:t>61</a:t>
            </a:fld>
            <a:endParaRPr lang="en-US" dirty="0"/>
          </a:p>
        </p:txBody>
      </p:sp>
    </p:spTree>
    <p:extLst>
      <p:ext uri="{BB962C8B-B14F-4D97-AF65-F5344CB8AC3E}">
        <p14:creationId xmlns:p14="http://schemas.microsoft.com/office/powerpoint/2010/main" val="41609125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62</a:t>
            </a:fld>
            <a:endParaRPr lang="en-US" dirty="0"/>
          </a:p>
        </p:txBody>
      </p:sp>
    </p:spTree>
    <p:extLst>
      <p:ext uri="{BB962C8B-B14F-4D97-AF65-F5344CB8AC3E}">
        <p14:creationId xmlns:p14="http://schemas.microsoft.com/office/powerpoint/2010/main" val="2867711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F7DF604D-C3B7-41B7-992A-9AD867AC1F65}" type="slidenum">
              <a:rPr lang="en-US" smtClean="0"/>
              <a:pPr/>
              <a:t>5</a:t>
            </a:fld>
            <a:endParaRPr lang="en-US" dirty="0"/>
          </a:p>
        </p:txBody>
      </p:sp>
    </p:spTree>
    <p:extLst>
      <p:ext uri="{BB962C8B-B14F-4D97-AF65-F5344CB8AC3E}">
        <p14:creationId xmlns:p14="http://schemas.microsoft.com/office/powerpoint/2010/main" val="1950760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F7DF604D-C3B7-41B7-992A-9AD867AC1F65}" type="slidenum">
              <a:rPr lang="en-US" smtClean="0"/>
              <a:pPr/>
              <a:t>6</a:t>
            </a:fld>
            <a:endParaRPr lang="en-US" dirty="0"/>
          </a:p>
        </p:txBody>
      </p:sp>
    </p:spTree>
    <p:extLst>
      <p:ext uri="{BB962C8B-B14F-4D97-AF65-F5344CB8AC3E}">
        <p14:creationId xmlns:p14="http://schemas.microsoft.com/office/powerpoint/2010/main" val="10198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F7DF604D-C3B7-41B7-992A-9AD867AC1F65}" type="slidenum">
              <a:rPr lang="en-US" smtClean="0"/>
              <a:pPr/>
              <a:t>7</a:t>
            </a:fld>
            <a:endParaRPr lang="en-US" dirty="0"/>
          </a:p>
        </p:txBody>
      </p:sp>
    </p:spTree>
    <p:extLst>
      <p:ext uri="{BB962C8B-B14F-4D97-AF65-F5344CB8AC3E}">
        <p14:creationId xmlns:p14="http://schemas.microsoft.com/office/powerpoint/2010/main" val="3063517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420D0-30ED-4722-97EF-3A201E5087E6}" type="slidenum">
              <a:rPr lang="en-US" smtClean="0"/>
              <a:t>8</a:t>
            </a:fld>
            <a:endParaRPr lang="en-US" dirty="0"/>
          </a:p>
        </p:txBody>
      </p:sp>
    </p:spTree>
    <p:extLst>
      <p:ext uri="{BB962C8B-B14F-4D97-AF65-F5344CB8AC3E}">
        <p14:creationId xmlns:p14="http://schemas.microsoft.com/office/powerpoint/2010/main" val="719009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F7DF604D-C3B7-41B7-992A-9AD867AC1F65}" type="slidenum">
              <a:rPr lang="en-US" smtClean="0"/>
              <a:pPr/>
              <a:t>9</a:t>
            </a:fld>
            <a:endParaRPr lang="en-US" dirty="0"/>
          </a:p>
        </p:txBody>
      </p:sp>
    </p:spTree>
    <p:extLst>
      <p:ext uri="{BB962C8B-B14F-4D97-AF65-F5344CB8AC3E}">
        <p14:creationId xmlns:p14="http://schemas.microsoft.com/office/powerpoint/2010/main" val="4034136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5679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6078133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16197844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981288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197254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0236371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9396883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8766546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7934704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6904673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324591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34614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9657063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9038061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408560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9527104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37492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2096311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7327065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334590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6051023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7260622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253926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7443213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9729958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3980312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2408548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7535781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3530103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7273467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610367" y="6469801"/>
            <a:ext cx="3005900" cy="365760"/>
          </a:xfrm>
        </p:spPr>
        <p:txBody>
          <a:bodyPr/>
          <a:lstStyle>
            <a:lvl1pPr algn="r">
              <a:defRPr/>
            </a:lvl1pPr>
          </a:lstStyle>
          <a:p>
            <a:fld id="{1386AF8F-9121-F24C-BB94-E0B430F3DA1E}" type="datetimeFigureOut">
              <a:rPr lang="en-US" smtClean="0"/>
              <a:t>8/31/2022</a:t>
            </a:fld>
            <a:endParaRPr lang="en-US"/>
          </a:p>
        </p:txBody>
      </p:sp>
      <p:sp>
        <p:nvSpPr>
          <p:cNvPr id="3" name="Footer Placeholder 2"/>
          <p:cNvSpPr>
            <a:spLocks noGrp="1"/>
          </p:cNvSpPr>
          <p:nvPr>
            <p:ph type="ftr" sz="quarter" idx="11"/>
          </p:nvPr>
        </p:nvSpPr>
        <p:spPr>
          <a:xfrm>
            <a:off x="561604" y="6492240"/>
            <a:ext cx="3432400" cy="365760"/>
          </a:xfrm>
        </p:spPr>
        <p:txBody>
          <a:bodyPr/>
          <a:lstStyle/>
          <a:p>
            <a:endParaRPr lang="en-US"/>
          </a:p>
        </p:txBody>
      </p:sp>
      <p:sp>
        <p:nvSpPr>
          <p:cNvPr id="4" name="Slide Number Placeholder 3"/>
          <p:cNvSpPr>
            <a:spLocks noGrp="1"/>
          </p:cNvSpPr>
          <p:nvPr>
            <p:ph type="sldNum" sz="quarter" idx="12"/>
          </p:nvPr>
        </p:nvSpPr>
        <p:spPr/>
        <p:txBody>
          <a:bodyPr/>
          <a:lstStyle/>
          <a:p>
            <a:fld id="{D9A6FC4E-FAE2-D342-8CA7-2C8CAA891A92}" type="slidenum">
              <a:rPr lang="en-US" smtClean="0"/>
              <a:t>‹#›</a:t>
            </a:fld>
            <a:endParaRPr lang="en-US"/>
          </a:p>
        </p:txBody>
      </p:sp>
    </p:spTree>
    <p:extLst>
      <p:ext uri="{BB962C8B-B14F-4D97-AF65-F5344CB8AC3E}">
        <p14:creationId xmlns:p14="http://schemas.microsoft.com/office/powerpoint/2010/main" val="32283757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610367" y="6469801"/>
            <a:ext cx="2960372" cy="365760"/>
          </a:xfrm>
        </p:spPr>
        <p:txBody>
          <a:bodyPr/>
          <a:lstStyle>
            <a:lvl1pPr algn="r">
              <a:defRPr/>
            </a:lvl1pPr>
          </a:lstStyle>
          <a:p>
            <a:fld id="{1386AF8F-9121-F24C-BB94-E0B430F3DA1E}" type="datetimeFigureOut">
              <a:rPr lang="en-US" smtClean="0"/>
              <a:t>8/31/2022</a:t>
            </a:fld>
            <a:endParaRPr lang="en-US"/>
          </a:p>
        </p:txBody>
      </p:sp>
      <p:sp>
        <p:nvSpPr>
          <p:cNvPr id="4" name="Footer Placeholder 3"/>
          <p:cNvSpPr>
            <a:spLocks noGrp="1"/>
          </p:cNvSpPr>
          <p:nvPr>
            <p:ph type="ftr" sz="quarter" idx="11"/>
          </p:nvPr>
        </p:nvSpPr>
        <p:spPr>
          <a:xfrm>
            <a:off x="609600" y="6448230"/>
            <a:ext cx="3432400" cy="365760"/>
          </a:xfrm>
        </p:spPr>
        <p:txBody>
          <a:bodyPr/>
          <a:lstStyle>
            <a:lvl1pPr algn="r">
              <a:defRPr/>
            </a:lvl1pPr>
          </a:lstStyle>
          <a:p>
            <a:endParaRPr lang="en-US"/>
          </a:p>
        </p:txBody>
      </p:sp>
      <p:sp>
        <p:nvSpPr>
          <p:cNvPr id="5" name="Slide Number Placeholder 4"/>
          <p:cNvSpPr>
            <a:spLocks noGrp="1"/>
          </p:cNvSpPr>
          <p:nvPr>
            <p:ph type="sldNum" sz="quarter" idx="12"/>
          </p:nvPr>
        </p:nvSpPr>
        <p:spPr/>
        <p:txBody>
          <a:bodyPr/>
          <a:lstStyle/>
          <a:p>
            <a:fld id="{D9A6FC4E-FAE2-D342-8CA7-2C8CAA891A92}" type="slidenum">
              <a:rPr lang="en-US" smtClean="0"/>
              <a:t>‹#›</a:t>
            </a:fld>
            <a:endParaRPr lang="en-US"/>
          </a:p>
        </p:txBody>
      </p:sp>
    </p:spTree>
    <p:extLst>
      <p:ext uri="{BB962C8B-B14F-4D97-AF65-F5344CB8AC3E}">
        <p14:creationId xmlns:p14="http://schemas.microsoft.com/office/powerpoint/2010/main" val="4240529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8515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11374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223455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792222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262519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392630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8346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17134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3117060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70877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909083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80924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638030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842248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67630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48389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2556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04093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baseline="0">
                <a:latin typeface="Prometo Medium" panose="020B0704030203060203" pitchFamily="34" charset="0"/>
              </a:defRPr>
            </a:lvl1pPr>
          </a:lstStyle>
          <a:p>
            <a:endParaRPr lang="en-US" dirty="0"/>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1127909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265485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35979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51372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401012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207664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064379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643524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223670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5272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13749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
        <p:nvSpPr>
          <p:cNvPr id="7" name="TextBox 6"/>
          <p:cNvSpPr txBox="1"/>
          <p:nvPr userDrawn="1"/>
        </p:nvSpPr>
        <p:spPr>
          <a:xfrm>
            <a:off x="1604355" y="6390178"/>
            <a:ext cx="4023361" cy="261610"/>
          </a:xfrm>
          <a:prstGeom prst="rect">
            <a:avLst/>
          </a:prstGeom>
          <a:noFill/>
        </p:spPr>
        <p:txBody>
          <a:bodyPr wrap="square" rtlCol="0">
            <a:spAutoFit/>
          </a:bodyPr>
          <a:lstStyle/>
          <a:p>
            <a:r>
              <a:rPr lang="en-US" sz="1100" dirty="0"/>
              <a:t>| In collaboration with NCPDP</a:t>
            </a:r>
          </a:p>
        </p:txBody>
      </p:sp>
    </p:spTree>
    <p:extLst>
      <p:ext uri="{BB962C8B-B14F-4D97-AF65-F5344CB8AC3E}">
        <p14:creationId xmlns:p14="http://schemas.microsoft.com/office/powerpoint/2010/main" val="2043602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481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628693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952237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lstStyle>
            <a:lvl1pPr algn="l">
              <a:defRPr sz="4533" b="1">
                <a:solidFill>
                  <a:srgbClr val="005596"/>
                </a:solidFill>
              </a:defRPr>
            </a:lvl1pPr>
          </a:lstStyle>
          <a:p>
            <a:r>
              <a:rPr lang="en-US" dirty="0"/>
              <a:t>Heading</a:t>
            </a:r>
          </a:p>
        </p:txBody>
      </p:sp>
      <p:sp>
        <p:nvSpPr>
          <p:cNvPr id="3" name="Content Placeholder 2"/>
          <p:cNvSpPr>
            <a:spLocks noGrp="1"/>
          </p:cNvSpPr>
          <p:nvPr>
            <p:ph idx="1"/>
          </p:nvPr>
        </p:nvSpPr>
        <p:spPr>
          <a:xfrm>
            <a:off x="609600" y="1600201"/>
            <a:ext cx="10972800" cy="4114800"/>
          </a:xfrm>
          <a:prstGeom prst="rect">
            <a:avLst/>
          </a:prstGeom>
        </p:spPr>
        <p:txBody>
          <a:bodyPr/>
          <a:lstStyle>
            <a:lvl1pPr>
              <a:defRPr baseline="0">
                <a:solidFill>
                  <a:srgbClr val="EC881D"/>
                </a:solidFill>
              </a:defRPr>
            </a:lvl1pPr>
            <a:lvl2pPr>
              <a:defRPr>
                <a:solidFill>
                  <a:srgbClr val="7E8083"/>
                </a:solidFill>
              </a:defRPr>
            </a:lvl2pPr>
            <a:lvl3pPr>
              <a:defRPr>
                <a:solidFill>
                  <a:srgbClr val="7E8083"/>
                </a:solidFill>
              </a:defRPr>
            </a:lvl3pPr>
            <a:lvl4pPr>
              <a:defRPr>
                <a:solidFill>
                  <a:srgbClr val="005596"/>
                </a:solidFill>
              </a:defRPr>
            </a:lvl4pPr>
            <a:lvl5pPr>
              <a:defRPr>
                <a:solidFill>
                  <a:srgbClr val="005596"/>
                </a:solidFill>
              </a:defRPr>
            </a:lvl5pPr>
          </a:lstStyle>
          <a:p>
            <a:pPr lvl="0"/>
            <a:r>
              <a:rPr lang="en-US" dirty="0"/>
              <a:t>Click to edit Master text styles</a:t>
            </a:r>
          </a:p>
          <a:p>
            <a:pPr lvl="1"/>
            <a:r>
              <a:rPr lang="en-US" dirty="0"/>
              <a:t>Second level</a:t>
            </a:r>
          </a:p>
          <a:p>
            <a:pPr lvl="2"/>
            <a:r>
              <a:rPr lang="en-US" dirty="0"/>
              <a:t>Third level</a:t>
            </a:r>
          </a:p>
          <a:p>
            <a:pPr lvl="0"/>
            <a:r>
              <a:rPr lang="en-US" dirty="0"/>
              <a:t>Use orange font color under ‘recent’ to highlight important words</a:t>
            </a:r>
          </a:p>
        </p:txBody>
      </p:sp>
    </p:spTree>
    <p:extLst>
      <p:ext uri="{BB962C8B-B14F-4D97-AF65-F5344CB8AC3E}">
        <p14:creationId xmlns:p14="http://schemas.microsoft.com/office/powerpoint/2010/main" val="3730188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09600" y="274639"/>
            <a:ext cx="10972800" cy="1143000"/>
          </a:xfrm>
          <a:prstGeom prst="rect">
            <a:avLst/>
          </a:prstGeom>
        </p:spPr>
        <p:txBody>
          <a:bodyPr anchor="t" anchorCtr="0"/>
          <a:lstStyle>
            <a:lvl1pPr algn="l">
              <a:lnSpc>
                <a:spcPct val="100000"/>
              </a:lnSpc>
              <a:defRPr sz="3733" b="0" baseline="0">
                <a:solidFill>
                  <a:srgbClr val="0033A0"/>
                </a:solidFill>
                <a:effectLst/>
                <a:latin typeface="Calibri" pitchFamily="34" charset="0"/>
              </a:defRPr>
            </a:lvl1pPr>
          </a:lstStyle>
          <a:p>
            <a:r>
              <a:rPr lang="en-US" dirty="0"/>
              <a:t>Bottom band: NCEZID</a:t>
            </a:r>
          </a:p>
        </p:txBody>
      </p:sp>
      <p:sp>
        <p:nvSpPr>
          <p:cNvPr id="8" name="Text Placeholder 7"/>
          <p:cNvSpPr>
            <a:spLocks noGrp="1"/>
          </p:cNvSpPr>
          <p:nvPr>
            <p:ph type="body" sz="quarter" idx="10"/>
          </p:nvPr>
        </p:nvSpPr>
        <p:spPr>
          <a:xfrm>
            <a:off x="609600" y="1545167"/>
            <a:ext cx="10972800" cy="4455584"/>
          </a:xfrm>
        </p:spPr>
        <p:txBody>
          <a:bodyPr/>
          <a:lstStyle>
            <a:lvl1pPr marL="342874" indent="-342874">
              <a:buClr>
                <a:srgbClr val="E25423"/>
              </a:buClr>
              <a:buFont typeface="Wingdings" panose="05000000000000000000" pitchFamily="2" charset="2"/>
              <a:buChar char="§"/>
              <a:defRPr sz="2667" baseline="0">
                <a:solidFill>
                  <a:srgbClr val="292929"/>
                </a:solidFill>
              </a:defRPr>
            </a:lvl1pPr>
            <a:lvl2pPr>
              <a:buClr>
                <a:srgbClr val="8D8B00"/>
              </a:buClr>
              <a:defRPr sz="2400">
                <a:solidFill>
                  <a:srgbClr val="292929"/>
                </a:solidFill>
              </a:defRPr>
            </a:lvl2pPr>
            <a:lvl3pPr>
              <a:buClr>
                <a:srgbClr val="006A71"/>
              </a:buClr>
              <a:defRPr sz="2133">
                <a:solidFill>
                  <a:srgbClr val="292929"/>
                </a:solidFill>
              </a:defRPr>
            </a:lvl3pPr>
            <a:lvl4pPr>
              <a:defRPr sz="2000" baseline="0">
                <a:solidFill>
                  <a:srgbClr val="292929"/>
                </a:solidFill>
              </a:defRPr>
            </a:lvl4pPr>
            <a:lvl5pPr>
              <a:defRPr sz="2000" baseline="0">
                <a:solidFill>
                  <a:srgbClr val="29292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935453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913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60499F-670D-445C-88DE-36D9218405E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99652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09041"/>
            <a:ext cx="10972800" cy="418576"/>
          </a:xfrm>
        </p:spPr>
        <p:txBody>
          <a:bodyPr>
            <a:spAutoFit/>
          </a:bodyPr>
          <a:lstStyle>
            <a:lvl1pPr>
              <a:defRPr sz="3600" b="1" i="0" cap="small">
                <a:solidFill>
                  <a:srgbClr val="D84E19"/>
                </a:solidFill>
                <a:latin typeface="Georgia"/>
              </a:defRPr>
            </a:lvl1pPr>
          </a:lstStyle>
          <a:p>
            <a:r>
              <a:rPr lang="en-US" dirty="0"/>
              <a:t>Topic Title</a:t>
            </a:r>
          </a:p>
        </p:txBody>
      </p:sp>
      <p:sp>
        <p:nvSpPr>
          <p:cNvPr id="3" name="Content Placeholder 2"/>
          <p:cNvSpPr>
            <a:spLocks noGrp="1"/>
          </p:cNvSpPr>
          <p:nvPr>
            <p:ph sz="half" idx="1"/>
          </p:nvPr>
        </p:nvSpPr>
        <p:spPr>
          <a:xfrm>
            <a:off x="609600" y="2194561"/>
            <a:ext cx="5384800" cy="3836011"/>
          </a:xfrm>
        </p:spPr>
        <p:txBody>
          <a:bodyPr>
            <a:noAutofit/>
          </a:bodyPr>
          <a:lstStyle>
            <a:lvl1pPr>
              <a:buClr>
                <a:schemeClr val="accent3"/>
              </a:buClr>
              <a:defRPr sz="2800"/>
            </a:lvl1pPr>
            <a:lvl2pPr>
              <a:defRPr sz="2400"/>
            </a:lvl2pPr>
            <a:lvl3pPr marL="1142942" indent="-228589">
              <a:buClr>
                <a:schemeClr val="tx1">
                  <a:lumMod val="50000"/>
                  <a:lumOff val="50000"/>
                </a:schemeClr>
              </a:buClr>
              <a:buSzPct val="100000"/>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94561"/>
            <a:ext cx="5384800" cy="3836011"/>
          </a:xfrm>
        </p:spPr>
        <p:txBody>
          <a:bodyPr>
            <a:noAutofit/>
          </a:bodyPr>
          <a:lstStyle>
            <a:lvl1pPr>
              <a:buClr>
                <a:schemeClr val="accent3"/>
              </a:buClr>
              <a:defRPr sz="2800"/>
            </a:lvl1pPr>
            <a:lvl2pPr>
              <a:defRPr sz="2400"/>
            </a:lvl2pPr>
            <a:lvl3pPr marL="1142942" indent="-228589">
              <a:buClr>
                <a:schemeClr val="tx1">
                  <a:lumMod val="50000"/>
                  <a:lumOff val="50000"/>
                </a:schemeClr>
              </a:buClr>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7203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E22AA"/>
        </a:solidFill>
        <a:effectLst/>
      </p:bgPr>
    </p:bg>
    <p:spTree>
      <p:nvGrpSpPr>
        <p:cNvPr id="1" name=""/>
        <p:cNvGrpSpPr/>
        <p:nvPr/>
      </p:nvGrpSpPr>
      <p:grpSpPr>
        <a:xfrm>
          <a:off x="0" y="0"/>
          <a:ext cx="0" cy="0"/>
          <a:chOff x="0" y="0"/>
          <a:chExt cx="0" cy="0"/>
        </a:xfrm>
      </p:grpSpPr>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pic>
        <p:nvPicPr>
          <p:cNvPr id="10" name="Picture 9" descr="Text, logo&#10;&#10;Description automatically generated">
            <a:extLst>
              <a:ext uri="{FF2B5EF4-FFF2-40B4-BE49-F238E27FC236}">
                <a16:creationId xmlns:a16="http://schemas.microsoft.com/office/drawing/2014/main" id="{44EE36C3-DE34-FA45-AB46-162CFBC8CC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CD41D930-0200-FB49-AD21-BE53C7AFC633}"/>
              </a:ext>
            </a:extLst>
          </p:cNvPr>
          <p:cNvSpPr>
            <a:spLocks noGrp="1"/>
          </p:cNvSpPr>
          <p:nvPr>
            <p:ph type="title"/>
          </p:nvPr>
        </p:nvSpPr>
        <p:spPr>
          <a:xfrm>
            <a:off x="838201" y="3007360"/>
            <a:ext cx="10591800" cy="999994"/>
          </a:xfrm>
        </p:spPr>
        <p:txBody>
          <a:bodyPr anchor="ctr"/>
          <a:lstStyle>
            <a:lvl1pPr>
              <a:lnSpc>
                <a:spcPct val="85000"/>
              </a:lnSpc>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8575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Sid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433" y="2339984"/>
            <a:ext cx="4187371" cy="1783443"/>
          </a:xfrm>
        </p:spPr>
        <p:txBody>
          <a:bodyPr wrap="square" anchor="ctr" anchorCtr="0"/>
          <a:lstStyle>
            <a:lvl1pPr>
              <a:lnSpc>
                <a:spcPct val="100000"/>
              </a:lnSpc>
              <a:defRPr sz="36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4" name="Footer Placeholder 3">
            <a:extLst>
              <a:ext uri="{FF2B5EF4-FFF2-40B4-BE49-F238E27FC236}">
                <a16:creationId xmlns:a16="http://schemas.microsoft.com/office/drawing/2014/main" id="{2E51EBB1-6778-A844-B9B4-3D7DB8F9916E}"/>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4080451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17893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_Top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8" name="Content Placeholder 7">
            <a:extLst>
              <a:ext uri="{FF2B5EF4-FFF2-40B4-BE49-F238E27FC236}">
                <a16:creationId xmlns:a16="http://schemas.microsoft.com/office/drawing/2014/main" id="{68BEE182-E07C-C44F-AD0D-74C5DD3A8FA6}"/>
              </a:ext>
            </a:extLst>
          </p:cNvPr>
          <p:cNvSpPr>
            <a:spLocks noGrp="1"/>
          </p:cNvSpPr>
          <p:nvPr>
            <p:ph sz="quarter" idx="11"/>
          </p:nvPr>
        </p:nvSpPr>
        <p:spPr>
          <a:xfrm>
            <a:off x="850392" y="2278265"/>
            <a:ext cx="10579608" cy="3686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66A44118-CF77-3548-974F-761F382872F4}"/>
              </a:ext>
            </a:extLst>
          </p:cNvPr>
          <p:cNvSpPr>
            <a:spLocks noGrp="1"/>
          </p:cNvSpPr>
          <p:nvPr>
            <p:ph type="body" sz="quarter" idx="12" hasCustomPrompt="1"/>
          </p:nvPr>
        </p:nvSpPr>
        <p:spPr>
          <a:xfrm>
            <a:off x="838200" y="1822615"/>
            <a:ext cx="10591800" cy="518337"/>
          </a:xfrm>
        </p:spPr>
        <p:txBody>
          <a:bodyPr>
            <a:normAutofit/>
          </a:bodyPr>
          <a:lstStyle>
            <a:lvl1pPr marL="0" indent="0">
              <a:buNone/>
              <a:defRPr lang="en-US" sz="1600" b="1" kern="1200" spc="50" dirty="0" smtClean="0">
                <a:solidFill>
                  <a:schemeClr val="accent3"/>
                </a:solidFill>
                <a:latin typeface="+mn-lt"/>
                <a:ea typeface="+mn-ea"/>
                <a:cs typeface="+mn-cs"/>
              </a:defRPr>
            </a:lvl1pPr>
          </a:lstStyle>
          <a:p>
            <a:pPr marL="0" lvl="0" algn="l" defTabSz="914400" rtl="0" eaLnBrk="1" latinLnBrk="0" hangingPunct="1">
              <a:defRPr/>
            </a:pPr>
            <a:r>
              <a:rPr lang="en-US" dirty="0"/>
              <a:t>SUBHEAD </a:t>
            </a:r>
          </a:p>
        </p:txBody>
      </p:sp>
      <p:sp>
        <p:nvSpPr>
          <p:cNvPr id="4" name="Footer Placeholder 3">
            <a:extLst>
              <a:ext uri="{FF2B5EF4-FFF2-40B4-BE49-F238E27FC236}">
                <a16:creationId xmlns:a16="http://schemas.microsoft.com/office/drawing/2014/main" id="{E2A27ABA-72B3-7344-923A-19853DC9D124}"/>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2254106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Main 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b="0" i="0">
                <a:latin typeface="Century Gothic" panose="020B0502020202020204" pitchFamily="34" charset="0"/>
              </a:defRPr>
            </a:lvl1pPr>
          </a:lstStyle>
          <a:p>
            <a:fld id="{2F8AF2E6-64A8-0F46-AF27-0A96D82A033B}" type="slidenum">
              <a:rPr lang="en-US" smtClean="0"/>
              <a:pPr/>
              <a:t>‹#›</a:t>
            </a:fld>
            <a:endParaRPr lang="en-US" dirty="0"/>
          </a:p>
        </p:txBody>
      </p:sp>
      <p:sp>
        <p:nvSpPr>
          <p:cNvPr id="4" name="Title 3">
            <a:extLst>
              <a:ext uri="{FF2B5EF4-FFF2-40B4-BE49-F238E27FC236}">
                <a16:creationId xmlns:a16="http://schemas.microsoft.com/office/drawing/2014/main" id="{506E57F7-3FE9-934C-8A0C-63C1B60D73CD}"/>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3CAB802-5F28-E54B-A357-2309EB84EADF}"/>
              </a:ext>
            </a:extLst>
          </p:cNvPr>
          <p:cNvSpPr>
            <a:spLocks noGrp="1"/>
          </p:cNvSpPr>
          <p:nvPr>
            <p:ph sz="quarter" idx="13"/>
          </p:nvPr>
        </p:nvSpPr>
        <p:spPr>
          <a:xfrm>
            <a:off x="850392" y="1799844"/>
            <a:ext cx="10591800" cy="4210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FDCC12E4-38D4-BB4F-9A40-C1DD9A9562F8}"/>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3751566736"/>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ntent_Blank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827495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_No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2" name="Title 1">
            <a:extLst>
              <a:ext uri="{FF2B5EF4-FFF2-40B4-BE49-F238E27FC236}">
                <a16:creationId xmlns:a16="http://schemas.microsoft.com/office/drawing/2014/main" id="{9FCC0EF0-DDAE-1B43-B818-5E0AD2AD279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C983ADE5-EFAB-EC4F-83AB-27A484D318DB}"/>
              </a:ext>
            </a:extLst>
          </p:cNvPr>
          <p:cNvSpPr>
            <a:spLocks noGrp="1"/>
          </p:cNvSpPr>
          <p:nvPr>
            <p:ph type="ftr" sz="quarter" idx="11"/>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3126432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_Visual 1">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Title 1">
            <a:extLst>
              <a:ext uri="{FF2B5EF4-FFF2-40B4-BE49-F238E27FC236}">
                <a16:creationId xmlns:a16="http://schemas.microsoft.com/office/drawing/2014/main" id="{3E30A273-8AC7-6242-B3C1-7236D468CE48}"/>
              </a:ext>
            </a:extLst>
          </p:cNvPr>
          <p:cNvSpPr>
            <a:spLocks noGrp="1"/>
          </p:cNvSpPr>
          <p:nvPr>
            <p:ph type="title" hasCustomPrompt="1"/>
          </p:nvPr>
        </p:nvSpPr>
        <p:spPr>
          <a:xfrm>
            <a:off x="838201" y="2377440"/>
            <a:ext cx="3103879" cy="2103120"/>
          </a:xfrm>
        </p:spPr>
        <p:txBody>
          <a:bodyPr anchor="ctr"/>
          <a:lstStyle>
            <a:lvl1pPr>
              <a:defRPr>
                <a:solidFill>
                  <a:schemeClr val="bg1"/>
                </a:solidFill>
              </a:defRPr>
            </a:lvl1pPr>
          </a:lstStyle>
          <a:p>
            <a:r>
              <a:rPr lang="en-US" dirty="0"/>
              <a:t>Click to Edit Master Title Style</a:t>
            </a:r>
          </a:p>
        </p:txBody>
      </p:sp>
      <p:sp>
        <p:nvSpPr>
          <p:cNvPr id="5" name="Content Placeholder 4">
            <a:extLst>
              <a:ext uri="{FF2B5EF4-FFF2-40B4-BE49-F238E27FC236}">
                <a16:creationId xmlns:a16="http://schemas.microsoft.com/office/drawing/2014/main" id="{D6638843-29CA-E043-BC03-29110CD359CC}"/>
              </a:ext>
            </a:extLst>
          </p:cNvPr>
          <p:cNvSpPr>
            <a:spLocks noGrp="1"/>
          </p:cNvSpPr>
          <p:nvPr>
            <p:ph sz="quarter" idx="11"/>
          </p:nvPr>
        </p:nvSpPr>
        <p:spPr>
          <a:xfrm>
            <a:off x="6096000" y="1447800"/>
            <a:ext cx="5334000" cy="408781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5B3C98F-8532-DC40-8CCD-50DB698E35F1}"/>
              </a:ext>
            </a:extLst>
          </p:cNvPr>
          <p:cNvSpPr>
            <a:spLocks noGrp="1"/>
          </p:cNvSpPr>
          <p:nvPr>
            <p:ph type="ftr" sz="quarter" idx="12"/>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38924777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_Visual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prstGeom prst="rect">
            <a:avLst/>
          </a:prstGeom>
          <a:gradFill>
            <a:gsLst>
              <a:gs pos="0">
                <a:schemeClr val="bg1">
                  <a:lumMod val="85000"/>
                </a:schemeClr>
              </a:gs>
              <a:gs pos="99000">
                <a:schemeClr val="bg1">
                  <a:lumMod val="75000"/>
                </a:schemeClr>
              </a:gs>
            </a:gsLst>
            <a:lin ang="5400000" scaled="1"/>
          </a:gradFill>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Content Placeholder 3">
            <a:extLst>
              <a:ext uri="{FF2B5EF4-FFF2-40B4-BE49-F238E27FC236}">
                <a16:creationId xmlns:a16="http://schemas.microsoft.com/office/drawing/2014/main" id="{82961874-19C1-E54C-8156-74C650C8105D}"/>
              </a:ext>
            </a:extLst>
          </p:cNvPr>
          <p:cNvSpPr>
            <a:spLocks noGrp="1"/>
          </p:cNvSpPr>
          <p:nvPr>
            <p:ph sz="quarter" idx="12"/>
          </p:nvPr>
        </p:nvSpPr>
        <p:spPr>
          <a:xfrm>
            <a:off x="838200" y="2378075"/>
            <a:ext cx="4983163" cy="3413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86A2F00-5CC0-EE42-A7FC-43B8A7139BA7}"/>
              </a:ext>
            </a:extLst>
          </p:cNvPr>
          <p:cNvSpPr>
            <a:spLocks noGrp="1"/>
          </p:cNvSpPr>
          <p:nvPr>
            <p:ph type="title"/>
          </p:nvPr>
        </p:nvSpPr>
        <p:spPr>
          <a:xfrm>
            <a:off x="838201" y="1097280"/>
            <a:ext cx="4132384" cy="1446628"/>
          </a:xfrm>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70914FA4-651E-0645-9165-939E6BDC4D0D}"/>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553636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_Visual 3">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1" name="Oval 10">
            <a:extLst>
              <a:ext uri="{FF2B5EF4-FFF2-40B4-BE49-F238E27FC236}">
                <a16:creationId xmlns:a16="http://schemas.microsoft.com/office/drawing/2014/main" id="{A5B975AF-C0C1-D743-9D1D-F4628CEDF74F}"/>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4" name="Title 3">
            <a:extLst>
              <a:ext uri="{FF2B5EF4-FFF2-40B4-BE49-F238E27FC236}">
                <a16:creationId xmlns:a16="http://schemas.microsoft.com/office/drawing/2014/main" id="{028049AB-719B-7948-8C38-9F09EAF52D62}"/>
              </a:ext>
            </a:extLst>
          </p:cNvPr>
          <p:cNvSpPr>
            <a:spLocks noGrp="1"/>
          </p:cNvSpPr>
          <p:nvPr>
            <p:ph type="title" hasCustomPrompt="1"/>
          </p:nvPr>
        </p:nvSpPr>
        <p:spPr>
          <a:xfrm>
            <a:off x="854699" y="1097280"/>
            <a:ext cx="4314709" cy="1158240"/>
          </a:xfrm>
        </p:spPr>
        <p:txBody>
          <a:bodyPr/>
          <a:lstStyle/>
          <a:p>
            <a:r>
              <a:rPr lang="en-US" dirty="0"/>
              <a:t>Click to Edit Master Title Style</a:t>
            </a:r>
          </a:p>
        </p:txBody>
      </p:sp>
      <p:sp>
        <p:nvSpPr>
          <p:cNvPr id="5" name="Content Placeholder 4">
            <a:extLst>
              <a:ext uri="{FF2B5EF4-FFF2-40B4-BE49-F238E27FC236}">
                <a16:creationId xmlns:a16="http://schemas.microsoft.com/office/drawing/2014/main" id="{0F1541DB-45E7-874B-97E3-A4965FD1D868}"/>
              </a:ext>
            </a:extLst>
          </p:cNvPr>
          <p:cNvSpPr>
            <a:spLocks noGrp="1"/>
          </p:cNvSpPr>
          <p:nvPr>
            <p:ph sz="quarter" idx="13"/>
          </p:nvPr>
        </p:nvSpPr>
        <p:spPr>
          <a:xfrm>
            <a:off x="838200" y="2279650"/>
            <a:ext cx="5257800" cy="369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98E98540-1EE3-414A-9049-A95D31F44C52}"/>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8254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2" name="Footer Placeholder 1">
            <a:extLst>
              <a:ext uri="{FF2B5EF4-FFF2-40B4-BE49-F238E27FC236}">
                <a16:creationId xmlns:a16="http://schemas.microsoft.com/office/drawing/2014/main" id="{C02990B0-028A-A346-9947-A3D2F62FE8D0}"/>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4643653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Content Placeholder 3">
            <a:extLst>
              <a:ext uri="{FF2B5EF4-FFF2-40B4-BE49-F238E27FC236}">
                <a16:creationId xmlns:a16="http://schemas.microsoft.com/office/drawing/2014/main" id="{D42C3CFC-0E83-3C43-83DC-68BCFDA6DE19}"/>
              </a:ext>
            </a:extLst>
          </p:cNvPr>
          <p:cNvSpPr>
            <a:spLocks noGrp="1"/>
          </p:cNvSpPr>
          <p:nvPr>
            <p:ph sz="quarter" idx="13"/>
          </p:nvPr>
        </p:nvSpPr>
        <p:spPr>
          <a:xfrm>
            <a:off x="6096000" y="1714500"/>
            <a:ext cx="5334000"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0748C08F-41CC-6242-8AB7-D4B15AE72A11}"/>
              </a:ext>
            </a:extLst>
          </p:cNvPr>
          <p:cNvSpPr>
            <a:spLocks noGrp="1"/>
          </p:cNvSpPr>
          <p:nvPr>
            <p:ph type="ftr" sz="quarter" idx="14"/>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8545993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_Circles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E80BFB0C-9597-DC41-B824-36FF9F121695}"/>
              </a:ext>
            </a:extLst>
          </p:cNvPr>
          <p:cNvSpPr>
            <a:spLocks noGrp="1"/>
          </p:cNvSpPr>
          <p:nvPr>
            <p:ph type="ftr" sz="quarter" idx="17"/>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80436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4157617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_Circles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Title 1">
            <a:extLst>
              <a:ext uri="{FF2B5EF4-FFF2-40B4-BE49-F238E27FC236}">
                <a16:creationId xmlns:a16="http://schemas.microsoft.com/office/drawing/2014/main" id="{5D35CD6A-95A4-9D48-BDD2-6029B6C233FD}"/>
              </a:ext>
            </a:extLst>
          </p:cNvPr>
          <p:cNvSpPr>
            <a:spLocks noGrp="1"/>
          </p:cNvSpPr>
          <p:nvPr>
            <p:ph type="title" hasCustomPrompt="1"/>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877E6B43-6192-134D-A5F7-6D5348DCFF04}"/>
              </a:ext>
            </a:extLst>
          </p:cNvPr>
          <p:cNvSpPr>
            <a:spLocks noGrp="1"/>
          </p:cNvSpPr>
          <p:nvPr>
            <p:ph type="ftr" sz="quarter" idx="16"/>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3654705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_Circl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Footer Placeholder 1">
            <a:extLst>
              <a:ext uri="{FF2B5EF4-FFF2-40B4-BE49-F238E27FC236}">
                <a16:creationId xmlns:a16="http://schemas.microsoft.com/office/drawing/2014/main" id="{2CDB7DF7-299E-C64F-B0F3-05CD26BBB0E2}"/>
              </a:ext>
            </a:extLst>
          </p:cNvPr>
          <p:cNvSpPr>
            <a:spLocks noGrp="1"/>
          </p:cNvSpPr>
          <p:nvPr>
            <p:ph type="ftr" sz="quarter" idx="14"/>
          </p:nvPr>
        </p:nvSpPr>
        <p:spPr/>
        <p:txBody>
          <a:bodyPr/>
          <a:lstStyle/>
          <a:p>
            <a:r>
              <a:rPr lang="en-US" dirty="0"/>
              <a:t>PRESENTATION TITLE (To customize: Insert &gt; Header Footer &gt; Edit Footer Text &gt; Apply to All)</a:t>
            </a:r>
          </a:p>
        </p:txBody>
      </p:sp>
    </p:spTree>
    <p:extLst>
      <p:ext uri="{BB962C8B-B14F-4D97-AF65-F5344CB8AC3E}">
        <p14:creationId xmlns:p14="http://schemas.microsoft.com/office/powerpoint/2010/main" val="30218587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4BB1245E-6AC4-AC4A-8FDC-CDD64337F2E4}"/>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0381915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1" y="2267389"/>
            <a:ext cx="3296920" cy="1783443"/>
          </a:xfrm>
        </p:spPr>
        <p:txBody>
          <a:bodyPr wrap="square" anchor="ctr" anchorCtr="0"/>
          <a:lstStyle>
            <a:lvl1pPr>
              <a:lnSpc>
                <a:spcPct val="100000"/>
              </a:lnSpc>
              <a:defRPr sz="36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1" name="Picture 10" descr="Text, logo&#10;&#10;Description automatically generated">
            <a:extLst>
              <a:ext uri="{FF2B5EF4-FFF2-40B4-BE49-F238E27FC236}">
                <a16:creationId xmlns:a16="http://schemas.microsoft.com/office/drawing/2014/main" id="{DEACEA3E-52CD-0443-AEF7-70C81DE5E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486F8882-223E-3C4C-9CD5-F2E69122B454}"/>
              </a:ext>
            </a:extLst>
          </p:cNvPr>
          <p:cNvSpPr>
            <a:spLocks noGrp="1"/>
          </p:cNvSpPr>
          <p:nvPr>
            <p:ph type="ftr" sz="quarter" idx="14"/>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1870792482"/>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hasCustomPrompt="1"/>
          </p:nvPr>
        </p:nvSpPr>
        <p:spPr>
          <a:xfrm>
            <a:off x="838201" y="2340565"/>
            <a:ext cx="3784600" cy="1783443"/>
          </a:xfrm>
        </p:spPr>
        <p:txBody>
          <a:bodyPr/>
          <a:lstStyle>
            <a:lvl1pPr>
              <a:lnSpc>
                <a:spcPct val="100000"/>
              </a:lnSpc>
              <a:defRPr sz="36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2" name="Picture 11" descr="Text, logo&#10;&#10;Description automatically generated">
            <a:extLst>
              <a:ext uri="{FF2B5EF4-FFF2-40B4-BE49-F238E27FC236}">
                <a16:creationId xmlns:a16="http://schemas.microsoft.com/office/drawing/2014/main" id="{16B94362-FA29-F948-8F68-67B2C65DDB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65B6C233-3C8D-B348-B4B1-A1FFAC2449F4}"/>
              </a:ext>
            </a:extLst>
          </p:cNvPr>
          <p:cNvSpPr>
            <a:spLocks noGrp="1"/>
          </p:cNvSpPr>
          <p:nvPr>
            <p:ph type="ftr" sz="quarter" idx="14"/>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995364842"/>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5" name="Picture 4" descr="Text, logo&#10;&#10;Description automatically generated">
            <a:extLst>
              <a:ext uri="{FF2B5EF4-FFF2-40B4-BE49-F238E27FC236}">
                <a16:creationId xmlns:a16="http://schemas.microsoft.com/office/drawing/2014/main" id="{60C53942-BB43-2E43-BAE9-8C86769F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DD7DB743-ABEB-6F4E-B6FC-5241C063EE1E}"/>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0CBDE9F9-735B-064C-9233-5920BAC15783}"/>
              </a:ext>
            </a:extLst>
          </p:cNvPr>
          <p:cNvSpPr>
            <a:spLocks noGrp="1"/>
          </p:cNvSpPr>
          <p:nvPr>
            <p:ph type="ftr" sz="quarter" idx="10"/>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35317623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14" descr="Text, logo&#10;&#10;Description automatically generated">
            <a:extLst>
              <a:ext uri="{FF2B5EF4-FFF2-40B4-BE49-F238E27FC236}">
                <a16:creationId xmlns:a16="http://schemas.microsoft.com/office/drawing/2014/main" id="{84E38981-E5B5-9C4B-B8CB-96FC1248CF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4F1C1BA9-EB81-2B40-9E94-5DDE43D2A1B6}"/>
              </a:ext>
            </a:extLst>
          </p:cNvPr>
          <p:cNvSpPr>
            <a:spLocks noGrp="1"/>
          </p:cNvSpPr>
          <p:nvPr>
            <p:ph type="ftr" sz="quarter" idx="17"/>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1483417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3600">
                <a:solidFill>
                  <a:srgbClr val="FFFFFF"/>
                </a:solidFill>
                <a:latin typeface="Prometo Medium" panose="020B0704030203060203" pitchFamily="34" charset="0"/>
              </a:defRPr>
            </a:lvl1pPr>
          </a:lstStyle>
          <a:p>
            <a:r>
              <a:rPr lang="en-US" dirty="0"/>
              <a:t>Click to edit Master title style</a:t>
            </a:r>
          </a:p>
        </p:txBody>
      </p:sp>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9" name="Picture 8" descr="Text, logo&#10;&#10;Description automatically generated">
            <a:extLst>
              <a:ext uri="{FF2B5EF4-FFF2-40B4-BE49-F238E27FC236}">
                <a16:creationId xmlns:a16="http://schemas.microsoft.com/office/drawing/2014/main" id="{95842CC3-E0BF-FF45-A0E4-A97EF3CB2E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503D1906-C08F-3344-8E9A-D0DA1AD254ED}"/>
              </a:ext>
            </a:extLst>
          </p:cNvPr>
          <p:cNvSpPr>
            <a:spLocks noGrp="1"/>
          </p:cNvSpPr>
          <p:nvPr>
            <p:ph type="ftr" sz="quarter" idx="13"/>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8260500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3071367" cy="1783443"/>
          </a:xfrm>
        </p:spPr>
        <p:txBody>
          <a:bodyPr/>
          <a:lstStyle>
            <a:lvl1pPr>
              <a:lnSpc>
                <a:spcPct val="100000"/>
              </a:lnSpc>
              <a:defRPr sz="3600">
                <a:solidFill>
                  <a:srgbClr val="FFFFFF"/>
                </a:solidFill>
                <a:latin typeface="Prometo Medium" panose="020B0704030203060203" pitchFamily="34" charset="0"/>
              </a:defRPr>
            </a:lvl1pPr>
          </a:lstStyle>
          <a:p>
            <a:r>
              <a:rPr lang="en-US" dirty="0"/>
              <a:t>Click To Edit Master Title Style</a:t>
            </a:r>
          </a:p>
        </p:txBody>
      </p:sp>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0" name="Picture 9" descr="Text, logo&#10;&#10;Description automatically generated">
            <a:extLst>
              <a:ext uri="{FF2B5EF4-FFF2-40B4-BE49-F238E27FC236}">
                <a16:creationId xmlns:a16="http://schemas.microsoft.com/office/drawing/2014/main" id="{FA0F21B5-0A26-624D-8343-97BF2C034D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A0BE134F-2CF3-F64C-AB00-008C9BB3A23E}"/>
              </a:ext>
            </a:extLst>
          </p:cNvPr>
          <p:cNvSpPr>
            <a:spLocks noGrp="1"/>
          </p:cNvSpPr>
          <p:nvPr>
            <p:ph type="ftr" sz="quarter" idx="13"/>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9143364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B578804E-5FBD-7F4D-8634-437E25FA042F}"/>
              </a:ext>
            </a:extLst>
          </p:cNvPr>
          <p:cNvSpPr>
            <a:spLocks noGrp="1"/>
          </p:cNvSpPr>
          <p:nvPr>
            <p:ph type="ftr" sz="quarter" idx="24"/>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78618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5216325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4846824"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3">
            <a:extLst>
              <a:ext uri="{FF2B5EF4-FFF2-40B4-BE49-F238E27FC236}">
                <a16:creationId xmlns:a16="http://schemas.microsoft.com/office/drawing/2014/main" id="{8E820061-E792-B644-8E31-AC9728ED818D}"/>
              </a:ext>
            </a:extLst>
          </p:cNvPr>
          <p:cNvSpPr>
            <a:spLocks noGrp="1"/>
          </p:cNvSpPr>
          <p:nvPr>
            <p:ph type="title" hasCustomPrompt="1"/>
          </p:nvPr>
        </p:nvSpPr>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D8CC23AE-7100-AB46-A669-87FDCEAAD337}"/>
              </a:ext>
            </a:extLst>
          </p:cNvPr>
          <p:cNvSpPr>
            <a:spLocks noGrp="1"/>
          </p:cNvSpPr>
          <p:nvPr>
            <p:ph type="ftr" sz="quarter" idx="16"/>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6826265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Oval 4">
            <a:extLst>
              <a:ext uri="{FF2B5EF4-FFF2-40B4-BE49-F238E27FC236}">
                <a16:creationId xmlns:a16="http://schemas.microsoft.com/office/drawing/2014/main" id="{473A290F-976B-5F47-BB8C-1087AEF93EAB}"/>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Title 1"/>
          <p:cNvSpPr>
            <a:spLocks noGrp="1"/>
          </p:cNvSpPr>
          <p:nvPr>
            <p:ph type="title"/>
          </p:nvPr>
        </p:nvSpPr>
        <p:spPr>
          <a:xfrm>
            <a:off x="865566" y="2216418"/>
            <a:ext cx="4187371"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4" name="Footer Placeholder 3">
            <a:extLst>
              <a:ext uri="{FF2B5EF4-FFF2-40B4-BE49-F238E27FC236}">
                <a16:creationId xmlns:a16="http://schemas.microsoft.com/office/drawing/2014/main" id="{EFAE155F-7E34-DD49-8B26-19F0621382C9}"/>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13765947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4B4E3540-9183-704E-B459-77101CB24556}"/>
              </a:ext>
            </a:extLst>
          </p:cNvPr>
          <p:cNvSpPr>
            <a:spLocks noGrp="1"/>
          </p:cNvSpPr>
          <p:nvPr>
            <p:ph type="ftr" sz="quarter" idx="17"/>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34783157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F503B501-B84F-DB4D-9CF5-2272D4FC2EB4}"/>
              </a:ext>
            </a:extLst>
          </p:cNvPr>
          <p:cNvSpPr>
            <a:spLocks noGrp="1"/>
          </p:cNvSpPr>
          <p:nvPr>
            <p:ph type="ftr" sz="quarter" idx="13"/>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4632095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3">
            <a:extLst>
              <a:ext uri="{FF2B5EF4-FFF2-40B4-BE49-F238E27FC236}">
                <a16:creationId xmlns:a16="http://schemas.microsoft.com/office/drawing/2014/main" id="{2989BF63-5EE5-8047-B050-5418BD624C11}"/>
              </a:ext>
            </a:extLst>
          </p:cNvPr>
          <p:cNvSpPr>
            <a:spLocks noGrp="1"/>
          </p:cNvSpPr>
          <p:nvPr>
            <p:ph type="title"/>
          </p:nvPr>
        </p:nvSpPr>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45603C74-F050-F342-8B91-9CD942166278}"/>
              </a:ext>
            </a:extLst>
          </p:cNvPr>
          <p:cNvSpPr>
            <a:spLocks noGrp="1"/>
          </p:cNvSpPr>
          <p:nvPr>
            <p:ph type="ftr" sz="quarter" idx="16"/>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11999596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4" name="Oval 3">
            <a:extLst>
              <a:ext uri="{FF2B5EF4-FFF2-40B4-BE49-F238E27FC236}">
                <a16:creationId xmlns:a16="http://schemas.microsoft.com/office/drawing/2014/main" id="{561832FE-827D-954B-A2D5-A1116D3AB2EB}"/>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2" name="Footer Placeholder 1">
            <a:extLst>
              <a:ext uri="{FF2B5EF4-FFF2-40B4-BE49-F238E27FC236}">
                <a16:creationId xmlns:a16="http://schemas.microsoft.com/office/drawing/2014/main" id="{4727BEA9-BFCA-7D4C-911D-F8C6A7B517C5}"/>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3923069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7" name="Oval 6">
            <a:extLst>
              <a:ext uri="{FF2B5EF4-FFF2-40B4-BE49-F238E27FC236}">
                <a16:creationId xmlns:a16="http://schemas.microsoft.com/office/drawing/2014/main" id="{369DB85D-C85B-CC49-8E37-033EBD29C352}"/>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9DA8A1D4-CDD9-4E43-9E1D-0FCCCEEB98DD}"/>
              </a:ext>
            </a:extLst>
          </p:cNvPr>
          <p:cNvSpPr>
            <a:spLocks noGrp="1"/>
          </p:cNvSpPr>
          <p:nvPr>
            <p:ph type="ftr" sz="quarter" idx="16"/>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5077634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3855103" y="-570883"/>
            <a:ext cx="5359399" cy="9161367"/>
          </a:xfrm>
          <a:prstGeom prst="rect">
            <a:avLst/>
          </a:prstGeom>
        </p:spPr>
      </p:pic>
      <p:sp>
        <p:nvSpPr>
          <p:cNvPr id="2" name="Title 1"/>
          <p:cNvSpPr>
            <a:spLocks noGrp="1"/>
          </p:cNvSpPr>
          <p:nvPr>
            <p:ph type="title"/>
          </p:nvPr>
        </p:nvSpPr>
        <p:spPr>
          <a:xfrm>
            <a:off x="847832" y="2330279"/>
            <a:ext cx="3847216"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8" name="Picture Placeholder 4"/>
          <p:cNvSpPr>
            <a:spLocks noGrp="1"/>
          </p:cNvSpPr>
          <p:nvPr>
            <p:ph type="pic" sz="quarter" idx="14"/>
          </p:nvPr>
        </p:nvSpPr>
        <p:spPr>
          <a:xfrm>
            <a:off x="5597535" y="1714501"/>
            <a:ext cx="1915373" cy="3962400"/>
          </a:xfrm>
          <a:prstGeom prst="roundRect">
            <a:avLst>
              <a:gd name="adj" fmla="val 11979"/>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F56AC65B-910B-BC4D-BDF5-63469AFEDBFE}"/>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91925601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8" name="Picture Placeholder 4"/>
          <p:cNvSpPr>
            <a:spLocks noGrp="1"/>
          </p:cNvSpPr>
          <p:nvPr>
            <p:ph type="pic" sz="quarter" idx="14"/>
          </p:nvPr>
        </p:nvSpPr>
        <p:spPr>
          <a:xfrm>
            <a:off x="4778003" y="898902"/>
            <a:ext cx="2532888" cy="5321808"/>
          </a:xfrm>
          <a:prstGeom prst="roundRect">
            <a:avLst>
              <a:gd name="adj" fmla="val 0"/>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9005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9005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519437C4-20E4-D747-90E4-A20635A965EC}"/>
              </a:ext>
            </a:extLst>
          </p:cNvPr>
          <p:cNvSpPr>
            <a:spLocks noGrp="1"/>
          </p:cNvSpPr>
          <p:nvPr>
            <p:ph type="ftr" sz="quarter" idx="19"/>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8063475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0978" y="-7716539"/>
            <a:ext cx="2935516" cy="22532368"/>
          </a:xfrm>
          <a:prstGeom prst="rect">
            <a:avLst/>
          </a:prstGeom>
        </p:spPr>
      </p:pic>
      <p:sp>
        <p:nvSpPr>
          <p:cNvPr id="11" name="Picture Placeholder 4"/>
          <p:cNvSpPr>
            <a:spLocks noGrp="1"/>
          </p:cNvSpPr>
          <p:nvPr>
            <p:ph type="pic" sz="quarter" idx="14"/>
          </p:nvPr>
        </p:nvSpPr>
        <p:spPr>
          <a:xfrm>
            <a:off x="4967986"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44329" y="2330279"/>
            <a:ext cx="3053805" cy="22162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4" name="Footer Placeholder 3">
            <a:extLst>
              <a:ext uri="{FF2B5EF4-FFF2-40B4-BE49-F238E27FC236}">
                <a16:creationId xmlns:a16="http://schemas.microsoft.com/office/drawing/2014/main" id="{4D8058F0-D55B-4143-9C11-920593638A96}"/>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346756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5473740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185266"/>
            <a:ext cx="5735736" cy="4822460"/>
          </a:xfrm>
          <a:prstGeom prst="rect">
            <a:avLst/>
          </a:prstGeom>
        </p:spPr>
      </p:pic>
      <p:sp>
        <p:nvSpPr>
          <p:cNvPr id="11" name="Picture Placeholder 4"/>
          <p:cNvSpPr>
            <a:spLocks noGrp="1"/>
          </p:cNvSpPr>
          <p:nvPr>
            <p:ph type="pic" sz="quarter" idx="14"/>
          </p:nvPr>
        </p:nvSpPr>
        <p:spPr>
          <a:xfrm>
            <a:off x="5908538" y="1459992"/>
            <a:ext cx="5315318" cy="2987753"/>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4" name="Title 3">
            <a:extLst>
              <a:ext uri="{FF2B5EF4-FFF2-40B4-BE49-F238E27FC236}">
                <a16:creationId xmlns:a16="http://schemas.microsoft.com/office/drawing/2014/main" id="{2E69B6C5-DEEB-5D4B-A903-DA4ADF5D8579}"/>
              </a:ext>
            </a:extLst>
          </p:cNvPr>
          <p:cNvSpPr>
            <a:spLocks noGrp="1"/>
          </p:cNvSpPr>
          <p:nvPr>
            <p:ph type="title" hasCustomPrompt="1"/>
          </p:nvPr>
        </p:nvSpPr>
        <p:spPr>
          <a:xfrm>
            <a:off x="838201" y="2343834"/>
            <a:ext cx="3791672" cy="1067186"/>
          </a:xfrm>
        </p:spPr>
        <p:txBody>
          <a:bodyPr/>
          <a:lstStyle>
            <a:lvl1pPr>
              <a:lnSpc>
                <a:spcPct val="100000"/>
              </a:lnSpc>
              <a:defRPr/>
            </a:lvl1pPr>
          </a:lstStyle>
          <a:p>
            <a:r>
              <a:rPr lang="en-US" dirty="0"/>
              <a:t>Click to Edit Master Title Style</a:t>
            </a:r>
          </a:p>
        </p:txBody>
      </p:sp>
      <p:sp>
        <p:nvSpPr>
          <p:cNvPr id="6" name="Text Placeholder 5">
            <a:extLst>
              <a:ext uri="{FF2B5EF4-FFF2-40B4-BE49-F238E27FC236}">
                <a16:creationId xmlns:a16="http://schemas.microsoft.com/office/drawing/2014/main" id="{5258F5F3-AEE6-854A-BE02-1B821FDEAD25}"/>
              </a:ext>
            </a:extLst>
          </p:cNvPr>
          <p:cNvSpPr>
            <a:spLocks noGrp="1"/>
          </p:cNvSpPr>
          <p:nvPr>
            <p:ph type="body" sz="quarter" idx="15"/>
          </p:nvPr>
        </p:nvSpPr>
        <p:spPr>
          <a:xfrm>
            <a:off x="838200" y="3538539"/>
            <a:ext cx="4208463" cy="22145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886C9055-F6AF-BA4A-A78F-FC82C6C7CDD8}"/>
              </a:ext>
            </a:extLst>
          </p:cNvPr>
          <p:cNvSpPr>
            <a:spLocks noGrp="1"/>
          </p:cNvSpPr>
          <p:nvPr>
            <p:ph type="ftr" sz="quarter" idx="16"/>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12423170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4023" y="1277828"/>
            <a:ext cx="7470157" cy="4386036"/>
          </a:xfrm>
          <a:prstGeom prst="rect">
            <a:avLst/>
          </a:prstGeom>
        </p:spPr>
      </p:pic>
      <p:sp>
        <p:nvSpPr>
          <p:cNvPr id="11" name="Picture Placeholder 4"/>
          <p:cNvSpPr>
            <a:spLocks noGrp="1"/>
          </p:cNvSpPr>
          <p:nvPr>
            <p:ph type="pic" sz="quarter" idx="14"/>
          </p:nvPr>
        </p:nvSpPr>
        <p:spPr>
          <a:xfrm>
            <a:off x="5398855" y="1565330"/>
            <a:ext cx="5641445" cy="3573802"/>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47828" y="2330279"/>
            <a:ext cx="3788188"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63DC7804-B0C1-B947-933A-E34E37C0AE6E}"/>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3559190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2529" y="913305"/>
            <a:ext cx="5343632" cy="7508718"/>
          </a:xfrm>
          <a:prstGeom prst="rect">
            <a:avLst/>
          </a:prstGeom>
        </p:spPr>
      </p:pic>
      <p:sp>
        <p:nvSpPr>
          <p:cNvPr id="11" name="Picture Placeholder 4"/>
          <p:cNvSpPr>
            <a:spLocks noGrp="1"/>
          </p:cNvSpPr>
          <p:nvPr>
            <p:ph type="pic" sz="quarter" idx="14"/>
          </p:nvPr>
        </p:nvSpPr>
        <p:spPr>
          <a:xfrm>
            <a:off x="5847029"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47827" y="2330279"/>
            <a:ext cx="3735179"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4FC8F0EE-0EF6-D142-9738-28B17A8934CE}"/>
              </a:ext>
            </a:extLst>
          </p:cNvPr>
          <p:cNvSpPr>
            <a:spLocks noGrp="1"/>
          </p:cNvSpPr>
          <p:nvPr>
            <p:ph type="ftr" sz="quarter" idx="15"/>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39231652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4"/>
          <p:cNvSpPr>
            <a:spLocks noGrp="1"/>
          </p:cNvSpPr>
          <p:nvPr>
            <p:ph type="pic" sz="quarter" idx="14"/>
          </p:nvPr>
        </p:nvSpPr>
        <p:spPr>
          <a:xfrm>
            <a:off x="5116064" y="1136822"/>
            <a:ext cx="2161903" cy="4703805"/>
          </a:xfrm>
          <a:prstGeom prst="roundRect">
            <a:avLst>
              <a:gd name="adj" fmla="val 12258"/>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79581" y="1136822"/>
            <a:ext cx="2157984" cy="4700016"/>
          </a:xfrm>
          <a:prstGeom prst="roundRect">
            <a:avLst>
              <a:gd name="adj" fmla="val 10494"/>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39178" y="1136822"/>
            <a:ext cx="2157984" cy="4700016"/>
          </a:xfrm>
          <a:prstGeom prst="roundRect">
            <a:avLst>
              <a:gd name="adj" fmla="val 10763"/>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47828" y="2330279"/>
            <a:ext cx="3667110" cy="1783443"/>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357C4E10-6706-1045-ACDB-435AD49DB119}"/>
              </a:ext>
            </a:extLst>
          </p:cNvPr>
          <p:cNvSpPr>
            <a:spLocks noGrp="1"/>
          </p:cNvSpPr>
          <p:nvPr>
            <p:ph type="ftr" sz="quarter" idx="17"/>
          </p:nvPr>
        </p:nvSpPr>
        <p:spPr/>
        <p:txBody>
          <a:bodyPr/>
          <a:lstStyle/>
          <a:p>
            <a:r>
              <a:rPr lang="en-US"/>
              <a:t>PRESENTATION TITLE (To customize: Insert &gt; Header Footer &gt; Edit Footer Text &gt; Apply to All)</a:t>
            </a:r>
            <a:endParaRPr lang="en-US" dirty="0"/>
          </a:p>
        </p:txBody>
      </p:sp>
    </p:spTree>
    <p:extLst>
      <p:ext uri="{BB962C8B-B14F-4D97-AF65-F5344CB8AC3E}">
        <p14:creationId xmlns:p14="http://schemas.microsoft.com/office/powerpoint/2010/main" val="25774681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124142"/>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124142"/>
            <a:ext cx="2408238" cy="4909739"/>
          </a:xfrm>
          <a:prstGeom prst="rect">
            <a:avLst/>
          </a:prstGeom>
        </p:spPr>
      </p:pic>
      <p:sp>
        <p:nvSpPr>
          <p:cNvPr id="16" name="Picture Placeholder 4"/>
          <p:cNvSpPr>
            <a:spLocks noGrp="1"/>
          </p:cNvSpPr>
          <p:nvPr>
            <p:ph type="pic" sz="quarter" idx="15"/>
          </p:nvPr>
        </p:nvSpPr>
        <p:spPr>
          <a:xfrm>
            <a:off x="-411681" y="1733928"/>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733928"/>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pic>
        <p:nvPicPr>
          <p:cNvPr id="9" name="Picture 8" descr="Text, logo&#10;&#10;Description automatically generated">
            <a:extLst>
              <a:ext uri="{FF2B5EF4-FFF2-40B4-BE49-F238E27FC236}">
                <a16:creationId xmlns:a16="http://schemas.microsoft.com/office/drawing/2014/main" id="{BA26DE9B-BB1B-BA4F-843D-A43209321B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EB463401-E173-4A44-B82E-2F6AD66138CF}"/>
              </a:ext>
            </a:extLst>
          </p:cNvPr>
          <p:cNvSpPr>
            <a:spLocks noGrp="1"/>
          </p:cNvSpPr>
          <p:nvPr>
            <p:ph type="title"/>
          </p:nvPr>
        </p:nvSpPr>
        <p:spPr>
          <a:xfrm>
            <a:off x="5365375" y="1097280"/>
            <a:ext cx="6064625" cy="999994"/>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598F5EB1-48F3-834A-BCC6-E7EB81657C8B}"/>
              </a:ext>
            </a:extLst>
          </p:cNvPr>
          <p:cNvSpPr>
            <a:spLocks noGrp="1"/>
          </p:cNvSpPr>
          <p:nvPr>
            <p:ph sz="quarter" idx="17"/>
          </p:nvPr>
        </p:nvSpPr>
        <p:spPr>
          <a:xfrm>
            <a:off x="5325034" y="2071128"/>
            <a:ext cx="6104965" cy="3011860"/>
          </a:xfrm>
          <a:prstGeom prst="rect">
            <a:avLst/>
          </a:prstGeo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9B7C6C6-2D8F-0D4E-9012-8B309C3666C1}"/>
              </a:ext>
            </a:extLst>
          </p:cNvPr>
          <p:cNvSpPr>
            <a:spLocks noGrp="1"/>
          </p:cNvSpPr>
          <p:nvPr>
            <p:ph type="ftr" sz="quarter" idx="18"/>
          </p:nvPr>
        </p:nvSpPr>
        <p:spPr/>
        <p:txBody>
          <a:bodyPr/>
          <a:lstStyle>
            <a:lvl1pPr>
              <a:defRPr>
                <a:solidFill>
                  <a:schemeClr val="bg1"/>
                </a:solidFill>
              </a:defRPr>
            </a:lvl1pPr>
          </a:lstStyle>
          <a:p>
            <a:r>
              <a:rPr lang="en-US"/>
              <a:t>PRESENTATION TITLE (To customize: Insert &gt; Header Footer &gt; Edit Footer Text &gt; Apply to All)</a:t>
            </a:r>
          </a:p>
        </p:txBody>
      </p:sp>
    </p:spTree>
    <p:extLst>
      <p:ext uri="{BB962C8B-B14F-4D97-AF65-F5344CB8AC3E}">
        <p14:creationId xmlns:p14="http://schemas.microsoft.com/office/powerpoint/2010/main" val="36975167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3147307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2373283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1" i="0">
                <a:solidFill>
                  <a:schemeClr val="accent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46333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41143075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693684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461140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39653464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1" i="0">
                <a:solidFill>
                  <a:schemeClr val="accent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8885254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1008185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8889344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1079890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6248843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2544378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138836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0358499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1461985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image" Target="../media/image17.png"/><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theme" Target="../theme/theme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8" Type="http://schemas.openxmlformats.org/officeDocument/2006/relationships/slideLayout" Target="../slideLayouts/slideLayout55.xml"/><Relationship Id="rId3"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image" Target="../media/image1.png"/><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theme" Target="../theme/theme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8" Type="http://schemas.openxmlformats.org/officeDocument/2006/relationships/slideLayout" Target="../slideLayouts/slideLayout9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20" Type="http://schemas.openxmlformats.org/officeDocument/2006/relationships/slideLayout" Target="../slideLayouts/slideLayout104.xml"/><Relationship Id="rId41"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8" name="TextBox 7"/>
          <p:cNvSpPr txBox="1"/>
          <p:nvPr userDrawn="1"/>
        </p:nvSpPr>
        <p:spPr>
          <a:xfrm>
            <a:off x="1604355" y="6390178"/>
            <a:ext cx="4023361" cy="261610"/>
          </a:xfrm>
          <a:prstGeom prst="rect">
            <a:avLst/>
          </a:prstGeom>
          <a:noFill/>
        </p:spPr>
        <p:txBody>
          <a:bodyPr wrap="square" rtlCol="0">
            <a:spAutoFit/>
          </a:bodyPr>
          <a:lstStyle/>
          <a:p>
            <a:r>
              <a:rPr lang="en-US" sz="1100" dirty="0"/>
              <a:t>| In collaboration with NCPDP</a:t>
            </a:r>
          </a:p>
        </p:txBody>
      </p:sp>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89" r:id="rId18"/>
    <p:sldLayoutId id="2147483694" r:id="rId19"/>
    <p:sldLayoutId id="2147483690" r:id="rId20"/>
    <p:sldLayoutId id="2147483696" r:id="rId21"/>
    <p:sldLayoutId id="2147483695" r:id="rId22"/>
    <p:sldLayoutId id="2147483691" r:id="rId23"/>
    <p:sldLayoutId id="2147483692"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779" r:id="rId43"/>
    <p:sldLayoutId id="2147483780" r:id="rId44"/>
    <p:sldLayoutId id="2147483782" r:id="rId45"/>
    <p:sldLayoutId id="2147483783" r:id="rId46"/>
    <p:sldLayoutId id="2147483784" r:id="rId47"/>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Trebuchet MS" panose="020B0603020202020204"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1" y="1097280"/>
            <a:ext cx="10591800" cy="999994"/>
          </a:xfrm>
          <a:prstGeom prst="rect">
            <a:avLst/>
          </a:prstGeom>
          <a:effectLst/>
        </p:spPr>
        <p:txBody>
          <a:bodyPr vert="horz" wrap="square" lIns="0" tIns="0" rIns="0" bIns="0" rtlCol="0" anchor="t" anchorCtr="0">
            <a:noAutofit/>
          </a:bodyPr>
          <a:lstStyle/>
          <a:p>
            <a:r>
              <a:rPr lang="en-US" dirty="0"/>
              <a:t>Your Title Here</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8" name="Picture 17" descr="Logo&#10;&#10;Description automatically generated">
            <a:extLst>
              <a:ext uri="{FF2B5EF4-FFF2-40B4-BE49-F238E27FC236}">
                <a16:creationId xmlns:a16="http://schemas.microsoft.com/office/drawing/2014/main" id="{D2F14B87-576C-5E42-9BFC-6319B34AC1C0}"/>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p:spPr>
      </p:pic>
      <p:sp>
        <p:nvSpPr>
          <p:cNvPr id="4" name="Text Placeholder 3">
            <a:extLst>
              <a:ext uri="{FF2B5EF4-FFF2-40B4-BE49-F238E27FC236}">
                <a16:creationId xmlns:a16="http://schemas.microsoft.com/office/drawing/2014/main" id="{A2DAA89A-6C82-3544-ADB9-0812022BAB80}"/>
              </a:ext>
            </a:extLst>
          </p:cNvPr>
          <p:cNvSpPr>
            <a:spLocks noGrp="1"/>
          </p:cNvSpPr>
          <p:nvPr>
            <p:ph type="body" idx="1"/>
          </p:nvPr>
        </p:nvSpPr>
        <p:spPr>
          <a:xfrm>
            <a:off x="850392" y="1801241"/>
            <a:ext cx="1059180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FBC3790B-ADBB-8843-938C-061678CFD769}"/>
              </a:ext>
            </a:extLst>
          </p:cNvPr>
          <p:cNvSpPr>
            <a:spLocks noGrp="1"/>
          </p:cNvSpPr>
          <p:nvPr>
            <p:ph type="ftr" sz="quarter" idx="3"/>
          </p:nvPr>
        </p:nvSpPr>
        <p:spPr>
          <a:xfrm>
            <a:off x="859219" y="428516"/>
            <a:ext cx="10570781" cy="365125"/>
          </a:xfrm>
          <a:prstGeom prst="rect">
            <a:avLst/>
          </a:prstGeom>
        </p:spPr>
        <p:txBody>
          <a:bodyPr vert="horz" lIns="0" tIns="0" rIns="0" bIns="0" rtlCol="0" anchor="ctr"/>
          <a:lstStyle>
            <a:lvl1pPr algn="l">
              <a:defRPr lang="en-US" sz="1000" b="0" i="0" kern="1200" spc="0" baseline="0" dirty="0">
                <a:solidFill>
                  <a:schemeClr val="accent1"/>
                </a:solidFill>
                <a:latin typeface="Century Gothic" panose="020B0502020202020204" pitchFamily="34" charset="0"/>
                <a:ea typeface="+mj-ea"/>
                <a:cs typeface="+mj-cs"/>
              </a:defRPr>
            </a:lvl1pPr>
          </a:lstStyle>
          <a:p>
            <a:r>
              <a:rPr lang="en-US" dirty="0"/>
              <a:t>Harmonization of Dosing Designations for Oral Liquid Medications Across Acute &amp; Ambulatory Care Settings </a:t>
            </a:r>
          </a:p>
        </p:txBody>
      </p:sp>
    </p:spTree>
    <p:extLst>
      <p:ext uri="{BB962C8B-B14F-4D97-AF65-F5344CB8AC3E}">
        <p14:creationId xmlns:p14="http://schemas.microsoft.com/office/powerpoint/2010/main" val="21425457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Lst>
  <p:hf hdr="0" dt="0"/>
  <p:txStyles>
    <p:titleStyle>
      <a:lvl1pPr algn="l" defTabSz="914318" rtl="0" eaLnBrk="1" latinLnBrk="0" hangingPunct="1">
        <a:lnSpc>
          <a:spcPct val="90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185738" marR="0" indent="-185738" algn="l" defTabSz="914318" rtl="0" eaLnBrk="1" fontAlgn="auto" latinLnBrk="0" hangingPunct="1">
        <a:lnSpc>
          <a:spcPct val="110000"/>
        </a:lnSpc>
        <a:spcBef>
          <a:spcPts val="1000"/>
        </a:spcBef>
        <a:spcAft>
          <a:spcPts val="500"/>
        </a:spcAft>
        <a:buClr>
          <a:schemeClr val="accent3"/>
        </a:buClr>
        <a:buSzTx/>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1pPr>
      <a:lvl2pPr marL="406400" indent="-177800" algn="l" defTabSz="914318" rtl="0" eaLnBrk="1" latinLnBrk="0" hangingPunct="1">
        <a:lnSpc>
          <a:spcPct val="110000"/>
        </a:lnSpc>
        <a:spcBef>
          <a:spcPts val="499"/>
        </a:spcBef>
        <a:spcAft>
          <a:spcPts val="500"/>
        </a:spcAft>
        <a:buClr>
          <a:schemeClr val="accent1"/>
        </a:buClr>
        <a:buFont typeface="Arial" panose="020B0604020202020204" pitchFamily="34" charset="0"/>
        <a:buChar char="•"/>
        <a:tabLst/>
        <a:defRPr sz="1800" kern="1200">
          <a:solidFill>
            <a:schemeClr val="tx1"/>
          </a:solidFill>
          <a:latin typeface="Century Gothic" panose="020B0502020202020204" pitchFamily="34" charset="0"/>
          <a:ea typeface="+mn-ea"/>
          <a:cs typeface="+mn-cs"/>
        </a:defRPr>
      </a:lvl2pPr>
      <a:lvl3pPr marL="635000" indent="-177800" algn="l" defTabSz="914318" rtl="0" eaLnBrk="1" latinLnBrk="0" hangingPunct="1">
        <a:lnSpc>
          <a:spcPct val="110000"/>
        </a:lnSpc>
        <a:spcBef>
          <a:spcPts val="499"/>
        </a:spcBef>
        <a:spcAft>
          <a:spcPts val="500"/>
        </a:spcAft>
        <a:buClr>
          <a:schemeClr val="accent2"/>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3pPr>
      <a:lvl4pPr marL="922338" indent="-177800" algn="l" defTabSz="914318" rtl="0" eaLnBrk="1" latinLnBrk="0" hangingPunct="1">
        <a:lnSpc>
          <a:spcPct val="110000"/>
        </a:lnSpc>
        <a:spcBef>
          <a:spcPts val="499"/>
        </a:spcBef>
        <a:spcAft>
          <a:spcPts val="500"/>
        </a:spcAft>
        <a:buClr>
          <a:schemeClr val="accent4"/>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4pPr>
      <a:lvl5pPr marL="1150938" indent="-177800" algn="l" defTabSz="914318" rtl="0" eaLnBrk="1" latinLnBrk="0" hangingPunct="1">
        <a:lnSpc>
          <a:spcPct val="110000"/>
        </a:lnSpc>
        <a:spcBef>
          <a:spcPts val="499"/>
        </a:spcBef>
        <a:spcAft>
          <a:spcPts val="500"/>
        </a:spcAft>
        <a:buClr>
          <a:schemeClr val="accent3"/>
        </a:buClr>
        <a:buFont typeface="Arial" panose="020B0604020202020204" pitchFamily="34" charset="0"/>
        <a:buChar char="•"/>
        <a:tabLst/>
        <a:defRPr sz="1800" b="0" i="0" kern="1200" baseline="0">
          <a:solidFill>
            <a:schemeClr val="tx1"/>
          </a:solidFill>
          <a:latin typeface="Century Gothic" panose="020B0502020202020204" pitchFamily="34" charset="0"/>
          <a:ea typeface="+mn-ea"/>
          <a:cs typeface="+mn-cs"/>
        </a:defRPr>
      </a:lvl5pPr>
      <a:lvl6pPr marL="688975" indent="-169863" algn="l" defTabSz="914318" rtl="0" eaLnBrk="1" latinLnBrk="0" hangingPunct="1">
        <a:lnSpc>
          <a:spcPct val="90000"/>
        </a:lnSpc>
        <a:spcBef>
          <a:spcPts val="499"/>
        </a:spcBef>
        <a:buClr>
          <a:schemeClr val="accent3"/>
        </a:buClr>
        <a:buFont typeface="Arial" panose="020B0604020202020204" pitchFamily="34" charset="0"/>
        <a:buChar char="•"/>
        <a:tabLst/>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296">
          <p15:clr>
            <a:srgbClr val="F26B43"/>
          </p15:clr>
        </p15:guide>
        <p15:guide id="29" pos="7200">
          <p15:clr>
            <a:srgbClr val="F26B43"/>
          </p15:clr>
        </p15:guide>
        <p15:guide id="48" pos="528">
          <p15:clr>
            <a:srgbClr val="F26B43"/>
          </p15:clr>
        </p15:guide>
        <p15:guide id="51" orient="horz" pos="9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4187371"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000" b="0" i="0" dirty="0">
                <a:latin typeface="Century Gothic" panose="020B0502020202020204" pitchFamily="34" charset="0"/>
              </a:rPr>
              <a:t>HIMSS Overview</a:t>
            </a:r>
          </a:p>
        </p:txBody>
      </p:sp>
    </p:spTree>
    <p:extLst>
      <p:ext uri="{BB962C8B-B14F-4D97-AF65-F5344CB8AC3E}">
        <p14:creationId xmlns:p14="http://schemas.microsoft.com/office/powerpoint/2010/main" val="266809986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tx1"/>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b="0" i="0" kern="1200">
          <a:solidFill>
            <a:schemeClr val="tx1">
              <a:alpha val="70000"/>
            </a:schemeClr>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b="0" i="0" kern="1200" baseline="0">
          <a:solidFill>
            <a:schemeClr val="tx1">
              <a:alpha val="50000"/>
            </a:schemeClr>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image" Target="../media/image25.pn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6.xml"/><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39.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1.xml"/><Relationship Id="rId7" Type="http://schemas.openxmlformats.org/officeDocument/2006/relationships/image" Target="../media/image42.png"/><Relationship Id="rId2" Type="http://schemas.openxmlformats.org/officeDocument/2006/relationships/slideLayout" Target="../slideLayouts/slideLayout43.xml"/><Relationship Id="rId1" Type="http://schemas.openxmlformats.org/officeDocument/2006/relationships/vmlDrawing" Target="../drawings/vmlDrawing2.v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3.xml"/><Relationship Id="rId5" Type="http://schemas.openxmlformats.org/officeDocument/2006/relationships/image" Target="../media/image2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3.xml"/><Relationship Id="rId5" Type="http://schemas.openxmlformats.org/officeDocument/2006/relationships/image" Target="../media/image49.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3.xml"/><Relationship Id="rId5" Type="http://schemas.openxmlformats.org/officeDocument/2006/relationships/image" Target="../media/image49.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490_F8BECB4.xml"/><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43.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hyperlink" Target="http://www.ncpdp.or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6.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47.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47.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47.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4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47.xml"/><Relationship Id="rId5" Type="http://schemas.openxmlformats.org/officeDocument/2006/relationships/image" Target="../media/image5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47.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43.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43.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2.wdp"/><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43.xml"/><Relationship Id="rId6" Type="http://schemas.openxmlformats.org/officeDocument/2006/relationships/image" Target="../media/image79.png"/><Relationship Id="rId11" Type="http://schemas.microsoft.com/office/2007/relationships/hdphoto" Target="../media/hdphoto1.wdp"/><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75.png"/></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1.xml"/><Relationship Id="rId5" Type="http://schemas.openxmlformats.org/officeDocument/2006/relationships/image" Target="../media/image23.png"/><Relationship Id="rId4" Type="http://schemas.openxmlformats.org/officeDocument/2006/relationships/image" Target="../media/image22.JPG"/></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5.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43.xml"/><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1.xml"/><Relationship Id="rId5" Type="http://schemas.openxmlformats.org/officeDocument/2006/relationships/image" Target="../media/image25.png"/><Relationship Id="rId4" Type="http://schemas.openxmlformats.org/officeDocument/2006/relationships/image" Target="../media/image24.JPG"/></Relationships>
</file>

<file path=ppt/slides/_rels/slide60.xml.rels><?xml version="1.0" encoding="UTF-8" standalone="yes"?>
<Relationships xmlns="http://schemas.openxmlformats.org/package/2006/relationships"><Relationship Id="rId3" Type="http://schemas.openxmlformats.org/officeDocument/2006/relationships/hyperlink" Target="https://ncpdp.org/AC/call-for-proposals-info.aspx" TargetMode="External"/><Relationship Id="rId2" Type="http://schemas.openxmlformats.org/officeDocument/2006/relationships/notesSlide" Target="../notesSlides/notesSlide45.xml"/><Relationship Id="rId1" Type="http://schemas.openxmlformats.org/officeDocument/2006/relationships/slideLayout" Target="../slideLayouts/slideLayout43.xml"/><Relationship Id="rId6" Type="http://schemas.openxmlformats.org/officeDocument/2006/relationships/image" Target="../media/image91.png"/><Relationship Id="rId5" Type="http://schemas.openxmlformats.org/officeDocument/2006/relationships/image" Target="../media/image93.png"/><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hyperlink" Target="mailto:gwynne.jelbaoui@himss.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1.xml"/><Relationship Id="rId5" Type="http://schemas.openxmlformats.org/officeDocument/2006/relationships/image" Target="../media/image25.pn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1368444" y="2276855"/>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a:lnSpc>
                <a:spcPct val="100000"/>
              </a:lnSpc>
            </a:pPr>
            <a:r>
              <a:rPr lang="en-US" sz="4000" dirty="0">
                <a:solidFill>
                  <a:schemeClr val="bg1"/>
                </a:solidFill>
                <a:effectLst/>
                <a:latin typeface="Prometo"/>
                <a:ea typeface="Calibri" panose="020F0502020204030204" pitchFamily="34" charset="0"/>
              </a:rPr>
              <a:t>Harmonization of Dosing Designations for </a:t>
            </a:r>
          </a:p>
          <a:p>
            <a:pPr>
              <a:lnSpc>
                <a:spcPct val="100000"/>
              </a:lnSpc>
            </a:pPr>
            <a:r>
              <a:rPr lang="en-US" sz="4000" dirty="0">
                <a:solidFill>
                  <a:schemeClr val="bg1"/>
                </a:solidFill>
                <a:effectLst/>
                <a:latin typeface="Prometo"/>
                <a:ea typeface="Calibri" panose="020F0502020204030204" pitchFamily="34" charset="0"/>
              </a:rPr>
              <a:t>Oral Liquid Medications Across </a:t>
            </a:r>
          </a:p>
          <a:p>
            <a:pPr>
              <a:lnSpc>
                <a:spcPct val="100000"/>
              </a:lnSpc>
            </a:pPr>
            <a:r>
              <a:rPr lang="en-US" sz="4000" dirty="0">
                <a:solidFill>
                  <a:schemeClr val="bg1"/>
                </a:solidFill>
                <a:effectLst/>
                <a:latin typeface="Prometo"/>
                <a:ea typeface="Calibri" panose="020F0502020204030204" pitchFamily="34" charset="0"/>
              </a:rPr>
              <a:t>Acute &amp; Ambulatory Care Settings</a:t>
            </a:r>
            <a:endParaRPr lang="en-US" sz="4000" i="0" dirty="0">
              <a:solidFill>
                <a:schemeClr val="bg1"/>
              </a:solidFill>
              <a:latin typeface="Prometo"/>
            </a:endParaRP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3" name="TextBox 2"/>
          <p:cNvSpPr txBox="1"/>
          <p:nvPr/>
        </p:nvSpPr>
        <p:spPr>
          <a:xfrm>
            <a:off x="1288931" y="4466411"/>
            <a:ext cx="4681778" cy="707886"/>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Pharmacy Informatics Town Hall</a:t>
            </a:r>
          </a:p>
          <a:p>
            <a:r>
              <a:rPr lang="en-US" sz="2000" dirty="0">
                <a:solidFill>
                  <a:schemeClr val="accent2"/>
                </a:solidFill>
                <a:latin typeface="Prometo Medium" panose="020B0704030203060203" pitchFamily="34" charset="0"/>
              </a:rPr>
              <a:t>August 4, 2022</a:t>
            </a:r>
          </a:p>
        </p:txBody>
      </p:sp>
      <p:pic>
        <p:nvPicPr>
          <p:cNvPr id="8" name="Picture 7" descr="Logo&#10;&#10;Description automatically generated">
            <a:extLst>
              <a:ext uri="{FF2B5EF4-FFF2-40B4-BE49-F238E27FC236}">
                <a16:creationId xmlns:a16="http://schemas.microsoft.com/office/drawing/2014/main" id="{DD8FC711-57C0-422F-ADE8-D2638C114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3470" y="6390178"/>
            <a:ext cx="1085589" cy="329045"/>
          </a:xfrm>
          <a:prstGeom prst="rect">
            <a:avLst/>
          </a:prstGeom>
        </p:spPr>
      </p:pic>
    </p:spTree>
    <p:extLst>
      <p:ext uri="{BB962C8B-B14F-4D97-AF65-F5344CB8AC3E}">
        <p14:creationId xmlns:p14="http://schemas.microsoft.com/office/powerpoint/2010/main" val="1984147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39BB-7E73-4302-A6FD-395C58254B87}"/>
              </a:ext>
            </a:extLst>
          </p:cNvPr>
          <p:cNvSpPr>
            <a:spLocks noGrp="1"/>
          </p:cNvSpPr>
          <p:nvPr>
            <p:ph type="title"/>
          </p:nvPr>
        </p:nvSpPr>
        <p:spPr>
          <a:xfrm>
            <a:off x="709603" y="559212"/>
            <a:ext cx="9833429" cy="1028700"/>
          </a:xfrm>
        </p:spPr>
        <p:txBody>
          <a:bodyPr/>
          <a:lstStyle/>
          <a:p>
            <a:r>
              <a:rPr lang="en-US" dirty="0"/>
              <a:t>Learning Objectives</a:t>
            </a:r>
          </a:p>
        </p:txBody>
      </p:sp>
      <p:sp>
        <p:nvSpPr>
          <p:cNvPr id="14" name="Content Placeholder 13"/>
          <p:cNvSpPr>
            <a:spLocks noGrp="1"/>
          </p:cNvSpPr>
          <p:nvPr>
            <p:ph idx="1"/>
          </p:nvPr>
        </p:nvSpPr>
        <p:spPr>
          <a:xfrm>
            <a:off x="724216" y="1683176"/>
            <a:ext cx="10162859" cy="4508074"/>
          </a:xfrm>
        </p:spPr>
        <p:txBody>
          <a:bodyPr>
            <a:normAutofit fontScale="77500" lnSpcReduction="20000"/>
          </a:bodyPr>
          <a:lstStyle/>
          <a:p>
            <a:r>
              <a:rPr lang="en-US" sz="2300" b="0" dirty="0"/>
              <a:t>Describe the safety rationale for using milliliter (mL) as the standard unit of measure used on prescription container labels for oral liquid medications.</a:t>
            </a:r>
          </a:p>
          <a:p>
            <a:r>
              <a:rPr lang="en-US" sz="2300" b="0" dirty="0"/>
              <a:t>Describe the safety rationale for why dose amounts should always use leading zeros before the decimal point for amounts less than one on prescription container labels for oral liquid medications.</a:t>
            </a:r>
          </a:p>
          <a:p>
            <a:r>
              <a:rPr lang="en-US" sz="2300" b="0" dirty="0"/>
              <a:t>Describe the safety rationale for why dose amounts should not use trailing zeros after a decimal point on prescription container labels for oral liquid medications.</a:t>
            </a:r>
          </a:p>
          <a:p>
            <a:r>
              <a:rPr lang="en-US" sz="2300" b="0" dirty="0"/>
              <a:t>Explain why dosing devices with numeric graduations and units that correspond to the container labeling should be made easily and universally available.</a:t>
            </a:r>
          </a:p>
          <a:p>
            <a:r>
              <a:rPr lang="en-US" sz="2300" b="0" dirty="0"/>
              <a:t>Explain why dosing devices should be of appropriate volume and accuracy for the amount prescribed.</a:t>
            </a:r>
          </a:p>
          <a:p>
            <a:endParaRPr lang="en-US" dirty="0"/>
          </a:p>
        </p:txBody>
      </p:sp>
      <p:pic>
        <p:nvPicPr>
          <p:cNvPr id="7" name="Picture 6" descr="A picture containing clock, meter&#10;&#10;Description automatically generated">
            <a:extLst>
              <a:ext uri="{FF2B5EF4-FFF2-40B4-BE49-F238E27FC236}">
                <a16:creationId xmlns:a16="http://schemas.microsoft.com/office/drawing/2014/main" id="{52648B24-AF63-4ADF-9CCC-615655474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1053" y="6390178"/>
            <a:ext cx="749464" cy="227164"/>
          </a:xfrm>
          <a:prstGeom prst="rect">
            <a:avLst/>
          </a:prstGeom>
        </p:spPr>
      </p:pic>
      <p:sp>
        <p:nvSpPr>
          <p:cNvPr id="5" name="Slide Number Placeholder 1">
            <a:extLst>
              <a:ext uri="{FF2B5EF4-FFF2-40B4-BE49-F238E27FC236}">
                <a16:creationId xmlns:a16="http://schemas.microsoft.com/office/drawing/2014/main" id="{CBE6A4FD-BDEB-49C1-98CF-138A14F85BC7}"/>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9" name="Content Placeholder 13">
            <a:extLst>
              <a:ext uri="{FF2B5EF4-FFF2-40B4-BE49-F238E27FC236}">
                <a16:creationId xmlns:a16="http://schemas.microsoft.com/office/drawing/2014/main" id="{F35FD2A6-8D2E-96D3-AE18-6444573B9171}"/>
              </a:ext>
            </a:extLst>
          </p:cNvPr>
          <p:cNvSpPr txBox="1">
            <a:spLocks/>
          </p:cNvSpPr>
          <p:nvPr/>
        </p:nvSpPr>
        <p:spPr>
          <a:xfrm>
            <a:off x="724216" y="1073562"/>
            <a:ext cx="10758181" cy="1219229"/>
          </a:xfrm>
          <a:prstGeom prst="rect">
            <a:avLst/>
          </a:prstGeom>
        </p:spPr>
        <p:txBody>
          <a:bodyPr vert="horz" wrap="square" lIns="0" tIns="0" rIns="0" bIns="0" rtlCol="0">
            <a:normAutofit/>
          </a:bodyPr>
          <a:lstStyle>
            <a:lvl1pPr marL="295275" indent="-295275" algn="l" defTabSz="914318" rtl="0" eaLnBrk="1" latinLnBrk="0" hangingPunct="1">
              <a:lnSpc>
                <a:spcPct val="150000"/>
              </a:lnSpc>
              <a:spcBef>
                <a:spcPts val="1000"/>
              </a:spcBef>
              <a:buClr>
                <a:srgbClr val="FF5A5A"/>
              </a:buClr>
              <a:buFont typeface="Arial" panose="020B0604020202020204" pitchFamily="34" charset="0"/>
              <a:buChar char="•"/>
              <a:tabLst/>
              <a:defRPr sz="2000" b="1" i="0" kern="1200">
                <a:solidFill>
                  <a:schemeClr val="bg2"/>
                </a:solidFill>
                <a:latin typeface="Century Gothic" panose="020B0502020202020204" pitchFamily="34" charset="0"/>
                <a:ea typeface="+mn-ea"/>
                <a:cs typeface="+mn-cs"/>
              </a:defRPr>
            </a:lvl1pPr>
            <a:lvl2pPr marL="517525" indent="-168275" algn="l" defTabSz="914318" rtl="0" eaLnBrk="1" latinLnBrk="0" hangingPunct="1">
              <a:lnSpc>
                <a:spcPct val="100000"/>
              </a:lnSpc>
              <a:spcBef>
                <a:spcPts val="499"/>
              </a:spcBef>
              <a:buClr>
                <a:srgbClr val="FF5A5A"/>
              </a:buClr>
              <a:buFont typeface="Arial" panose="020B0604020202020204" pitchFamily="34" charset="0"/>
              <a:buChar char="•"/>
              <a:tabLst/>
              <a:defRPr sz="1800" b="0" i="0" kern="1200">
                <a:solidFill>
                  <a:schemeClr val="bg2"/>
                </a:solidFill>
                <a:latin typeface="Century Gothic" panose="020B0502020202020204" pitchFamily="34" charset="0"/>
                <a:ea typeface="+mn-ea"/>
                <a:cs typeface="+mn-cs"/>
              </a:defRPr>
            </a:lvl2pPr>
            <a:lvl3pPr marL="687388" indent="-169863" algn="l" defTabSz="914318" rtl="0" eaLnBrk="1" latinLnBrk="0" hangingPunct="1">
              <a:lnSpc>
                <a:spcPct val="100000"/>
              </a:lnSpc>
              <a:spcBef>
                <a:spcPts val="499"/>
              </a:spcBef>
              <a:buClr>
                <a:srgbClr val="FF5A5A"/>
              </a:buClr>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866775" indent="-179388" algn="l" defTabSz="914318" rtl="0" eaLnBrk="1" latinLnBrk="0" hangingPunct="1">
              <a:lnSpc>
                <a:spcPct val="100000"/>
              </a:lnSpc>
              <a:spcBef>
                <a:spcPts val="499"/>
              </a:spcBef>
              <a:buClr>
                <a:srgbClr val="FF5A5A"/>
              </a:buClr>
              <a:buFont typeface="Arial" panose="020B0604020202020204" pitchFamily="34" charset="0"/>
              <a:buChar char="•"/>
              <a:tabLst/>
              <a:defRPr sz="1400" b="0" i="0" kern="1200">
                <a:solidFill>
                  <a:schemeClr val="bg2"/>
                </a:solidFill>
                <a:latin typeface="Century Gothic" panose="020B0502020202020204" pitchFamily="34" charset="0"/>
                <a:ea typeface="+mn-ea"/>
                <a:cs typeface="+mn-cs"/>
              </a:defRPr>
            </a:lvl4pPr>
            <a:lvl5pPr marL="1036638" indent="-169863" algn="l" defTabSz="914318" rtl="0" eaLnBrk="1" latinLnBrk="0" hangingPunct="1">
              <a:lnSpc>
                <a:spcPct val="150000"/>
              </a:lnSpc>
              <a:spcBef>
                <a:spcPts val="499"/>
              </a:spcBef>
              <a:buClr>
                <a:srgbClr val="FF5A5A"/>
              </a:buClr>
              <a:buFont typeface="Arial" panose="020B0604020202020204" pitchFamily="34" charset="0"/>
              <a:buChar char="•"/>
              <a:tabLst/>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1800" i="1" dirty="0">
                <a:solidFill>
                  <a:srgbClr val="FF5A5A"/>
                </a:solidFill>
              </a:rPr>
              <a:t>At the end of this presentation, pharmacists and pharmacy technicians will be able to:</a:t>
            </a:r>
            <a:endParaRPr lang="en-US" sz="1800" i="1" dirty="0">
              <a:solidFill>
                <a:srgbClr val="FF5A5A"/>
              </a:solidFill>
            </a:endParaRPr>
          </a:p>
        </p:txBody>
      </p:sp>
    </p:spTree>
    <p:extLst>
      <p:ext uri="{BB962C8B-B14F-4D97-AF65-F5344CB8AC3E}">
        <p14:creationId xmlns:p14="http://schemas.microsoft.com/office/powerpoint/2010/main" val="3608095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39BB-7E73-4302-A6FD-395C58254B87}"/>
              </a:ext>
            </a:extLst>
          </p:cNvPr>
          <p:cNvSpPr>
            <a:spLocks noGrp="1"/>
          </p:cNvSpPr>
          <p:nvPr>
            <p:ph type="title"/>
          </p:nvPr>
        </p:nvSpPr>
        <p:spPr/>
        <p:txBody>
          <a:bodyPr/>
          <a:lstStyle/>
          <a:p>
            <a:r>
              <a:rPr lang="en-US" dirty="0"/>
              <a:t>Disclaimer</a:t>
            </a:r>
          </a:p>
        </p:txBody>
      </p:sp>
      <p:sp>
        <p:nvSpPr>
          <p:cNvPr id="14" name="Content Placeholder 13"/>
          <p:cNvSpPr>
            <a:spLocks noGrp="1"/>
          </p:cNvSpPr>
          <p:nvPr>
            <p:ph idx="1"/>
          </p:nvPr>
        </p:nvSpPr>
        <p:spPr>
          <a:xfrm>
            <a:off x="854699" y="1775898"/>
            <a:ext cx="10758181" cy="4194596"/>
          </a:xfrm>
        </p:spPr>
        <p:txBody>
          <a:bodyPr>
            <a:normAutofit/>
          </a:bodyPr>
          <a:lstStyle/>
          <a:p>
            <a:pPr marL="0" indent="0">
              <a:buNone/>
            </a:pPr>
            <a:r>
              <a:rPr lang="en-US" altLang="en-US" sz="2000" b="0" dirty="0">
                <a:solidFill>
                  <a:schemeClr val="tx1"/>
                </a:solidFill>
              </a:rPr>
              <a:t>The findings and professional conclusions in this presentation are those of the author(s) and do not necessarily represent specific views of the Centers for Disease Control and Prevention (CDC).</a:t>
            </a:r>
            <a:endParaRPr lang="en-US" sz="2000" b="0" dirty="0">
              <a:solidFill>
                <a:schemeClr val="tx1"/>
              </a:solidFill>
            </a:endParaRPr>
          </a:p>
        </p:txBody>
      </p:sp>
      <p:pic>
        <p:nvPicPr>
          <p:cNvPr id="7" name="Picture 6" descr="A picture containing clock, meter&#10;&#10;Description automatically generated">
            <a:extLst>
              <a:ext uri="{FF2B5EF4-FFF2-40B4-BE49-F238E27FC236}">
                <a16:creationId xmlns:a16="http://schemas.microsoft.com/office/drawing/2014/main" id="{52648B24-AF63-4ADF-9CCC-615655474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8449" y="6390178"/>
            <a:ext cx="732068" cy="221891"/>
          </a:xfrm>
          <a:prstGeom prst="rect">
            <a:avLst/>
          </a:prstGeom>
        </p:spPr>
      </p:pic>
      <p:sp>
        <p:nvSpPr>
          <p:cNvPr id="5" name="Slide Number Placeholder 1">
            <a:extLst>
              <a:ext uri="{FF2B5EF4-FFF2-40B4-BE49-F238E27FC236}">
                <a16:creationId xmlns:a16="http://schemas.microsoft.com/office/drawing/2014/main" id="{CBE6A4FD-BDEB-49C1-98CF-138A14F85BC7}"/>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783967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39BB-7E73-4302-A6FD-395C58254B87}"/>
              </a:ext>
            </a:extLst>
          </p:cNvPr>
          <p:cNvSpPr>
            <a:spLocks noGrp="1"/>
          </p:cNvSpPr>
          <p:nvPr>
            <p:ph type="title"/>
          </p:nvPr>
        </p:nvSpPr>
        <p:spPr>
          <a:xfrm>
            <a:off x="654589" y="793539"/>
            <a:ext cx="9833429" cy="1028700"/>
          </a:xfrm>
        </p:spPr>
        <p:txBody>
          <a:bodyPr/>
          <a:lstStyle/>
          <a:p>
            <a:pPr>
              <a:lnSpc>
                <a:spcPct val="100000"/>
              </a:lnSpc>
            </a:pPr>
            <a:r>
              <a:rPr lang="en-US" dirty="0"/>
              <a:t>Why is CDC Involved in Labeling Standards?</a:t>
            </a:r>
            <a:br>
              <a:rPr lang="en-US" dirty="0"/>
            </a:br>
            <a:r>
              <a:rPr lang="en-US" sz="3600" dirty="0">
                <a:solidFill>
                  <a:srgbClr val="FF5A5A"/>
                </a:solidFill>
              </a:rPr>
              <a:t>Filling a Gap in Adverse Drug Event (ADE) Data?</a:t>
            </a:r>
            <a:br>
              <a:rPr lang="en-US" dirty="0"/>
            </a:br>
            <a:endParaRPr lang="en-US" dirty="0"/>
          </a:p>
        </p:txBody>
      </p:sp>
      <p:sp>
        <p:nvSpPr>
          <p:cNvPr id="14" name="Content Placeholder 13"/>
          <p:cNvSpPr>
            <a:spLocks noGrp="1"/>
          </p:cNvSpPr>
          <p:nvPr>
            <p:ph idx="1"/>
          </p:nvPr>
        </p:nvSpPr>
        <p:spPr>
          <a:xfrm>
            <a:off x="654589" y="2514599"/>
            <a:ext cx="7371811" cy="2860629"/>
          </a:xfrm>
        </p:spPr>
        <p:txBody>
          <a:bodyPr>
            <a:normAutofit/>
          </a:bodyPr>
          <a:lstStyle/>
          <a:p>
            <a:pPr marL="0" indent="0">
              <a:buNone/>
            </a:pPr>
            <a:r>
              <a:rPr lang="en-US" sz="2400" b="0" dirty="0"/>
              <a:t>“Currently, attention focuses on whether to approve (or withdraw) new drugs.”</a:t>
            </a:r>
          </a:p>
          <a:p>
            <a:pPr marL="0" indent="0">
              <a:buNone/>
            </a:pPr>
            <a:r>
              <a:rPr lang="en-US" sz="2400" dirty="0"/>
              <a:t>“No organization primarily focuses on monitoring [adverse] effects of older drugs.”</a:t>
            </a:r>
            <a:endParaRPr lang="en-US" dirty="0"/>
          </a:p>
          <a:p>
            <a:pPr marL="0" indent="0">
              <a:buNone/>
            </a:pPr>
            <a:endParaRPr lang="en-US" dirty="0"/>
          </a:p>
        </p:txBody>
      </p:sp>
      <p:pic>
        <p:nvPicPr>
          <p:cNvPr id="10" name="Picture 9" descr="A picture containing clock, meter&#10;&#10;Description automatically generated">
            <a:extLst>
              <a:ext uri="{FF2B5EF4-FFF2-40B4-BE49-F238E27FC236}">
                <a16:creationId xmlns:a16="http://schemas.microsoft.com/office/drawing/2014/main" id="{0BC52399-C4BC-436C-BC26-7799D30BC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1049" y="6390177"/>
            <a:ext cx="749468" cy="227165"/>
          </a:xfrm>
          <a:prstGeom prst="rect">
            <a:avLst/>
          </a:prstGeom>
        </p:spPr>
      </p:pic>
      <p:sp>
        <p:nvSpPr>
          <p:cNvPr id="5" name="Slide Number Placeholder 1">
            <a:extLst>
              <a:ext uri="{FF2B5EF4-FFF2-40B4-BE49-F238E27FC236}">
                <a16:creationId xmlns:a16="http://schemas.microsoft.com/office/drawing/2014/main" id="{8C7A2439-E0EC-4710-878C-FF7D17292CBC}"/>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8DDE0A2-8B90-4F3E-5F33-521C7CF81DE1}"/>
              </a:ext>
            </a:extLst>
          </p:cNvPr>
          <p:cNvSpPr/>
          <p:nvPr/>
        </p:nvSpPr>
        <p:spPr>
          <a:xfrm>
            <a:off x="1713230" y="5049177"/>
            <a:ext cx="6096000" cy="326051"/>
          </a:xfrm>
          <a:prstGeom prst="rect">
            <a:avLst/>
          </a:prstGeom>
        </p:spPr>
        <p:txBody>
          <a:bodyPr>
            <a:spAutoFit/>
          </a:bodyPr>
          <a:lstStyle/>
          <a:p>
            <a:pPr algn="r" defTabSz="914377" fontAlgn="base">
              <a:lnSpc>
                <a:spcPct val="120000"/>
              </a:lnSpc>
              <a:spcBef>
                <a:spcPct val="20000"/>
              </a:spcBef>
              <a:spcAft>
                <a:spcPct val="0"/>
              </a:spcAft>
              <a:buClr>
                <a:srgbClr val="E25423"/>
              </a:buClr>
              <a:buSzPct val="100000"/>
              <a:defRPr/>
            </a:pPr>
            <a:r>
              <a:rPr lang="en-US" altLang="en-US" sz="1400" dirty="0">
                <a:solidFill>
                  <a:srgbClr val="7E8083"/>
                </a:solidFill>
              </a:rPr>
              <a:t>Strom BL, </a:t>
            </a:r>
            <a:r>
              <a:rPr lang="en-US" altLang="en-US" sz="1400" i="1" dirty="0">
                <a:solidFill>
                  <a:srgbClr val="7E8083"/>
                </a:solidFill>
              </a:rPr>
              <a:t>JAMA</a:t>
            </a:r>
            <a:r>
              <a:rPr lang="en-US" altLang="en-US" sz="1400" dirty="0">
                <a:solidFill>
                  <a:srgbClr val="7E8083"/>
                </a:solidFill>
              </a:rPr>
              <a:t>, 2004:2642-6</a:t>
            </a:r>
          </a:p>
        </p:txBody>
      </p:sp>
      <p:pic>
        <p:nvPicPr>
          <p:cNvPr id="9" name="Picture 4" descr="0470866810">
            <a:extLst>
              <a:ext uri="{FF2B5EF4-FFF2-40B4-BE49-F238E27FC236}">
                <a16:creationId xmlns:a16="http://schemas.microsoft.com/office/drawing/2014/main" id="{E9455056-6CD0-E5F0-7D83-35100D013811}"/>
              </a:ext>
            </a:extLst>
          </p:cNvPr>
          <p:cNvPicPr>
            <a:picLocks noChangeAspect="1" noChangeArrowheads="1"/>
          </p:cNvPicPr>
          <p:nvPr/>
        </p:nvPicPr>
        <p:blipFill>
          <a:blip r:embed="rId4" cstate="print"/>
          <a:srcRect/>
          <a:stretch>
            <a:fillRect/>
          </a:stretch>
        </p:blipFill>
        <p:spPr bwMode="auto">
          <a:xfrm>
            <a:off x="8845693" y="2575178"/>
            <a:ext cx="1968213" cy="2637024"/>
          </a:xfrm>
          <a:prstGeom prst="rect">
            <a:avLst/>
          </a:prstGeom>
          <a:noFill/>
          <a:ln w="3175" cap="sq">
            <a:solidFill>
              <a:schemeClr val="accent6"/>
            </a:solidFill>
            <a:miter lim="800000"/>
            <a:headEnd/>
            <a:tailEnd/>
          </a:ln>
          <a:effectLst/>
        </p:spPr>
      </p:pic>
    </p:spTree>
    <p:extLst>
      <p:ext uri="{BB962C8B-B14F-4D97-AF65-F5344CB8AC3E}">
        <p14:creationId xmlns:p14="http://schemas.microsoft.com/office/powerpoint/2010/main" val="1344041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65A5-29C2-43A1-9511-FD5BD60176ED}"/>
              </a:ext>
            </a:extLst>
          </p:cNvPr>
          <p:cNvSpPr>
            <a:spLocks noGrp="1"/>
          </p:cNvSpPr>
          <p:nvPr>
            <p:ph type="title"/>
          </p:nvPr>
        </p:nvSpPr>
        <p:spPr>
          <a:xfrm>
            <a:off x="609599" y="274639"/>
            <a:ext cx="11368221" cy="1143000"/>
          </a:xfrm>
        </p:spPr>
        <p:txBody>
          <a:bodyPr/>
          <a:lstStyle/>
          <a:p>
            <a:pPr>
              <a:lnSpc>
                <a:spcPct val="100000"/>
              </a:lnSpc>
            </a:pPr>
            <a:r>
              <a:rPr lang="en-US" sz="3600" b="0" dirty="0">
                <a:solidFill>
                  <a:srgbClr val="1E22AA"/>
                </a:solidFill>
                <a:latin typeface="Prometo Medium"/>
              </a:rPr>
              <a:t>ED Visits for ADEs Relatively Common in Children &lt;5</a:t>
            </a:r>
            <a:br>
              <a:rPr lang="en-US" sz="3733" b="0" dirty="0">
                <a:solidFill>
                  <a:srgbClr val="1E22AA"/>
                </a:solidFill>
                <a:latin typeface="Prometo Medium"/>
              </a:rPr>
            </a:br>
            <a:r>
              <a:rPr lang="en-US" sz="3200" b="0" dirty="0">
                <a:solidFill>
                  <a:srgbClr val="FF5A5A"/>
                </a:solidFill>
                <a:latin typeface="Prometo Medium"/>
              </a:rPr>
              <a:t>Most Involve Overdoses/Unintentional Exposures</a:t>
            </a:r>
            <a:endParaRPr lang="en-US" sz="4267" b="0" dirty="0">
              <a:solidFill>
                <a:srgbClr val="FF5A5A"/>
              </a:solidFill>
              <a:latin typeface="Prometo Medium"/>
            </a:endParaRPr>
          </a:p>
        </p:txBody>
      </p:sp>
      <p:sp>
        <p:nvSpPr>
          <p:cNvPr id="3" name="Content Placeholder 2">
            <a:extLst>
              <a:ext uri="{FF2B5EF4-FFF2-40B4-BE49-F238E27FC236}">
                <a16:creationId xmlns:a16="http://schemas.microsoft.com/office/drawing/2014/main" id="{278FDC58-39BD-4AE2-94B6-A41E6AE63C90}"/>
              </a:ext>
            </a:extLst>
          </p:cNvPr>
          <p:cNvSpPr>
            <a:spLocks noGrp="1"/>
          </p:cNvSpPr>
          <p:nvPr>
            <p:ph idx="1"/>
          </p:nvPr>
        </p:nvSpPr>
        <p:spPr>
          <a:xfrm>
            <a:off x="609599" y="960119"/>
            <a:ext cx="10972800" cy="3900665"/>
          </a:xfrm>
        </p:spPr>
        <p:txBody>
          <a:bodyPr/>
          <a:lstStyle/>
          <a:p>
            <a:endParaRPr lang="en-US" dirty="0"/>
          </a:p>
          <a:p>
            <a:pPr>
              <a:lnSpc>
                <a:spcPct val="100000"/>
              </a:lnSpc>
            </a:pPr>
            <a:r>
              <a:rPr lang="en-US" sz="3200" dirty="0">
                <a:solidFill>
                  <a:srgbClr val="005596"/>
                </a:solidFill>
              </a:rPr>
              <a:t>Approximately 0.5% annual incidence</a:t>
            </a:r>
          </a:p>
          <a:p>
            <a:pPr lvl="1">
              <a:lnSpc>
                <a:spcPct val="100000"/>
              </a:lnSpc>
            </a:pPr>
            <a:r>
              <a:rPr lang="en-US" sz="3200" dirty="0"/>
              <a:t>1 ED visit per 200 children &lt;5 per year</a:t>
            </a:r>
            <a:endParaRPr lang="en-US" dirty="0"/>
          </a:p>
        </p:txBody>
      </p:sp>
      <p:sp>
        <p:nvSpPr>
          <p:cNvPr id="31" name="Rectangle 30">
            <a:extLst>
              <a:ext uri="{FF2B5EF4-FFF2-40B4-BE49-F238E27FC236}">
                <a16:creationId xmlns:a16="http://schemas.microsoft.com/office/drawing/2014/main" id="{326D2528-6E7B-4DCD-B0F6-AE7CA63732CC}"/>
              </a:ext>
            </a:extLst>
          </p:cNvPr>
          <p:cNvSpPr/>
          <p:nvPr/>
        </p:nvSpPr>
        <p:spPr>
          <a:xfrm>
            <a:off x="8448336" y="5832238"/>
            <a:ext cx="3293142" cy="276999"/>
          </a:xfrm>
          <a:prstGeom prst="rect">
            <a:avLst/>
          </a:prstGeom>
        </p:spPr>
        <p:txBody>
          <a:bodyPr wrap="square">
            <a:spAutoFit/>
          </a:bodyPr>
          <a:lstStyle/>
          <a:p>
            <a:pPr algn="r" defTabSz="914377" eaLnBrk="0" fontAlgn="base" hangingPunct="0">
              <a:spcBef>
                <a:spcPct val="0"/>
              </a:spcBef>
              <a:spcAft>
                <a:spcPct val="0"/>
              </a:spcAft>
            </a:pPr>
            <a:r>
              <a:rPr lang="en-US" altLang="en-US" sz="1200" dirty="0">
                <a:solidFill>
                  <a:srgbClr val="7E8083"/>
                </a:solidFill>
                <a:cs typeface="Times New Roman" pitchFamily="18" charset="0"/>
              </a:rPr>
              <a:t>Budnitz DS et al. </a:t>
            </a:r>
            <a:r>
              <a:rPr lang="en-US" altLang="en-US" sz="1200" i="1" dirty="0">
                <a:solidFill>
                  <a:srgbClr val="7E8083"/>
                </a:solidFill>
                <a:cs typeface="Times New Roman" pitchFamily="18" charset="0"/>
              </a:rPr>
              <a:t>JAMA</a:t>
            </a:r>
            <a:r>
              <a:rPr lang="en-US" altLang="en-US" sz="1200" dirty="0">
                <a:solidFill>
                  <a:srgbClr val="7E8083"/>
                </a:solidFill>
                <a:cs typeface="Times New Roman" pitchFamily="18" charset="0"/>
              </a:rPr>
              <a:t> 2006;296:1858-66</a:t>
            </a:r>
          </a:p>
        </p:txBody>
      </p:sp>
      <p:sp>
        <p:nvSpPr>
          <p:cNvPr id="32" name="Text Placeholder 2">
            <a:extLst>
              <a:ext uri="{FF2B5EF4-FFF2-40B4-BE49-F238E27FC236}">
                <a16:creationId xmlns:a16="http://schemas.microsoft.com/office/drawing/2014/main" id="{A2BD128C-EF55-4194-98AA-6ECA94767E81}"/>
              </a:ext>
            </a:extLst>
          </p:cNvPr>
          <p:cNvSpPr txBox="1">
            <a:spLocks/>
          </p:cNvSpPr>
          <p:nvPr/>
        </p:nvSpPr>
        <p:spPr>
          <a:xfrm>
            <a:off x="1309379" y="3626357"/>
            <a:ext cx="2109496" cy="1211411"/>
          </a:xfrm>
          <a:prstGeom prst="rect">
            <a:avLst/>
          </a:prstGeom>
          <a:ln>
            <a:solidFill>
              <a:srgbClr val="FF0000"/>
            </a:solidFill>
          </a:ln>
        </p:spPr>
        <p:txBody>
          <a:bodyPr>
            <a:normAutofit/>
          </a:bodyPr>
          <a:lstStyle>
            <a:lvl1pPr marL="257168" indent="-257168" algn="l" rtl="0" eaLnBrk="0" fontAlgn="base" hangingPunct="0">
              <a:spcBef>
                <a:spcPct val="20000"/>
              </a:spcBef>
              <a:spcAft>
                <a:spcPct val="0"/>
              </a:spcAft>
              <a:buFont typeface="Arial" panose="020B0604020202020204" pitchFamily="34" charset="0"/>
              <a:buChar char="•"/>
              <a:defRPr sz="2400" kern="1200" baseline="0">
                <a:solidFill>
                  <a:srgbClr val="292929"/>
                </a:solidFill>
                <a:latin typeface="Calibri" panose="020F0502020204030204" pitchFamily="34" charset="0"/>
                <a:ea typeface="+mn-ea"/>
                <a:cs typeface="+mn-cs"/>
              </a:defRPr>
            </a:lvl1pPr>
            <a:lvl2pPr marL="557199" indent="-214308" algn="l" rtl="0" eaLnBrk="0" fontAlgn="base" hangingPunct="0">
              <a:spcBef>
                <a:spcPct val="20000"/>
              </a:spcBef>
              <a:spcAft>
                <a:spcPct val="0"/>
              </a:spcAft>
              <a:buFont typeface="Arial" panose="020B0604020202020204" pitchFamily="34" charset="0"/>
              <a:buChar char="–"/>
              <a:defRPr sz="2100" kern="1200" baseline="0">
                <a:solidFill>
                  <a:srgbClr val="292929"/>
                </a:solidFill>
                <a:latin typeface="Calibri" panose="020F0502020204030204" pitchFamily="34" charset="0"/>
                <a:ea typeface="+mn-ea"/>
                <a:cs typeface="+mn-cs"/>
              </a:defRPr>
            </a:lvl2pPr>
            <a:lvl3pPr marL="857228" indent="-171446" algn="l" rtl="0" eaLnBrk="0" fontAlgn="base" hangingPunct="0">
              <a:spcBef>
                <a:spcPct val="20000"/>
              </a:spcBef>
              <a:spcAft>
                <a:spcPct val="0"/>
              </a:spcAft>
              <a:buFont typeface="Arial" panose="020B0604020202020204" pitchFamily="34" charset="0"/>
              <a:buChar char="•"/>
              <a:defRPr sz="1800" kern="1200" baseline="0">
                <a:solidFill>
                  <a:srgbClr val="292929"/>
                </a:solidFill>
                <a:latin typeface="Calibri" panose="020F0502020204030204" pitchFamily="34" charset="0"/>
                <a:ea typeface="+mn-ea"/>
                <a:cs typeface="+mn-cs"/>
              </a:defRPr>
            </a:lvl3pPr>
            <a:lvl4pPr marL="1200120" indent="-171446" algn="l" rtl="0" eaLnBrk="0" fontAlgn="base" hangingPunct="0">
              <a:spcBef>
                <a:spcPct val="20000"/>
              </a:spcBef>
              <a:spcAft>
                <a:spcPct val="0"/>
              </a:spcAft>
              <a:buFont typeface="Arial" panose="020B0604020202020204" pitchFamily="34" charset="0"/>
              <a:buChar char="–"/>
              <a:defRPr sz="1500" kern="1200" baseline="0">
                <a:solidFill>
                  <a:srgbClr val="292929"/>
                </a:solidFill>
                <a:latin typeface="Calibri" panose="020F0502020204030204" pitchFamily="34" charset="0"/>
                <a:ea typeface="+mn-ea"/>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baseline="0">
                <a:solidFill>
                  <a:srgbClr val="292929"/>
                </a:solidFill>
                <a:latin typeface="Calibri" panose="020F050202020403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914377">
              <a:buNone/>
              <a:defRPr/>
            </a:pPr>
            <a:r>
              <a:rPr lang="en-US" dirty="0">
                <a:solidFill>
                  <a:srgbClr val="7E8083"/>
                </a:solidFill>
              </a:rPr>
              <a:t>Unintentional Exposures / Overdoses</a:t>
            </a:r>
          </a:p>
          <a:p>
            <a:pPr marL="257162" indent="-257162" defTabSz="914377">
              <a:defRPr/>
            </a:pPr>
            <a:endParaRPr lang="en-US" sz="1800" dirty="0"/>
          </a:p>
          <a:p>
            <a:pPr marL="557185" lvl="1" indent="-214303" defTabSz="914377">
              <a:defRPr/>
            </a:pPr>
            <a:endParaRPr lang="en-US" sz="1600" dirty="0"/>
          </a:p>
        </p:txBody>
      </p:sp>
      <p:sp>
        <p:nvSpPr>
          <p:cNvPr id="33" name="Text Box 3">
            <a:extLst>
              <a:ext uri="{FF2B5EF4-FFF2-40B4-BE49-F238E27FC236}">
                <a16:creationId xmlns:a16="http://schemas.microsoft.com/office/drawing/2014/main" id="{A4F2E7C4-FA44-491A-A58A-9650883B5BA7}"/>
              </a:ext>
            </a:extLst>
          </p:cNvPr>
          <p:cNvSpPr txBox="1">
            <a:spLocks noChangeArrowheads="1"/>
          </p:cNvSpPr>
          <p:nvPr/>
        </p:nvSpPr>
        <p:spPr bwMode="auto">
          <a:xfrm>
            <a:off x="2712720" y="5885141"/>
            <a:ext cx="5486400" cy="179152"/>
          </a:xfrm>
          <a:prstGeom prst="rect">
            <a:avLst/>
          </a:prstGeom>
          <a:noFill/>
          <a:ln w="9525">
            <a:noFill/>
            <a:miter lim="800000"/>
            <a:headEnd/>
            <a:tailEnd/>
          </a:ln>
        </p:spPr>
        <p:txBody>
          <a:bodyPr lIns="0" tIns="0" rIns="0" bIns="0">
            <a:spAutoFit/>
          </a:bodyPr>
          <a:lstStyle/>
          <a:p>
            <a:pPr algn="r" defTabSz="914377" eaLnBrk="0" fontAlgn="base" hangingPunct="0">
              <a:lnSpc>
                <a:spcPct val="97000"/>
              </a:lnSpc>
              <a:spcBef>
                <a:spcPct val="0"/>
              </a:spcBef>
              <a:spcAft>
                <a:spcPct val="0"/>
              </a:spcAft>
              <a:buClr>
                <a:srgbClr val="000000"/>
              </a:buClr>
              <a:buSzPct val="45000"/>
              <a:tabLst>
                <a:tab pos="965152" algn="l"/>
                <a:tab pos="1930304" algn="l"/>
                <a:tab pos="2895456" algn="l"/>
                <a:tab pos="3860606" algn="l"/>
                <a:tab pos="4825758" algn="l"/>
                <a:tab pos="5790910" algn="l"/>
                <a:tab pos="6756062" algn="l"/>
                <a:tab pos="7721214" algn="l"/>
                <a:tab pos="8686366" algn="l"/>
                <a:tab pos="9651517" algn="l"/>
              </a:tabLst>
            </a:pPr>
            <a:r>
              <a:rPr lang="en-GB" sz="1200" dirty="0" err="1">
                <a:solidFill>
                  <a:srgbClr val="7E8083"/>
                </a:solidFill>
                <a:cs typeface="Times New Roman" pitchFamily="18" charset="0"/>
              </a:rPr>
              <a:t>Schillie</a:t>
            </a:r>
            <a:r>
              <a:rPr lang="en-GB" sz="1200" dirty="0">
                <a:solidFill>
                  <a:srgbClr val="7E8083"/>
                </a:solidFill>
                <a:cs typeface="Times New Roman" pitchFamily="18" charset="0"/>
              </a:rPr>
              <a:t> SF, et al. </a:t>
            </a:r>
            <a:r>
              <a:rPr lang="en-US" sz="1200" i="1" dirty="0">
                <a:solidFill>
                  <a:srgbClr val="7E8083"/>
                </a:solidFill>
                <a:cs typeface="Arial" charset="0"/>
              </a:rPr>
              <a:t>Am J </a:t>
            </a:r>
            <a:r>
              <a:rPr lang="en-US" sz="1200" i="1" dirty="0" err="1">
                <a:solidFill>
                  <a:srgbClr val="7E8083"/>
                </a:solidFill>
                <a:cs typeface="Arial" charset="0"/>
              </a:rPr>
              <a:t>Prev</a:t>
            </a:r>
            <a:r>
              <a:rPr lang="en-US" sz="1200" i="1" dirty="0">
                <a:solidFill>
                  <a:srgbClr val="7E8083"/>
                </a:solidFill>
                <a:cs typeface="Arial" charset="0"/>
              </a:rPr>
              <a:t> Med</a:t>
            </a:r>
            <a:r>
              <a:rPr lang="en-US" sz="1200" dirty="0">
                <a:solidFill>
                  <a:srgbClr val="7E8083"/>
                </a:solidFill>
                <a:cs typeface="Arial" charset="0"/>
              </a:rPr>
              <a:t> 2009;37:181</a:t>
            </a:r>
            <a:r>
              <a:rPr lang="en-US" sz="1200" dirty="0">
                <a:solidFill>
                  <a:srgbClr val="7E8083"/>
                </a:solidFill>
                <a:cs typeface="Times New Roman" pitchFamily="18" charset="0"/>
              </a:rPr>
              <a:t>-7</a:t>
            </a:r>
            <a:endParaRPr lang="en-GB" sz="1200" dirty="0">
              <a:solidFill>
                <a:srgbClr val="7E8083"/>
              </a:solidFill>
              <a:cs typeface="Times New Roman" pitchFamily="18" charset="0"/>
            </a:endParaRPr>
          </a:p>
        </p:txBody>
      </p:sp>
      <p:sp>
        <p:nvSpPr>
          <p:cNvPr id="34" name="Text Box 3">
            <a:extLst>
              <a:ext uri="{FF2B5EF4-FFF2-40B4-BE49-F238E27FC236}">
                <a16:creationId xmlns:a16="http://schemas.microsoft.com/office/drawing/2014/main" id="{239A0878-A4DB-4E74-B41D-74ADD6EB5E91}"/>
              </a:ext>
            </a:extLst>
          </p:cNvPr>
          <p:cNvSpPr txBox="1">
            <a:spLocks noChangeArrowheads="1"/>
          </p:cNvSpPr>
          <p:nvPr/>
        </p:nvSpPr>
        <p:spPr bwMode="auto">
          <a:xfrm>
            <a:off x="-431800" y="5896571"/>
            <a:ext cx="4876800" cy="179152"/>
          </a:xfrm>
          <a:prstGeom prst="rect">
            <a:avLst/>
          </a:prstGeom>
          <a:noFill/>
          <a:ln w="9525">
            <a:noFill/>
            <a:miter lim="800000"/>
            <a:headEnd/>
            <a:tailEnd/>
          </a:ln>
        </p:spPr>
        <p:txBody>
          <a:bodyPr lIns="0" tIns="0" rIns="0" bIns="0">
            <a:spAutoFit/>
          </a:bodyPr>
          <a:lstStyle/>
          <a:p>
            <a:pPr algn="r" defTabSz="914377" eaLnBrk="0" fontAlgn="base" hangingPunct="0">
              <a:lnSpc>
                <a:spcPct val="97000"/>
              </a:lnSpc>
              <a:spcBef>
                <a:spcPct val="0"/>
              </a:spcBef>
              <a:spcAft>
                <a:spcPct val="0"/>
              </a:spcAft>
              <a:buClr>
                <a:srgbClr val="000000"/>
              </a:buClr>
              <a:buSzPct val="45000"/>
              <a:tabLst>
                <a:tab pos="965152" algn="l"/>
                <a:tab pos="1930304" algn="l"/>
                <a:tab pos="2895456" algn="l"/>
                <a:tab pos="3860606" algn="l"/>
                <a:tab pos="4825758" algn="l"/>
                <a:tab pos="5790910" algn="l"/>
                <a:tab pos="6756062" algn="l"/>
                <a:tab pos="7721214" algn="l"/>
                <a:tab pos="8686366" algn="l"/>
                <a:tab pos="9651517" algn="l"/>
              </a:tabLst>
            </a:pPr>
            <a:r>
              <a:rPr lang="en-GB" sz="1200" dirty="0">
                <a:solidFill>
                  <a:srgbClr val="7E8083"/>
                </a:solidFill>
                <a:cs typeface="Times New Roman" pitchFamily="18" charset="0"/>
              </a:rPr>
              <a:t>Cohen AL, et al. </a:t>
            </a:r>
            <a:r>
              <a:rPr lang="en-US" sz="1200" i="1" dirty="0">
                <a:solidFill>
                  <a:srgbClr val="7E8083"/>
                </a:solidFill>
                <a:cs typeface="Arial" charset="0"/>
              </a:rPr>
              <a:t>J </a:t>
            </a:r>
            <a:r>
              <a:rPr lang="en-US" sz="1200" i="1" dirty="0" err="1">
                <a:solidFill>
                  <a:srgbClr val="7E8083"/>
                </a:solidFill>
                <a:cs typeface="Arial" charset="0"/>
              </a:rPr>
              <a:t>Pediatr</a:t>
            </a:r>
            <a:r>
              <a:rPr lang="en-US" sz="1200" dirty="0">
                <a:solidFill>
                  <a:srgbClr val="7E8083"/>
                </a:solidFill>
                <a:cs typeface="Arial" charset="0"/>
              </a:rPr>
              <a:t> 2008;152:416-421</a:t>
            </a:r>
            <a:endParaRPr lang="en-GB" sz="1200" dirty="0">
              <a:solidFill>
                <a:srgbClr val="7E8083"/>
              </a:solidFill>
              <a:cs typeface="Times New Roman" pitchFamily="18" charset="0"/>
            </a:endParaRPr>
          </a:p>
        </p:txBody>
      </p:sp>
      <p:pic>
        <p:nvPicPr>
          <p:cNvPr id="35" name="Picture 3">
            <a:extLst>
              <a:ext uri="{FF2B5EF4-FFF2-40B4-BE49-F238E27FC236}">
                <a16:creationId xmlns:a16="http://schemas.microsoft.com/office/drawing/2014/main" id="{CB34EA4B-CF52-4E64-911C-92F7DA384F64}"/>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08193" y="2990850"/>
            <a:ext cx="5410425" cy="258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6" name="Rectangle 10">
            <a:extLst>
              <a:ext uri="{FF2B5EF4-FFF2-40B4-BE49-F238E27FC236}">
                <a16:creationId xmlns:a16="http://schemas.microsoft.com/office/drawing/2014/main" id="{898D3B5A-D708-492E-B386-15021D3BB8C1}"/>
              </a:ext>
            </a:extLst>
          </p:cNvPr>
          <p:cNvSpPr>
            <a:spLocks noChangeArrowheads="1"/>
          </p:cNvSpPr>
          <p:nvPr/>
        </p:nvSpPr>
        <p:spPr bwMode="auto">
          <a:xfrm>
            <a:off x="6756711" y="4224227"/>
            <a:ext cx="271891" cy="856441"/>
          </a:xfrm>
          <a:prstGeom prst="rect">
            <a:avLst/>
          </a:prstGeom>
          <a:solidFill>
            <a:srgbClr val="CC3300">
              <a:alpha val="74902"/>
            </a:srgbClr>
          </a:solidFill>
          <a:ln w="28575">
            <a:noFill/>
            <a:miter lim="800000"/>
            <a:headEnd/>
            <a:tailEnd/>
          </a:ln>
        </p:spPr>
        <p:txBody>
          <a:bodyPr wrap="none" anchor="ctr"/>
          <a:lstStyle>
            <a:lvl1pPr eaLnBrk="0" hangingPunct="0">
              <a:spcBef>
                <a:spcPct val="20000"/>
              </a:spcBef>
              <a:buClr>
                <a:schemeClr val="tx2"/>
              </a:buClr>
              <a:buSzPct val="6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tx2"/>
              </a:buClr>
              <a:buSzPct val="75000"/>
              <a:buChar char="–"/>
              <a:defRPr sz="2600">
                <a:solidFill>
                  <a:schemeClr val="tx1"/>
                </a:solidFill>
                <a:latin typeface="Arial" pitchFamily="34" charset="0"/>
              </a:defRPr>
            </a:lvl2pPr>
            <a:lvl3pPr marL="1143000" indent="-228600" eaLnBrk="0" hangingPunct="0">
              <a:spcBef>
                <a:spcPct val="20000"/>
              </a:spcBef>
              <a:buClr>
                <a:schemeClr val="tx2"/>
              </a:buClr>
              <a:buSzPct val="75000"/>
              <a:buChar char="•"/>
              <a:defRPr sz="2400">
                <a:solidFill>
                  <a:schemeClr val="tx1"/>
                </a:solidFill>
                <a:latin typeface="Arial" pitchFamily="34" charset="0"/>
              </a:defRPr>
            </a:lvl3pPr>
            <a:lvl4pPr marL="1600200" indent="-228600" eaLnBrk="0" hangingPunct="0">
              <a:spcBef>
                <a:spcPct val="20000"/>
              </a:spcBef>
              <a:buClr>
                <a:schemeClr val="tx2"/>
              </a:buClr>
              <a:buSzPct val="75000"/>
              <a:buChar char="–"/>
              <a:defRPr sz="2000">
                <a:solidFill>
                  <a:schemeClr val="tx1"/>
                </a:solidFill>
                <a:latin typeface="Arial" pitchFamily="34" charset="0"/>
              </a:defRPr>
            </a:lvl4pPr>
            <a:lvl5pPr marL="2057400" indent="-228600" eaLnBrk="0" hangingPunct="0">
              <a:spcBef>
                <a:spcPct val="20000"/>
              </a:spcBef>
              <a:buClr>
                <a:schemeClr val="tx2"/>
              </a:buClr>
              <a:buSzPct val="7500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SzPct val="7500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SzPct val="7500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SzPct val="7500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SzPct val="75000"/>
              <a:buChar char="•"/>
              <a:defRPr sz="2000">
                <a:solidFill>
                  <a:schemeClr val="tx1"/>
                </a:solidFill>
                <a:latin typeface="Arial" pitchFamily="34" charset="0"/>
              </a:defRPr>
            </a:lvl9pPr>
          </a:lstStyle>
          <a:p>
            <a:pPr defTabSz="914377" eaLnBrk="1" fontAlgn="base" hangingPunct="1">
              <a:spcBef>
                <a:spcPct val="0"/>
              </a:spcBef>
              <a:spcAft>
                <a:spcPct val="0"/>
              </a:spcAft>
              <a:buClrTx/>
              <a:buSzTx/>
              <a:buNone/>
            </a:pPr>
            <a:endParaRPr lang="en-US" altLang="en-US" sz="3200">
              <a:solidFill>
                <a:srgbClr val="0F56DC"/>
              </a:solidFill>
              <a:latin typeface="Times New Roman" pitchFamily="18" charset="0"/>
            </a:endParaRPr>
          </a:p>
        </p:txBody>
      </p:sp>
      <p:grpSp>
        <p:nvGrpSpPr>
          <p:cNvPr id="37" name="Group 36">
            <a:extLst>
              <a:ext uri="{FF2B5EF4-FFF2-40B4-BE49-F238E27FC236}">
                <a16:creationId xmlns:a16="http://schemas.microsoft.com/office/drawing/2014/main" id="{2060E7BB-A62E-4D44-B280-2BC7494FDC88}"/>
              </a:ext>
            </a:extLst>
          </p:cNvPr>
          <p:cNvGrpSpPr>
            <a:grpSpLocks noChangeAspect="1"/>
          </p:cNvGrpSpPr>
          <p:nvPr/>
        </p:nvGrpSpPr>
        <p:grpSpPr>
          <a:xfrm>
            <a:off x="2613386" y="3643605"/>
            <a:ext cx="4279271" cy="1211411"/>
            <a:chOff x="4513720" y="3873782"/>
            <a:chExt cx="2298888" cy="650788"/>
          </a:xfrm>
        </p:grpSpPr>
        <p:cxnSp>
          <p:nvCxnSpPr>
            <p:cNvPr id="38" name="Straight Arrow Connector 37">
              <a:extLst>
                <a:ext uri="{FF2B5EF4-FFF2-40B4-BE49-F238E27FC236}">
                  <a16:creationId xmlns:a16="http://schemas.microsoft.com/office/drawing/2014/main" id="{3F2F8499-CFE9-4093-B49D-AAEF3F542A4A}"/>
                </a:ext>
              </a:extLst>
            </p:cNvPr>
            <p:cNvCxnSpPr>
              <a:endCxn id="40" idx="6"/>
            </p:cNvCxnSpPr>
            <p:nvPr/>
          </p:nvCxnSpPr>
          <p:spPr>
            <a:xfrm flipH="1">
              <a:off x="5476552" y="4193621"/>
              <a:ext cx="1336056" cy="5555"/>
            </a:xfrm>
            <a:prstGeom prst="straightConnector1">
              <a:avLst/>
            </a:prstGeom>
            <a:noFill/>
            <a:ln w="9525" cap="flat" cmpd="sng" algn="ctr">
              <a:solidFill>
                <a:srgbClr val="0F56DC"/>
              </a:solidFill>
              <a:prstDash val="solid"/>
              <a:tailEnd type="triangle"/>
            </a:ln>
            <a:effectLst/>
          </p:spPr>
        </p:cxnSp>
        <p:sp>
          <p:nvSpPr>
            <p:cNvPr id="39" name="Rectangle 38">
              <a:extLst>
                <a:ext uri="{FF2B5EF4-FFF2-40B4-BE49-F238E27FC236}">
                  <a16:creationId xmlns:a16="http://schemas.microsoft.com/office/drawing/2014/main" id="{13563183-CB01-4043-99D4-C04AC5222E77}"/>
                </a:ext>
              </a:extLst>
            </p:cNvPr>
            <p:cNvSpPr/>
            <p:nvPr/>
          </p:nvSpPr>
          <p:spPr>
            <a:xfrm>
              <a:off x="4513720" y="4056921"/>
              <a:ext cx="983713" cy="385992"/>
            </a:xfrm>
            <a:prstGeom prst="rect">
              <a:avLst/>
            </a:prstGeom>
            <a:noFill/>
            <a:ln w="25400" cap="flat" cmpd="sng" algn="ctr">
              <a:noFill/>
              <a:prstDash val="solid"/>
            </a:ln>
            <a:effectLst/>
          </p:spPr>
          <p:txBody>
            <a:bodyPr rtlCol="0" anchor="ctr"/>
            <a:lstStyle/>
            <a:p>
              <a:pPr algn="ctr" defTabSz="914377" eaLnBrk="0" fontAlgn="base" hangingPunct="0">
                <a:spcBef>
                  <a:spcPct val="0"/>
                </a:spcBef>
                <a:spcAft>
                  <a:spcPct val="0"/>
                </a:spcAft>
                <a:defRPr/>
              </a:pPr>
              <a:r>
                <a:rPr lang="en-US" kern="0" dirty="0">
                  <a:solidFill>
                    <a:srgbClr val="FFFFFF"/>
                  </a:solidFill>
                  <a:latin typeface="Calibri"/>
                </a:rPr>
                <a:t>60%</a:t>
              </a:r>
            </a:p>
          </p:txBody>
        </p:sp>
        <p:sp>
          <p:nvSpPr>
            <p:cNvPr id="40" name="Oval 39">
              <a:extLst>
                <a:ext uri="{FF2B5EF4-FFF2-40B4-BE49-F238E27FC236}">
                  <a16:creationId xmlns:a16="http://schemas.microsoft.com/office/drawing/2014/main" id="{4495371A-629A-43BB-A49C-C27EB8312E2F}"/>
                </a:ext>
              </a:extLst>
            </p:cNvPr>
            <p:cNvSpPr>
              <a:spLocks noChangeAspect="1"/>
            </p:cNvSpPr>
            <p:nvPr/>
          </p:nvSpPr>
          <p:spPr>
            <a:xfrm>
              <a:off x="4829578" y="3873782"/>
              <a:ext cx="646974" cy="650788"/>
            </a:xfrm>
            <a:prstGeom prst="ellipse">
              <a:avLst/>
            </a:prstGeom>
            <a:solidFill>
              <a:srgbClr val="FFFFFF"/>
            </a:solidFill>
            <a:ln w="9525" cap="flat" cmpd="sng" algn="ctr">
              <a:solidFill>
                <a:srgbClr val="0F56DC"/>
              </a:solidFill>
              <a:prstDash val="sysDot"/>
            </a:ln>
            <a:effectLst/>
          </p:spPr>
          <p:txBody>
            <a:bodyPr rtlCol="0" anchor="ctr"/>
            <a:lstStyle/>
            <a:p>
              <a:pPr algn="ctr" defTabSz="914377" eaLnBrk="0" fontAlgn="base" hangingPunct="0">
                <a:spcBef>
                  <a:spcPct val="0"/>
                </a:spcBef>
                <a:spcAft>
                  <a:spcPct val="0"/>
                </a:spcAft>
                <a:defRPr/>
              </a:pPr>
              <a:endParaRPr lang="en-US" kern="0" dirty="0">
                <a:solidFill>
                  <a:srgbClr val="FFC000"/>
                </a:solidFill>
                <a:latin typeface="Calibri"/>
              </a:endParaRPr>
            </a:p>
          </p:txBody>
        </p:sp>
      </p:grpSp>
      <p:sp>
        <p:nvSpPr>
          <p:cNvPr id="41" name="Pie 23">
            <a:extLst>
              <a:ext uri="{FF2B5EF4-FFF2-40B4-BE49-F238E27FC236}">
                <a16:creationId xmlns:a16="http://schemas.microsoft.com/office/drawing/2014/main" id="{7D234040-E78D-435B-9EA1-DD58962CE47D}"/>
              </a:ext>
            </a:extLst>
          </p:cNvPr>
          <p:cNvSpPr>
            <a:spLocks noChangeAspect="1"/>
          </p:cNvSpPr>
          <p:nvPr/>
        </p:nvSpPr>
        <p:spPr>
          <a:xfrm>
            <a:off x="3201340" y="3647063"/>
            <a:ext cx="1204313" cy="1203496"/>
          </a:xfrm>
          <a:prstGeom prst="pie">
            <a:avLst>
              <a:gd name="adj1" fmla="val 3011669"/>
              <a:gd name="adj2" fmla="val 16200000"/>
            </a:avLst>
          </a:prstGeom>
          <a:solidFill>
            <a:srgbClr val="C00000"/>
          </a:solidFill>
          <a:ln w="25400" cap="flat" cmpd="sng" algn="ctr">
            <a:solidFill>
              <a:srgbClr val="C00000"/>
            </a:solidFill>
            <a:prstDash val="solid"/>
          </a:ln>
          <a:effectLst/>
        </p:spPr>
        <p:txBody>
          <a:bodyPr rtlCol="0" anchor="ctr"/>
          <a:lstStyle/>
          <a:p>
            <a:pPr algn="ctr" defTabSz="914377" eaLnBrk="0" fontAlgn="base" hangingPunct="0">
              <a:spcBef>
                <a:spcPct val="0"/>
              </a:spcBef>
              <a:spcAft>
                <a:spcPct val="0"/>
              </a:spcAft>
              <a:defRPr/>
            </a:pPr>
            <a:endParaRPr lang="en-US" kern="0">
              <a:solidFill>
                <a:srgbClr val="0F56DC"/>
              </a:solidFill>
              <a:latin typeface="Calibri"/>
            </a:endParaRPr>
          </a:p>
        </p:txBody>
      </p:sp>
      <p:sp>
        <p:nvSpPr>
          <p:cNvPr id="42" name="Rectangle 41">
            <a:extLst>
              <a:ext uri="{FF2B5EF4-FFF2-40B4-BE49-F238E27FC236}">
                <a16:creationId xmlns:a16="http://schemas.microsoft.com/office/drawing/2014/main" id="{CD0444B6-5317-49A2-9332-003DCCB5E2FB}"/>
              </a:ext>
            </a:extLst>
          </p:cNvPr>
          <p:cNvSpPr/>
          <p:nvPr/>
        </p:nvSpPr>
        <p:spPr>
          <a:xfrm>
            <a:off x="2548459" y="3944557"/>
            <a:ext cx="1831135" cy="718507"/>
          </a:xfrm>
          <a:prstGeom prst="rect">
            <a:avLst/>
          </a:prstGeom>
          <a:noFill/>
          <a:ln w="25400" cap="flat" cmpd="sng" algn="ctr">
            <a:noFill/>
            <a:prstDash val="solid"/>
          </a:ln>
          <a:effectLst/>
        </p:spPr>
        <p:txBody>
          <a:bodyPr rtlCol="0" anchor="ctr"/>
          <a:lstStyle/>
          <a:p>
            <a:pPr algn="ctr" defTabSz="914377" eaLnBrk="0" fontAlgn="base" hangingPunct="0">
              <a:spcBef>
                <a:spcPct val="0"/>
              </a:spcBef>
              <a:spcAft>
                <a:spcPct val="0"/>
              </a:spcAft>
              <a:defRPr/>
            </a:pPr>
            <a:r>
              <a:rPr lang="en-US" b="1" kern="0" dirty="0">
                <a:solidFill>
                  <a:srgbClr val="FFFFFF"/>
                </a:solidFill>
                <a:latin typeface="Calibri"/>
              </a:rPr>
              <a:t>60%</a:t>
            </a:r>
          </a:p>
        </p:txBody>
      </p:sp>
      <p:pic>
        <p:nvPicPr>
          <p:cNvPr id="4" name="Picture 3">
            <a:extLst>
              <a:ext uri="{FF2B5EF4-FFF2-40B4-BE49-F238E27FC236}">
                <a16:creationId xmlns:a16="http://schemas.microsoft.com/office/drawing/2014/main" id="{881D98A6-B042-4A40-A174-3FE324F456F1}"/>
              </a:ext>
            </a:extLst>
          </p:cNvPr>
          <p:cNvPicPr>
            <a:picLocks noChangeAspect="1"/>
          </p:cNvPicPr>
          <p:nvPr/>
        </p:nvPicPr>
        <p:blipFill>
          <a:blip r:embed="rId4"/>
          <a:stretch>
            <a:fillRect/>
          </a:stretch>
        </p:blipFill>
        <p:spPr>
          <a:xfrm>
            <a:off x="10605747" y="6403592"/>
            <a:ext cx="754770" cy="227164"/>
          </a:xfrm>
          <a:prstGeom prst="rect">
            <a:avLst/>
          </a:prstGeom>
        </p:spPr>
      </p:pic>
      <p:sp>
        <p:nvSpPr>
          <p:cNvPr id="17" name="Slide Number Placeholder 1">
            <a:extLst>
              <a:ext uri="{FF2B5EF4-FFF2-40B4-BE49-F238E27FC236}">
                <a16:creationId xmlns:a16="http://schemas.microsoft.com/office/drawing/2014/main" id="{0D59F543-7CFD-45D2-816B-B332B2F3519E}"/>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3372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68488" y="1703777"/>
            <a:ext cx="5769113" cy="3894151"/>
          </a:xfrm>
          <a:prstGeom prst="rect">
            <a:avLst/>
          </a:prstGeom>
          <a:noFill/>
          <a:ln w="9525">
            <a:noFill/>
            <a:miter lim="800000"/>
            <a:headEnd/>
            <a:tailEnd/>
          </a:ln>
        </p:spPr>
      </p:pic>
      <p:sp>
        <p:nvSpPr>
          <p:cNvPr id="6" name="Text Box 3"/>
          <p:cNvSpPr txBox="1">
            <a:spLocks noChangeArrowheads="1"/>
          </p:cNvSpPr>
          <p:nvPr/>
        </p:nvSpPr>
        <p:spPr bwMode="auto">
          <a:xfrm>
            <a:off x="7718443" y="5549732"/>
            <a:ext cx="4114800" cy="179152"/>
          </a:xfrm>
          <a:prstGeom prst="rect">
            <a:avLst/>
          </a:prstGeom>
          <a:noFill/>
          <a:ln w="9525">
            <a:noFill/>
            <a:miter lim="800000"/>
            <a:headEnd/>
            <a:tailEnd/>
          </a:ln>
        </p:spPr>
        <p:txBody>
          <a:bodyPr lIns="0" tIns="0" rIns="0" bIns="0">
            <a:spAutoFit/>
          </a:bodyPr>
          <a:lstStyle/>
          <a:p>
            <a:pPr algn="r" defTabSz="1219140" eaLnBrk="0" fontAlgn="base" hangingPunct="0">
              <a:lnSpc>
                <a:spcPct val="97000"/>
              </a:lnSpc>
              <a:spcBef>
                <a:spcPct val="0"/>
              </a:spcBef>
              <a:spcAft>
                <a:spcPct val="0"/>
              </a:spcAft>
              <a:buClr>
                <a:srgbClr val="000000"/>
              </a:buClr>
              <a:buSzPct val="45000"/>
              <a:tabLst>
                <a:tab pos="723865" algn="l"/>
                <a:tab pos="1447728" algn="l"/>
                <a:tab pos="2171592" algn="l"/>
                <a:tab pos="2895456" algn="l"/>
                <a:tab pos="3619320" algn="l"/>
                <a:tab pos="4343182" algn="l"/>
                <a:tab pos="5067047" algn="l"/>
                <a:tab pos="5790910" algn="l"/>
                <a:tab pos="6514774" algn="l"/>
                <a:tab pos="7238638" algn="l"/>
              </a:tabLst>
            </a:pPr>
            <a:r>
              <a:rPr lang="en-GB" sz="1200" dirty="0" err="1">
                <a:solidFill>
                  <a:srgbClr val="000000"/>
                </a:solidFill>
                <a:latin typeface="Calibri"/>
                <a:cs typeface="Times New Roman" pitchFamily="18" charset="0"/>
              </a:rPr>
              <a:t>Schillie</a:t>
            </a:r>
            <a:r>
              <a:rPr lang="en-GB" sz="1200" dirty="0">
                <a:solidFill>
                  <a:srgbClr val="000000"/>
                </a:solidFill>
                <a:latin typeface="Calibri"/>
                <a:cs typeface="Times New Roman" pitchFamily="18" charset="0"/>
              </a:rPr>
              <a:t> SF, et al. </a:t>
            </a:r>
            <a:r>
              <a:rPr lang="en-US" sz="1200" i="1" dirty="0">
                <a:solidFill>
                  <a:srgbClr val="000000"/>
                </a:solidFill>
                <a:latin typeface="Calibri"/>
              </a:rPr>
              <a:t>Am J </a:t>
            </a:r>
            <a:r>
              <a:rPr lang="en-US" sz="1200" i="1" dirty="0" err="1">
                <a:solidFill>
                  <a:srgbClr val="000000"/>
                </a:solidFill>
                <a:latin typeface="Calibri"/>
              </a:rPr>
              <a:t>Prev</a:t>
            </a:r>
            <a:r>
              <a:rPr lang="en-US" sz="1200" i="1" dirty="0">
                <a:solidFill>
                  <a:srgbClr val="000000"/>
                </a:solidFill>
                <a:latin typeface="Calibri"/>
              </a:rPr>
              <a:t> Med</a:t>
            </a:r>
            <a:r>
              <a:rPr lang="en-US" sz="1200" dirty="0">
                <a:solidFill>
                  <a:srgbClr val="000000"/>
                </a:solidFill>
                <a:latin typeface="Calibri"/>
              </a:rPr>
              <a:t> 2009;37:181</a:t>
            </a:r>
            <a:r>
              <a:rPr lang="en-US" sz="1200" dirty="0">
                <a:solidFill>
                  <a:srgbClr val="000000"/>
                </a:solidFill>
                <a:latin typeface="Calibri"/>
                <a:cs typeface="Times New Roman" pitchFamily="18" charset="0"/>
              </a:rPr>
              <a:t>-7</a:t>
            </a:r>
            <a:endParaRPr lang="en-GB" sz="1200" dirty="0">
              <a:solidFill>
                <a:srgbClr val="000000"/>
              </a:solidFill>
              <a:latin typeface="Calibri"/>
              <a:cs typeface="Times New Roman" pitchFamily="18" charset="0"/>
            </a:endParaRPr>
          </a:p>
        </p:txBody>
      </p:sp>
      <p:pic>
        <p:nvPicPr>
          <p:cNvPr id="10"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54421" y="1864149"/>
            <a:ext cx="2527469" cy="650452"/>
          </a:xfrm>
          <a:prstGeom prst="rect">
            <a:avLst/>
          </a:prstGeom>
          <a:noFill/>
          <a:ln w="9525">
            <a:solidFill>
              <a:srgbClr val="000000"/>
            </a:solidFill>
            <a:miter lim="800000"/>
            <a:headEnd/>
            <a:tailEnd/>
          </a:ln>
        </p:spPr>
      </p:pic>
      <p:sp>
        <p:nvSpPr>
          <p:cNvPr id="4" name="Title 3"/>
          <p:cNvSpPr>
            <a:spLocks noGrp="1"/>
          </p:cNvSpPr>
          <p:nvPr>
            <p:ph type="title"/>
          </p:nvPr>
        </p:nvSpPr>
        <p:spPr>
          <a:xfrm>
            <a:off x="423883" y="289310"/>
            <a:ext cx="11405632" cy="1143000"/>
          </a:xfrm>
        </p:spPr>
        <p:txBody>
          <a:bodyPr/>
          <a:lstStyle/>
          <a:p>
            <a:r>
              <a:rPr lang="en-US" sz="3200" dirty="0"/>
              <a:t>More children are brought to Emergency Departments (EDs) for unintentional medication exposures and overdoses than exposures to all other consumer products combined</a:t>
            </a:r>
            <a:endParaRPr lang="en-US" sz="2667" dirty="0"/>
          </a:p>
        </p:txBody>
      </p:sp>
      <p:sp>
        <p:nvSpPr>
          <p:cNvPr id="7" name="Text Placeholder 1">
            <a:extLst>
              <a:ext uri="{FF2B5EF4-FFF2-40B4-BE49-F238E27FC236}">
                <a16:creationId xmlns:a16="http://schemas.microsoft.com/office/drawing/2014/main" id="{1F8DADA3-3FBE-4712-AFFD-84B43061EC75}"/>
              </a:ext>
            </a:extLst>
          </p:cNvPr>
          <p:cNvSpPr txBox="1">
            <a:spLocks/>
          </p:cNvSpPr>
          <p:nvPr/>
        </p:nvSpPr>
        <p:spPr>
          <a:xfrm>
            <a:off x="5669605" y="5486163"/>
            <a:ext cx="2255195" cy="373595"/>
          </a:xfrm>
          <a:prstGeom prst="rect">
            <a:avLst/>
          </a:prstGeom>
        </p:spPr>
        <p:txBody>
          <a:bodyPr/>
          <a:lstStyle>
            <a:lvl1pPr marL="257168" indent="-257168" algn="l" rtl="0" eaLnBrk="0" fontAlgn="base" hangingPunct="0">
              <a:spcBef>
                <a:spcPct val="20000"/>
              </a:spcBef>
              <a:spcAft>
                <a:spcPct val="0"/>
              </a:spcAft>
              <a:buFont typeface="Arial" panose="020B0604020202020204" pitchFamily="34" charset="0"/>
              <a:buChar char="•"/>
              <a:defRPr sz="2400" kern="1200" baseline="0">
                <a:solidFill>
                  <a:srgbClr val="292929"/>
                </a:solidFill>
                <a:latin typeface="Calibri" panose="020F0502020204030204" pitchFamily="34" charset="0"/>
                <a:ea typeface="+mn-ea"/>
                <a:cs typeface="+mn-cs"/>
              </a:defRPr>
            </a:lvl1pPr>
            <a:lvl2pPr marL="557199" indent="-214308" algn="l" rtl="0" eaLnBrk="0" fontAlgn="base" hangingPunct="0">
              <a:spcBef>
                <a:spcPct val="20000"/>
              </a:spcBef>
              <a:spcAft>
                <a:spcPct val="0"/>
              </a:spcAft>
              <a:buFont typeface="Arial" panose="020B0604020202020204" pitchFamily="34" charset="0"/>
              <a:buChar char="–"/>
              <a:defRPr sz="2100" kern="1200" baseline="0">
                <a:solidFill>
                  <a:srgbClr val="292929"/>
                </a:solidFill>
                <a:latin typeface="Calibri" panose="020F0502020204030204" pitchFamily="34" charset="0"/>
                <a:ea typeface="+mn-ea"/>
                <a:cs typeface="+mn-cs"/>
              </a:defRPr>
            </a:lvl2pPr>
            <a:lvl3pPr marL="857228" indent="-171446" algn="l" rtl="0" eaLnBrk="0" fontAlgn="base" hangingPunct="0">
              <a:spcBef>
                <a:spcPct val="20000"/>
              </a:spcBef>
              <a:spcAft>
                <a:spcPct val="0"/>
              </a:spcAft>
              <a:buFont typeface="Arial" panose="020B0604020202020204" pitchFamily="34" charset="0"/>
              <a:buChar char="•"/>
              <a:defRPr sz="1800" kern="1200" baseline="0">
                <a:solidFill>
                  <a:srgbClr val="292929"/>
                </a:solidFill>
                <a:latin typeface="Calibri" panose="020F0502020204030204" pitchFamily="34" charset="0"/>
                <a:ea typeface="+mn-ea"/>
                <a:cs typeface="+mn-cs"/>
              </a:defRPr>
            </a:lvl3pPr>
            <a:lvl4pPr marL="1200120" indent="-171446" algn="l" rtl="0" eaLnBrk="0" fontAlgn="base" hangingPunct="0">
              <a:spcBef>
                <a:spcPct val="20000"/>
              </a:spcBef>
              <a:spcAft>
                <a:spcPct val="0"/>
              </a:spcAft>
              <a:buFont typeface="Arial" panose="020B0604020202020204" pitchFamily="34" charset="0"/>
              <a:buChar char="–"/>
              <a:defRPr sz="1500" kern="1200" baseline="0">
                <a:solidFill>
                  <a:srgbClr val="292929"/>
                </a:solidFill>
                <a:latin typeface="Calibri" panose="020F0502020204030204" pitchFamily="34" charset="0"/>
                <a:ea typeface="+mn-ea"/>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baseline="0">
                <a:solidFill>
                  <a:srgbClr val="292929"/>
                </a:solidFill>
                <a:latin typeface="Calibri" panose="020F050202020403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1219140">
              <a:buNone/>
            </a:pPr>
            <a:r>
              <a:rPr lang="en-US" sz="1467" dirty="0"/>
              <a:t>2004-2005</a:t>
            </a:r>
          </a:p>
        </p:txBody>
      </p:sp>
      <p:pic>
        <p:nvPicPr>
          <p:cNvPr id="2" name="Picture 1">
            <a:extLst>
              <a:ext uri="{FF2B5EF4-FFF2-40B4-BE49-F238E27FC236}">
                <a16:creationId xmlns:a16="http://schemas.microsoft.com/office/drawing/2014/main" id="{0AAC4505-1460-4783-AD4B-704D25F3BFF3}"/>
              </a:ext>
            </a:extLst>
          </p:cNvPr>
          <p:cNvPicPr>
            <a:picLocks noChangeAspect="1"/>
          </p:cNvPicPr>
          <p:nvPr/>
        </p:nvPicPr>
        <p:blipFill>
          <a:blip r:embed="rId5"/>
          <a:stretch>
            <a:fillRect/>
          </a:stretch>
        </p:blipFill>
        <p:spPr>
          <a:xfrm>
            <a:off x="10765270" y="6438190"/>
            <a:ext cx="595247" cy="179152"/>
          </a:xfrm>
          <a:prstGeom prst="rect">
            <a:avLst/>
          </a:prstGeom>
        </p:spPr>
      </p:pic>
      <p:sp>
        <p:nvSpPr>
          <p:cNvPr id="8" name="Slide Number Placeholder 1">
            <a:extLst>
              <a:ext uri="{FF2B5EF4-FFF2-40B4-BE49-F238E27FC236}">
                <a16:creationId xmlns:a16="http://schemas.microsoft.com/office/drawing/2014/main" id="{7ECB12E2-63F8-4972-A282-A5815921594E}"/>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63850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19241-6D86-4ABE-A7C8-2D3A5BDC0E49}"/>
              </a:ext>
            </a:extLst>
          </p:cNvPr>
          <p:cNvPicPr>
            <a:picLocks noChangeAspect="1"/>
          </p:cNvPicPr>
          <p:nvPr/>
        </p:nvPicPr>
        <p:blipFill>
          <a:blip r:embed="rId3"/>
          <a:stretch>
            <a:fillRect/>
          </a:stretch>
        </p:blipFill>
        <p:spPr>
          <a:xfrm>
            <a:off x="2510309" y="1193801"/>
            <a:ext cx="6982364" cy="4369956"/>
          </a:xfrm>
          <a:prstGeom prst="rect">
            <a:avLst/>
          </a:prstGeom>
        </p:spPr>
      </p:pic>
      <p:sp>
        <p:nvSpPr>
          <p:cNvPr id="4" name="Title 1"/>
          <p:cNvSpPr>
            <a:spLocks noGrp="1"/>
          </p:cNvSpPr>
          <p:nvPr>
            <p:ph type="title"/>
          </p:nvPr>
        </p:nvSpPr>
        <p:spPr>
          <a:xfrm>
            <a:off x="442204" y="152400"/>
            <a:ext cx="11118573" cy="1143000"/>
          </a:xfrm>
        </p:spPr>
        <p:txBody>
          <a:bodyPr anchor="ctr"/>
          <a:lstStyle/>
          <a:p>
            <a:pPr>
              <a:lnSpc>
                <a:spcPct val="100000"/>
              </a:lnSpc>
            </a:pPr>
            <a:r>
              <a:rPr lang="en-US" sz="3467" dirty="0">
                <a:solidFill>
                  <a:srgbClr val="1E22AA"/>
                </a:solidFill>
                <a:latin typeface="Prometo Medium"/>
              </a:rPr>
              <a:t>Children &lt;5 years come to EDs for medication-related harms at a higher rate than all others under 65 years old*</a:t>
            </a:r>
          </a:p>
        </p:txBody>
      </p:sp>
      <p:sp>
        <p:nvSpPr>
          <p:cNvPr id="2" name="Text Placeholder 1">
            <a:extLst>
              <a:ext uri="{FF2B5EF4-FFF2-40B4-BE49-F238E27FC236}">
                <a16:creationId xmlns:a16="http://schemas.microsoft.com/office/drawing/2014/main" id="{9168B91A-850D-49B6-BA2D-4D7269622D37}"/>
              </a:ext>
            </a:extLst>
          </p:cNvPr>
          <p:cNvSpPr>
            <a:spLocks noGrp="1"/>
          </p:cNvSpPr>
          <p:nvPr>
            <p:ph type="body" sz="quarter" idx="10"/>
          </p:nvPr>
        </p:nvSpPr>
        <p:spPr>
          <a:xfrm>
            <a:off x="1219201" y="5514713"/>
            <a:ext cx="5526039" cy="373595"/>
          </a:xfrm>
        </p:spPr>
        <p:txBody>
          <a:bodyPr/>
          <a:lstStyle/>
          <a:p>
            <a:pPr marL="0" indent="0">
              <a:buNone/>
            </a:pPr>
            <a:r>
              <a:rPr lang="en-US" sz="1333" dirty="0"/>
              <a:t>*Excludes  self-harm and abuse, 2017-2019</a:t>
            </a:r>
          </a:p>
        </p:txBody>
      </p:sp>
      <p:sp>
        <p:nvSpPr>
          <p:cNvPr id="11" name="Text Box 3">
            <a:extLst>
              <a:ext uri="{FF2B5EF4-FFF2-40B4-BE49-F238E27FC236}">
                <a16:creationId xmlns:a16="http://schemas.microsoft.com/office/drawing/2014/main" id="{2C55AED7-EB7D-46BB-90C7-8DB8BC594938}"/>
              </a:ext>
            </a:extLst>
          </p:cNvPr>
          <p:cNvSpPr txBox="1">
            <a:spLocks noChangeArrowheads="1"/>
          </p:cNvSpPr>
          <p:nvPr/>
        </p:nvSpPr>
        <p:spPr bwMode="auto">
          <a:xfrm>
            <a:off x="8766712" y="5627152"/>
            <a:ext cx="2925168" cy="17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tx2"/>
              </a:buClr>
              <a:buSzPct val="60000"/>
              <a:buFont typeface="Wingdings" pitchFamily="2" charset="2"/>
              <a:buChar char="n"/>
              <a:tabLst>
                <a:tab pos="723900" algn="l"/>
                <a:tab pos="1447800" algn="l"/>
                <a:tab pos="2171700" algn="l"/>
                <a:tab pos="2895600" algn="l"/>
                <a:tab pos="3619500" algn="l"/>
                <a:tab pos="4343400" algn="l"/>
                <a:tab pos="5067300" algn="l"/>
                <a:tab pos="5791200" algn="l"/>
                <a:tab pos="6515100" algn="l"/>
                <a:tab pos="7239000" algn="l"/>
              </a:tabLst>
              <a:defRPr sz="2800">
                <a:solidFill>
                  <a:schemeClr val="tx1"/>
                </a:solidFill>
                <a:latin typeface="Arial" pitchFamily="34" charset="0"/>
              </a:defRPr>
            </a:lvl1pPr>
            <a:lvl2pPr marL="742950" indent="-285750" eaLnBrk="0" hangingPunct="0">
              <a:spcBef>
                <a:spcPct val="20000"/>
              </a:spcBef>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600">
                <a:solidFill>
                  <a:schemeClr val="tx1"/>
                </a:solidFill>
                <a:latin typeface="Arial" pitchFamily="34" charset="0"/>
              </a:defRPr>
            </a:lvl2pPr>
            <a:lvl3pPr marL="1143000" indent="-228600" eaLnBrk="0" hangingPunct="0">
              <a:spcBef>
                <a:spcPct val="20000"/>
              </a:spcBef>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Arial" pitchFamily="34" charset="0"/>
              </a:defRPr>
            </a:lvl3pPr>
            <a:lvl4pPr marL="1600200" indent="-228600" eaLnBrk="0" hangingPunct="0">
              <a:spcBef>
                <a:spcPct val="20000"/>
              </a:spcBef>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4pPr>
            <a:lvl5pPr marL="2057400" indent="-228600" eaLnBrk="0" hangingPunct="0">
              <a:spcBef>
                <a:spcPct val="20000"/>
              </a:spcBef>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9pPr>
          </a:lstStyle>
          <a:p>
            <a:pPr algn="r" defTabSz="1219140" eaLnBrk="1" fontAlgn="base" hangingPunct="1">
              <a:lnSpc>
                <a:spcPct val="97000"/>
              </a:lnSpc>
              <a:spcBef>
                <a:spcPct val="0"/>
              </a:spcBef>
              <a:spcAft>
                <a:spcPct val="0"/>
              </a:spcAft>
              <a:buClr>
                <a:srgbClr val="000000"/>
              </a:buClr>
              <a:buSzPct val="45000"/>
              <a:buNone/>
              <a:tabLst>
                <a:tab pos="965152" algn="l"/>
                <a:tab pos="1930304" algn="l"/>
                <a:tab pos="2895456" algn="l"/>
                <a:tab pos="3860606" algn="l"/>
                <a:tab pos="4825758" algn="l"/>
                <a:tab pos="5790910" algn="l"/>
                <a:tab pos="6756062" algn="l"/>
                <a:tab pos="7721214" algn="l"/>
                <a:tab pos="8686366" algn="l"/>
                <a:tab pos="9651517" algn="l"/>
              </a:tabLst>
            </a:pPr>
            <a:r>
              <a:rPr lang="en-US" altLang="en-US" sz="1200" dirty="0">
                <a:solidFill>
                  <a:srgbClr val="7F7F7F">
                    <a:lumMod val="50000"/>
                  </a:srgbClr>
                </a:solidFill>
                <a:latin typeface="Calibri"/>
                <a:cs typeface="Times New Roman" pitchFamily="18" charset="0"/>
              </a:rPr>
              <a:t>Budnitz DS et al. </a:t>
            </a:r>
            <a:r>
              <a:rPr lang="en-US" altLang="en-US" sz="1200" i="1" dirty="0">
                <a:solidFill>
                  <a:srgbClr val="7F7F7F">
                    <a:lumMod val="50000"/>
                  </a:srgbClr>
                </a:solidFill>
                <a:latin typeface="Calibri"/>
                <a:cs typeface="Times New Roman" pitchFamily="18" charset="0"/>
              </a:rPr>
              <a:t>JAMA </a:t>
            </a:r>
            <a:r>
              <a:rPr lang="en-US" altLang="en-US" sz="1200" dirty="0">
                <a:solidFill>
                  <a:srgbClr val="7F7F7F">
                    <a:lumMod val="50000"/>
                  </a:srgbClr>
                </a:solidFill>
                <a:latin typeface="Calibri"/>
                <a:cs typeface="Times New Roman" pitchFamily="18" charset="0"/>
              </a:rPr>
              <a:t>2021;326:1299-1309</a:t>
            </a:r>
            <a:endParaRPr lang="en-GB" altLang="en-US" sz="1200" dirty="0">
              <a:solidFill>
                <a:srgbClr val="7F7F7F">
                  <a:lumMod val="50000"/>
                </a:srgbClr>
              </a:solidFill>
              <a:latin typeface="Calibri"/>
              <a:cs typeface="Times New Roman" pitchFamily="18" charset="0"/>
            </a:endParaRPr>
          </a:p>
        </p:txBody>
      </p:sp>
      <p:pic>
        <p:nvPicPr>
          <p:cNvPr id="5" name="Picture 4">
            <a:extLst>
              <a:ext uri="{FF2B5EF4-FFF2-40B4-BE49-F238E27FC236}">
                <a16:creationId xmlns:a16="http://schemas.microsoft.com/office/drawing/2014/main" id="{7749B53D-0209-489F-9993-19710C00ABFF}"/>
              </a:ext>
            </a:extLst>
          </p:cNvPr>
          <p:cNvPicPr>
            <a:picLocks noChangeAspect="1"/>
          </p:cNvPicPr>
          <p:nvPr/>
        </p:nvPicPr>
        <p:blipFill>
          <a:blip r:embed="rId4"/>
          <a:stretch>
            <a:fillRect/>
          </a:stretch>
        </p:blipFill>
        <p:spPr>
          <a:xfrm>
            <a:off x="10605747" y="6417654"/>
            <a:ext cx="754770" cy="227164"/>
          </a:xfrm>
          <a:prstGeom prst="rect">
            <a:avLst/>
          </a:prstGeom>
        </p:spPr>
      </p:pic>
      <p:sp>
        <p:nvSpPr>
          <p:cNvPr id="7" name="Slide Number Placeholder 1">
            <a:extLst>
              <a:ext uri="{FF2B5EF4-FFF2-40B4-BE49-F238E27FC236}">
                <a16:creationId xmlns:a16="http://schemas.microsoft.com/office/drawing/2014/main" id="{4B736E80-4191-4FFC-977E-F2C2BA3DC13D}"/>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8747014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DB310-A598-407B-8469-7BB007EDBF53}"/>
              </a:ext>
            </a:extLst>
          </p:cNvPr>
          <p:cNvSpPr>
            <a:spLocks noGrp="1"/>
          </p:cNvSpPr>
          <p:nvPr>
            <p:ph type="title"/>
          </p:nvPr>
        </p:nvSpPr>
        <p:spPr>
          <a:xfrm>
            <a:off x="609600" y="274639"/>
            <a:ext cx="11357610" cy="1143000"/>
          </a:xfrm>
        </p:spPr>
        <p:txBody>
          <a:bodyPr/>
          <a:lstStyle/>
          <a:p>
            <a:pPr>
              <a:lnSpc>
                <a:spcPct val="100000"/>
              </a:lnSpc>
            </a:pPr>
            <a:r>
              <a:rPr lang="en-US" sz="3600" b="0" dirty="0">
                <a:solidFill>
                  <a:srgbClr val="1E22AA"/>
                </a:solidFill>
                <a:latin typeface="Prometo Medium" panose="020B0704030203060203"/>
              </a:rPr>
              <a:t>ED Visits for ADEs Relatively Common in Children &lt;5</a:t>
            </a:r>
            <a:br>
              <a:rPr lang="en-US" sz="3600" b="0" dirty="0">
                <a:solidFill>
                  <a:srgbClr val="1E22AA"/>
                </a:solidFill>
                <a:latin typeface="Prometo Medium" panose="020B0704030203060203"/>
              </a:rPr>
            </a:br>
            <a:r>
              <a:rPr lang="en-US" sz="2800" b="0" dirty="0">
                <a:solidFill>
                  <a:srgbClr val="FF5A5A"/>
                </a:solidFill>
                <a:latin typeface="Prometo Medium" panose="020B0704030203060203"/>
              </a:rPr>
              <a:t>Medication Errors Most Common Among Youngest Children</a:t>
            </a:r>
            <a:endParaRPr lang="en-US" sz="3600" b="0" dirty="0">
              <a:solidFill>
                <a:srgbClr val="FF5A5A"/>
              </a:solidFill>
              <a:latin typeface="Prometo Medium" panose="020B0704030203060203"/>
            </a:endParaRPr>
          </a:p>
        </p:txBody>
      </p:sp>
      <p:sp>
        <p:nvSpPr>
          <p:cNvPr id="4" name="Text Box 3">
            <a:extLst>
              <a:ext uri="{FF2B5EF4-FFF2-40B4-BE49-F238E27FC236}">
                <a16:creationId xmlns:a16="http://schemas.microsoft.com/office/drawing/2014/main" id="{C2F49F3E-B0BF-4642-93F1-E25F3699F7F7}"/>
              </a:ext>
            </a:extLst>
          </p:cNvPr>
          <p:cNvSpPr txBox="1">
            <a:spLocks noChangeAspect="1" noChangeArrowheads="1"/>
          </p:cNvSpPr>
          <p:nvPr/>
        </p:nvSpPr>
        <p:spPr bwMode="auto">
          <a:xfrm>
            <a:off x="8423936" y="5541465"/>
            <a:ext cx="3699569" cy="17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tx2"/>
              </a:buClr>
              <a:buSzPct val="60000"/>
              <a:buFont typeface="Wingdings" pitchFamily="2" charset="2"/>
              <a:buChar char="n"/>
              <a:tabLst>
                <a:tab pos="723900" algn="l"/>
                <a:tab pos="1447800" algn="l"/>
                <a:tab pos="2171700" algn="l"/>
                <a:tab pos="2895600" algn="l"/>
                <a:tab pos="3619500" algn="l"/>
                <a:tab pos="4343400" algn="l"/>
                <a:tab pos="5067300" algn="l"/>
                <a:tab pos="5791200" algn="l"/>
                <a:tab pos="6515100" algn="l"/>
                <a:tab pos="7239000" algn="l"/>
              </a:tabLst>
              <a:defRPr sz="2800">
                <a:solidFill>
                  <a:schemeClr val="tx1"/>
                </a:solidFill>
                <a:latin typeface="Arial" pitchFamily="34" charset="0"/>
              </a:defRPr>
            </a:lvl1pPr>
            <a:lvl2pPr marL="742950" indent="-285750" eaLnBrk="0" hangingPunct="0">
              <a:spcBef>
                <a:spcPct val="20000"/>
              </a:spcBef>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600">
                <a:solidFill>
                  <a:schemeClr val="tx1"/>
                </a:solidFill>
                <a:latin typeface="Arial" pitchFamily="34" charset="0"/>
              </a:defRPr>
            </a:lvl2pPr>
            <a:lvl3pPr marL="1143000" indent="-228600" eaLnBrk="0" hangingPunct="0">
              <a:spcBef>
                <a:spcPct val="20000"/>
              </a:spcBef>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Arial" pitchFamily="34" charset="0"/>
              </a:defRPr>
            </a:lvl3pPr>
            <a:lvl4pPr marL="1600200" indent="-228600" eaLnBrk="0" hangingPunct="0">
              <a:spcBef>
                <a:spcPct val="20000"/>
              </a:spcBef>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4pPr>
            <a:lvl5pPr marL="2057400" indent="-228600" eaLnBrk="0" hangingPunct="0">
              <a:spcBef>
                <a:spcPct val="20000"/>
              </a:spcBef>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SzPct val="75000"/>
              <a:buChar char="•"/>
              <a:tabLst>
                <a:tab pos="723900" algn="l"/>
                <a:tab pos="1447800" algn="l"/>
                <a:tab pos="2171700" algn="l"/>
                <a:tab pos="2895600" algn="l"/>
                <a:tab pos="3619500" algn="l"/>
                <a:tab pos="4343400" algn="l"/>
                <a:tab pos="5067300" algn="l"/>
                <a:tab pos="5791200" algn="l"/>
                <a:tab pos="6515100" algn="l"/>
                <a:tab pos="7239000" algn="l"/>
              </a:tabLst>
              <a:defRPr sz="2000">
                <a:solidFill>
                  <a:schemeClr val="tx1"/>
                </a:solidFill>
                <a:latin typeface="Arial" pitchFamily="34" charset="0"/>
              </a:defRPr>
            </a:lvl9pPr>
          </a:lstStyle>
          <a:p>
            <a:pPr algn="r" defTabSz="914377" eaLnBrk="1" fontAlgn="base" hangingPunct="1">
              <a:lnSpc>
                <a:spcPct val="97000"/>
              </a:lnSpc>
              <a:spcBef>
                <a:spcPct val="0"/>
              </a:spcBef>
              <a:spcAft>
                <a:spcPct val="0"/>
              </a:spcAft>
              <a:buClr>
                <a:srgbClr val="000000"/>
              </a:buClr>
              <a:buSzPct val="45000"/>
              <a:buNone/>
              <a:tabLst>
                <a:tab pos="723882" algn="l"/>
                <a:tab pos="1447764" algn="l"/>
                <a:tab pos="2171646" algn="l"/>
                <a:tab pos="2895528" algn="l"/>
                <a:tab pos="3619410" algn="l"/>
                <a:tab pos="4343291" algn="l"/>
                <a:tab pos="5067173" algn="l"/>
                <a:tab pos="5791055" algn="l"/>
                <a:tab pos="6514937" algn="l"/>
                <a:tab pos="7238819" algn="l"/>
              </a:tabLst>
            </a:pPr>
            <a:r>
              <a:rPr lang="en-US" altLang="en-US" sz="1200" dirty="0">
                <a:solidFill>
                  <a:srgbClr val="7E8083"/>
                </a:solidFill>
                <a:latin typeface="+mn-lt"/>
                <a:cs typeface="Times New Roman" pitchFamily="18" charset="0"/>
              </a:rPr>
              <a:t>Budnitz DS and Salis S. </a:t>
            </a:r>
            <a:r>
              <a:rPr lang="en-US" altLang="en-US" sz="1200" i="1" dirty="0">
                <a:solidFill>
                  <a:srgbClr val="7E8083"/>
                </a:solidFill>
                <a:latin typeface="+mn-lt"/>
                <a:cs typeface="Times New Roman" pitchFamily="18" charset="0"/>
              </a:rPr>
              <a:t>Pediatrics</a:t>
            </a:r>
            <a:r>
              <a:rPr lang="en-US" altLang="en-US" sz="1200" dirty="0">
                <a:solidFill>
                  <a:srgbClr val="7E8083"/>
                </a:solidFill>
                <a:latin typeface="+mn-lt"/>
                <a:cs typeface="Times New Roman" pitchFamily="18" charset="0"/>
              </a:rPr>
              <a:t> 2011;127:1597-9 </a:t>
            </a:r>
            <a:endParaRPr lang="en-GB" altLang="en-US" sz="1200" dirty="0">
              <a:solidFill>
                <a:srgbClr val="7E8083"/>
              </a:solidFill>
              <a:latin typeface="+mn-lt"/>
              <a:cs typeface="Times New Roman" pitchFamily="18" charset="0"/>
            </a:endParaRPr>
          </a:p>
        </p:txBody>
      </p:sp>
      <p:pic>
        <p:nvPicPr>
          <p:cNvPr id="5" name="Picture 4">
            <a:extLst>
              <a:ext uri="{FF2B5EF4-FFF2-40B4-BE49-F238E27FC236}">
                <a16:creationId xmlns:a16="http://schemas.microsoft.com/office/drawing/2014/main" id="{EF9243E0-2F3B-42DD-8B02-9A30D0FE182D}"/>
              </a:ext>
            </a:extLst>
          </p:cNvPr>
          <p:cNvPicPr>
            <a:picLocks noChangeAspect="1"/>
          </p:cNvPicPr>
          <p:nvPr/>
        </p:nvPicPr>
        <p:blipFill rotWithShape="1">
          <a:blip r:embed="rId3" cstate="print"/>
          <a:srcRect l="9432" t="12211" r="11190" b="9142"/>
          <a:stretch/>
        </p:blipFill>
        <p:spPr>
          <a:xfrm>
            <a:off x="2278619" y="1600201"/>
            <a:ext cx="6604837" cy="3964375"/>
          </a:xfrm>
          <a:prstGeom prst="rect">
            <a:avLst/>
          </a:prstGeom>
        </p:spPr>
      </p:pic>
      <p:sp>
        <p:nvSpPr>
          <p:cNvPr id="6" name="Text Box 3">
            <a:extLst>
              <a:ext uri="{FF2B5EF4-FFF2-40B4-BE49-F238E27FC236}">
                <a16:creationId xmlns:a16="http://schemas.microsoft.com/office/drawing/2014/main" id="{BFC22973-3BCA-4574-8811-C82796AE6DD9}"/>
              </a:ext>
            </a:extLst>
          </p:cNvPr>
          <p:cNvSpPr txBox="1">
            <a:spLocks noChangeArrowheads="1"/>
          </p:cNvSpPr>
          <p:nvPr/>
        </p:nvSpPr>
        <p:spPr bwMode="auto">
          <a:xfrm>
            <a:off x="6637105" y="5952266"/>
            <a:ext cx="5486400" cy="179152"/>
          </a:xfrm>
          <a:prstGeom prst="rect">
            <a:avLst/>
          </a:prstGeom>
          <a:noFill/>
          <a:ln w="9525">
            <a:noFill/>
            <a:miter lim="800000"/>
            <a:headEnd/>
            <a:tailEnd/>
          </a:ln>
        </p:spPr>
        <p:txBody>
          <a:bodyPr lIns="0" tIns="0" rIns="0" bIns="0">
            <a:spAutoFit/>
          </a:bodyPr>
          <a:lstStyle/>
          <a:p>
            <a:pPr algn="r" defTabSz="914377" eaLnBrk="0" fontAlgn="base" hangingPunct="0">
              <a:lnSpc>
                <a:spcPct val="97000"/>
              </a:lnSpc>
              <a:spcBef>
                <a:spcPct val="0"/>
              </a:spcBef>
              <a:spcAft>
                <a:spcPct val="0"/>
              </a:spcAft>
              <a:buClr>
                <a:srgbClr val="000000"/>
              </a:buClr>
              <a:buSzPct val="45000"/>
              <a:tabLst>
                <a:tab pos="965152" algn="l"/>
                <a:tab pos="1930304" algn="l"/>
                <a:tab pos="2895456" algn="l"/>
                <a:tab pos="3860606" algn="l"/>
                <a:tab pos="4825758" algn="l"/>
                <a:tab pos="5790910" algn="l"/>
                <a:tab pos="6756062" algn="l"/>
                <a:tab pos="7721214" algn="l"/>
                <a:tab pos="8686366" algn="l"/>
                <a:tab pos="9651517" algn="l"/>
              </a:tabLst>
            </a:pPr>
            <a:r>
              <a:rPr lang="en-GB" sz="1200" dirty="0" err="1">
                <a:solidFill>
                  <a:srgbClr val="7E8083"/>
                </a:solidFill>
                <a:cs typeface="Times New Roman" pitchFamily="18" charset="0"/>
              </a:rPr>
              <a:t>Schillie</a:t>
            </a:r>
            <a:r>
              <a:rPr lang="en-GB" sz="1200" dirty="0">
                <a:solidFill>
                  <a:srgbClr val="7E8083"/>
                </a:solidFill>
                <a:cs typeface="Times New Roman" pitchFamily="18" charset="0"/>
              </a:rPr>
              <a:t> SF, et al. </a:t>
            </a:r>
            <a:r>
              <a:rPr lang="en-US" sz="1200" i="1" dirty="0">
                <a:solidFill>
                  <a:srgbClr val="7E8083"/>
                </a:solidFill>
                <a:cs typeface="Arial" charset="0"/>
              </a:rPr>
              <a:t>Am J </a:t>
            </a:r>
            <a:r>
              <a:rPr lang="en-US" sz="1200" i="1" dirty="0" err="1">
                <a:solidFill>
                  <a:srgbClr val="7E8083"/>
                </a:solidFill>
                <a:cs typeface="Arial" charset="0"/>
              </a:rPr>
              <a:t>Prev</a:t>
            </a:r>
            <a:r>
              <a:rPr lang="en-US" sz="1200" i="1" dirty="0">
                <a:solidFill>
                  <a:srgbClr val="7E8083"/>
                </a:solidFill>
                <a:cs typeface="Arial" charset="0"/>
              </a:rPr>
              <a:t> Med</a:t>
            </a:r>
            <a:r>
              <a:rPr lang="en-US" sz="1200" dirty="0">
                <a:solidFill>
                  <a:srgbClr val="7E8083"/>
                </a:solidFill>
                <a:cs typeface="Arial" charset="0"/>
              </a:rPr>
              <a:t> 2009;37:181</a:t>
            </a:r>
            <a:r>
              <a:rPr lang="en-US" sz="1200" dirty="0">
                <a:solidFill>
                  <a:srgbClr val="7E8083"/>
                </a:solidFill>
                <a:cs typeface="Times New Roman" pitchFamily="18" charset="0"/>
              </a:rPr>
              <a:t>-7</a:t>
            </a:r>
            <a:endParaRPr lang="en-GB" sz="1200" dirty="0">
              <a:solidFill>
                <a:srgbClr val="7E8083"/>
              </a:solidFill>
              <a:cs typeface="Times New Roman" pitchFamily="18" charset="0"/>
            </a:endParaRPr>
          </a:p>
        </p:txBody>
      </p:sp>
      <p:sp>
        <p:nvSpPr>
          <p:cNvPr id="7" name="Text Box 3">
            <a:extLst>
              <a:ext uri="{FF2B5EF4-FFF2-40B4-BE49-F238E27FC236}">
                <a16:creationId xmlns:a16="http://schemas.microsoft.com/office/drawing/2014/main" id="{619E9B12-575F-45B8-A393-B4B1CF222E28}"/>
              </a:ext>
            </a:extLst>
          </p:cNvPr>
          <p:cNvSpPr txBox="1">
            <a:spLocks noChangeArrowheads="1"/>
          </p:cNvSpPr>
          <p:nvPr/>
        </p:nvSpPr>
        <p:spPr bwMode="auto">
          <a:xfrm>
            <a:off x="7246705" y="5737950"/>
            <a:ext cx="4876800" cy="179152"/>
          </a:xfrm>
          <a:prstGeom prst="rect">
            <a:avLst/>
          </a:prstGeom>
          <a:noFill/>
          <a:ln w="9525">
            <a:noFill/>
            <a:miter lim="800000"/>
            <a:headEnd/>
            <a:tailEnd/>
          </a:ln>
        </p:spPr>
        <p:txBody>
          <a:bodyPr lIns="0" tIns="0" rIns="0" bIns="0">
            <a:spAutoFit/>
          </a:bodyPr>
          <a:lstStyle/>
          <a:p>
            <a:pPr algn="r" defTabSz="914377" eaLnBrk="0" fontAlgn="base" hangingPunct="0">
              <a:lnSpc>
                <a:spcPct val="97000"/>
              </a:lnSpc>
              <a:spcBef>
                <a:spcPct val="0"/>
              </a:spcBef>
              <a:spcAft>
                <a:spcPct val="0"/>
              </a:spcAft>
              <a:buClr>
                <a:srgbClr val="000000"/>
              </a:buClr>
              <a:buSzPct val="45000"/>
              <a:tabLst>
                <a:tab pos="965152" algn="l"/>
                <a:tab pos="1930304" algn="l"/>
                <a:tab pos="2895456" algn="l"/>
                <a:tab pos="3860606" algn="l"/>
                <a:tab pos="4825758" algn="l"/>
                <a:tab pos="5790910" algn="l"/>
                <a:tab pos="6756062" algn="l"/>
                <a:tab pos="7721214" algn="l"/>
                <a:tab pos="8686366" algn="l"/>
                <a:tab pos="9651517" algn="l"/>
              </a:tabLst>
            </a:pPr>
            <a:r>
              <a:rPr lang="en-GB" sz="1200" dirty="0">
                <a:solidFill>
                  <a:srgbClr val="7E8083"/>
                </a:solidFill>
                <a:cs typeface="Times New Roman" pitchFamily="18" charset="0"/>
              </a:rPr>
              <a:t>Cohen AL, et al. </a:t>
            </a:r>
            <a:r>
              <a:rPr lang="en-US" sz="1200" i="1" dirty="0">
                <a:solidFill>
                  <a:srgbClr val="7E8083"/>
                </a:solidFill>
                <a:cs typeface="Arial" charset="0"/>
              </a:rPr>
              <a:t>J </a:t>
            </a:r>
            <a:r>
              <a:rPr lang="en-US" sz="1200" i="1" dirty="0" err="1">
                <a:solidFill>
                  <a:srgbClr val="7E8083"/>
                </a:solidFill>
                <a:cs typeface="Arial" charset="0"/>
              </a:rPr>
              <a:t>Pediatr</a:t>
            </a:r>
            <a:r>
              <a:rPr lang="en-US" sz="1200" dirty="0">
                <a:solidFill>
                  <a:srgbClr val="7E8083"/>
                </a:solidFill>
                <a:cs typeface="Arial" charset="0"/>
              </a:rPr>
              <a:t> 2008;152: 416-421</a:t>
            </a:r>
            <a:endParaRPr lang="en-GB" sz="1200" dirty="0">
              <a:solidFill>
                <a:srgbClr val="7E8083"/>
              </a:solidFill>
              <a:cs typeface="Times New Roman" pitchFamily="18" charset="0"/>
            </a:endParaRPr>
          </a:p>
        </p:txBody>
      </p:sp>
      <p:grpSp>
        <p:nvGrpSpPr>
          <p:cNvPr id="8" name="Group 7">
            <a:extLst>
              <a:ext uri="{FF2B5EF4-FFF2-40B4-BE49-F238E27FC236}">
                <a16:creationId xmlns:a16="http://schemas.microsoft.com/office/drawing/2014/main" id="{43CB6677-B066-4FFF-B3A2-02A715BF1551}"/>
              </a:ext>
            </a:extLst>
          </p:cNvPr>
          <p:cNvGrpSpPr>
            <a:grpSpLocks noChangeAspect="1"/>
          </p:cNvGrpSpPr>
          <p:nvPr/>
        </p:nvGrpSpPr>
        <p:grpSpPr>
          <a:xfrm>
            <a:off x="-101600" y="3084580"/>
            <a:ext cx="2419088" cy="1211411"/>
            <a:chOff x="4513720" y="3873782"/>
            <a:chExt cx="1299570" cy="650788"/>
          </a:xfrm>
        </p:grpSpPr>
        <p:sp>
          <p:nvSpPr>
            <p:cNvPr id="9" name="Oval 8">
              <a:extLst>
                <a:ext uri="{FF2B5EF4-FFF2-40B4-BE49-F238E27FC236}">
                  <a16:creationId xmlns:a16="http://schemas.microsoft.com/office/drawing/2014/main" id="{A8660272-B9F0-40FA-A026-7B812F93B6B9}"/>
                </a:ext>
              </a:extLst>
            </p:cNvPr>
            <p:cNvSpPr>
              <a:spLocks noChangeAspect="1"/>
            </p:cNvSpPr>
            <p:nvPr/>
          </p:nvSpPr>
          <p:spPr>
            <a:xfrm>
              <a:off x="4829578" y="3873782"/>
              <a:ext cx="646974" cy="650788"/>
            </a:xfrm>
            <a:prstGeom prst="ellipse">
              <a:avLst/>
            </a:prstGeom>
            <a:noFill/>
            <a:ln w="9525" cap="flat" cmpd="sng" algn="ctr">
              <a:solidFill>
                <a:srgbClr val="FFFFFF">
                  <a:lumMod val="75000"/>
                </a:srgbClr>
              </a:solidFill>
              <a:prstDash val="sysDot"/>
            </a:ln>
            <a:effectLst/>
          </p:spPr>
          <p:txBody>
            <a:bodyPr rtlCol="0" anchor="ctr"/>
            <a:lstStyle/>
            <a:p>
              <a:pPr algn="ctr" defTabSz="914377" eaLnBrk="0" fontAlgn="base" hangingPunct="0">
                <a:spcBef>
                  <a:spcPct val="0"/>
                </a:spcBef>
                <a:spcAft>
                  <a:spcPct val="0"/>
                </a:spcAft>
                <a:defRPr/>
              </a:pPr>
              <a:endParaRPr lang="en-US" kern="0" dirty="0">
                <a:solidFill>
                  <a:srgbClr val="FFC000"/>
                </a:solidFill>
                <a:latin typeface="Calibri"/>
              </a:endParaRPr>
            </a:p>
          </p:txBody>
        </p:sp>
        <p:sp>
          <p:nvSpPr>
            <p:cNvPr id="10" name="Pie 23">
              <a:extLst>
                <a:ext uri="{FF2B5EF4-FFF2-40B4-BE49-F238E27FC236}">
                  <a16:creationId xmlns:a16="http://schemas.microsoft.com/office/drawing/2014/main" id="{9F2EFCFE-5491-4AF9-8D46-D451D1ACC621}"/>
                </a:ext>
              </a:extLst>
            </p:cNvPr>
            <p:cNvSpPr>
              <a:spLocks noChangeAspect="1"/>
            </p:cNvSpPr>
            <p:nvPr/>
          </p:nvSpPr>
          <p:spPr>
            <a:xfrm>
              <a:off x="4829577" y="3878034"/>
              <a:ext cx="646975" cy="646536"/>
            </a:xfrm>
            <a:prstGeom prst="pie">
              <a:avLst>
                <a:gd name="adj1" fmla="val 3011669"/>
                <a:gd name="adj2" fmla="val 16200000"/>
              </a:avLst>
            </a:prstGeom>
            <a:solidFill>
              <a:srgbClr val="C00000"/>
            </a:solidFill>
            <a:ln w="25400" cap="flat" cmpd="sng" algn="ctr">
              <a:solidFill>
                <a:srgbClr val="C00000"/>
              </a:solidFill>
              <a:prstDash val="solid"/>
            </a:ln>
            <a:effectLst/>
          </p:spPr>
          <p:txBody>
            <a:bodyPr rtlCol="0" anchor="ctr"/>
            <a:lstStyle/>
            <a:p>
              <a:pPr algn="ctr" defTabSz="914377" eaLnBrk="0" fontAlgn="base" hangingPunct="0">
                <a:spcBef>
                  <a:spcPct val="0"/>
                </a:spcBef>
                <a:spcAft>
                  <a:spcPct val="0"/>
                </a:spcAft>
                <a:defRPr/>
              </a:pPr>
              <a:endParaRPr lang="en-US" kern="0">
                <a:solidFill>
                  <a:srgbClr val="0F56DC"/>
                </a:solidFill>
                <a:latin typeface="Calibri"/>
              </a:endParaRPr>
            </a:p>
          </p:txBody>
        </p:sp>
        <p:cxnSp>
          <p:nvCxnSpPr>
            <p:cNvPr id="11" name="Straight Arrow Connector 10">
              <a:extLst>
                <a:ext uri="{FF2B5EF4-FFF2-40B4-BE49-F238E27FC236}">
                  <a16:creationId xmlns:a16="http://schemas.microsoft.com/office/drawing/2014/main" id="{4DDAC94E-9DEE-416D-8286-A5741F1A80E6}"/>
                </a:ext>
              </a:extLst>
            </p:cNvPr>
            <p:cNvCxnSpPr>
              <a:cxnSpLocks/>
            </p:cNvCxnSpPr>
            <p:nvPr/>
          </p:nvCxnSpPr>
          <p:spPr>
            <a:xfrm flipV="1">
              <a:off x="5153064" y="4189910"/>
              <a:ext cx="660226" cy="9266"/>
            </a:xfrm>
            <a:prstGeom prst="straightConnector1">
              <a:avLst/>
            </a:prstGeom>
            <a:noFill/>
            <a:ln w="9525" cap="flat" cmpd="sng" algn="ctr">
              <a:solidFill>
                <a:srgbClr val="C00000"/>
              </a:solidFill>
              <a:prstDash val="solid"/>
              <a:tailEnd type="triangle"/>
            </a:ln>
            <a:effectLst/>
          </p:spPr>
        </p:cxnSp>
        <p:sp>
          <p:nvSpPr>
            <p:cNvPr id="12" name="Rectangle 11">
              <a:extLst>
                <a:ext uri="{FF2B5EF4-FFF2-40B4-BE49-F238E27FC236}">
                  <a16:creationId xmlns:a16="http://schemas.microsoft.com/office/drawing/2014/main" id="{85492D3F-0407-4307-91E9-C71995C9B172}"/>
                </a:ext>
              </a:extLst>
            </p:cNvPr>
            <p:cNvSpPr/>
            <p:nvPr/>
          </p:nvSpPr>
          <p:spPr>
            <a:xfrm>
              <a:off x="4513720" y="4056921"/>
              <a:ext cx="983713" cy="385992"/>
            </a:xfrm>
            <a:prstGeom prst="rect">
              <a:avLst/>
            </a:prstGeom>
            <a:noFill/>
            <a:ln w="25400" cap="flat" cmpd="sng" algn="ctr">
              <a:noFill/>
              <a:prstDash val="solid"/>
            </a:ln>
            <a:effectLst/>
          </p:spPr>
          <p:txBody>
            <a:bodyPr rtlCol="0" anchor="ctr"/>
            <a:lstStyle/>
            <a:p>
              <a:pPr algn="ctr" defTabSz="914377" eaLnBrk="0" fontAlgn="base" hangingPunct="0">
                <a:spcBef>
                  <a:spcPct val="0"/>
                </a:spcBef>
                <a:spcAft>
                  <a:spcPct val="0"/>
                </a:spcAft>
                <a:defRPr/>
              </a:pPr>
              <a:r>
                <a:rPr lang="en-US" b="1" kern="0" dirty="0">
                  <a:solidFill>
                    <a:srgbClr val="FFFFFF"/>
                  </a:solidFill>
                  <a:latin typeface="Calibri"/>
                </a:rPr>
                <a:t>60%</a:t>
              </a:r>
            </a:p>
          </p:txBody>
        </p:sp>
      </p:grpSp>
      <p:sp>
        <p:nvSpPr>
          <p:cNvPr id="13" name="Oval 12">
            <a:extLst>
              <a:ext uri="{FF2B5EF4-FFF2-40B4-BE49-F238E27FC236}">
                <a16:creationId xmlns:a16="http://schemas.microsoft.com/office/drawing/2014/main" id="{27C98157-6BE4-4AAE-B42D-15B30185F0F2}"/>
              </a:ext>
            </a:extLst>
          </p:cNvPr>
          <p:cNvSpPr/>
          <p:nvPr/>
        </p:nvSpPr>
        <p:spPr>
          <a:xfrm>
            <a:off x="3381013" y="4929479"/>
            <a:ext cx="506507" cy="228999"/>
          </a:xfrm>
          <a:prstGeom prst="ellipse">
            <a:avLst/>
          </a:prstGeom>
          <a:noFill/>
          <a:ln w="25400" cap="flat" cmpd="sng" algn="ctr">
            <a:solidFill>
              <a:srgbClr val="EC881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eaLnBrk="0" fontAlgn="base" hangingPunct="0">
              <a:spcBef>
                <a:spcPct val="0"/>
              </a:spcBef>
              <a:spcAft>
                <a:spcPct val="0"/>
              </a:spcAft>
              <a:defRPr/>
            </a:pPr>
            <a:endParaRPr lang="en-US" kern="0">
              <a:solidFill>
                <a:srgbClr val="FFC000"/>
              </a:solidFill>
              <a:latin typeface="Calibri"/>
            </a:endParaRPr>
          </a:p>
        </p:txBody>
      </p:sp>
      <p:pic>
        <p:nvPicPr>
          <p:cNvPr id="3" name="Picture 2">
            <a:extLst>
              <a:ext uri="{FF2B5EF4-FFF2-40B4-BE49-F238E27FC236}">
                <a16:creationId xmlns:a16="http://schemas.microsoft.com/office/drawing/2014/main" id="{F051D24A-12C5-4B22-93EE-961BD3E7A4E0}"/>
              </a:ext>
            </a:extLst>
          </p:cNvPr>
          <p:cNvPicPr>
            <a:picLocks noChangeAspect="1"/>
          </p:cNvPicPr>
          <p:nvPr/>
        </p:nvPicPr>
        <p:blipFill>
          <a:blip r:embed="rId4"/>
          <a:stretch>
            <a:fillRect/>
          </a:stretch>
        </p:blipFill>
        <p:spPr>
          <a:xfrm>
            <a:off x="10615961" y="6390178"/>
            <a:ext cx="744556" cy="224090"/>
          </a:xfrm>
          <a:prstGeom prst="rect">
            <a:avLst/>
          </a:prstGeom>
        </p:spPr>
      </p:pic>
      <p:sp>
        <p:nvSpPr>
          <p:cNvPr id="14" name="Slide Number Placeholder 1">
            <a:extLst>
              <a:ext uri="{FF2B5EF4-FFF2-40B4-BE49-F238E27FC236}">
                <a16:creationId xmlns:a16="http://schemas.microsoft.com/office/drawing/2014/main" id="{6F3B9E2F-1810-4728-8467-1B753907D821}"/>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866288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13D10-18B2-469D-8FFD-285C0783ACD8}"/>
              </a:ext>
            </a:extLst>
          </p:cNvPr>
          <p:cNvSpPr>
            <a:spLocks noGrp="1"/>
          </p:cNvSpPr>
          <p:nvPr>
            <p:ph type="title"/>
          </p:nvPr>
        </p:nvSpPr>
        <p:spPr>
          <a:xfrm>
            <a:off x="597408" y="286831"/>
            <a:ext cx="10406214" cy="1143000"/>
          </a:xfrm>
        </p:spPr>
        <p:txBody>
          <a:bodyPr/>
          <a:lstStyle/>
          <a:p>
            <a:pPr>
              <a:lnSpc>
                <a:spcPct val="100000"/>
              </a:lnSpc>
            </a:pPr>
            <a:r>
              <a:rPr lang="en-US" sz="3600" b="0" dirty="0">
                <a:solidFill>
                  <a:srgbClr val="1E22AA"/>
                </a:solidFill>
                <a:latin typeface="Prometo Medium"/>
              </a:rPr>
              <a:t>If Serious Medication Errors are Relatively Rare, Why Care?</a:t>
            </a:r>
            <a:br>
              <a:rPr lang="en-US" sz="3200" b="0" dirty="0">
                <a:latin typeface="Prometo Medium"/>
              </a:rPr>
            </a:br>
            <a:r>
              <a:rPr lang="en-US" sz="3600" b="0" dirty="0">
                <a:solidFill>
                  <a:srgbClr val="FF5A5A"/>
                </a:solidFill>
                <a:latin typeface="Prometo Medium"/>
              </a:rPr>
              <a:t>“First, Do No Harm”</a:t>
            </a:r>
          </a:p>
        </p:txBody>
      </p:sp>
      <p:sp>
        <p:nvSpPr>
          <p:cNvPr id="3" name="Content Placeholder 2">
            <a:extLst>
              <a:ext uri="{FF2B5EF4-FFF2-40B4-BE49-F238E27FC236}">
                <a16:creationId xmlns:a16="http://schemas.microsoft.com/office/drawing/2014/main" id="{A8D0DFD2-63A7-4845-AAEF-D2C5BAE2706E}"/>
              </a:ext>
            </a:extLst>
          </p:cNvPr>
          <p:cNvSpPr>
            <a:spLocks noGrp="1"/>
          </p:cNvSpPr>
          <p:nvPr>
            <p:ph idx="1"/>
          </p:nvPr>
        </p:nvSpPr>
        <p:spPr>
          <a:xfrm>
            <a:off x="609600" y="2078257"/>
            <a:ext cx="10972800" cy="4093466"/>
          </a:xfrm>
        </p:spPr>
        <p:txBody>
          <a:bodyPr>
            <a:normAutofit/>
          </a:bodyPr>
          <a:lstStyle/>
          <a:p>
            <a:pPr>
              <a:lnSpc>
                <a:spcPct val="100000"/>
              </a:lnSpc>
            </a:pPr>
            <a:r>
              <a:rPr lang="en-US" dirty="0">
                <a:solidFill>
                  <a:srgbClr val="1E22AA"/>
                </a:solidFill>
              </a:rPr>
              <a:t>Dosing mistakes involving units and amounts were frequent errors in ED visits</a:t>
            </a:r>
          </a:p>
        </p:txBody>
      </p:sp>
      <p:graphicFrame>
        <p:nvGraphicFramePr>
          <p:cNvPr id="5" name="Table 4">
            <a:extLst>
              <a:ext uri="{FF2B5EF4-FFF2-40B4-BE49-F238E27FC236}">
                <a16:creationId xmlns:a16="http://schemas.microsoft.com/office/drawing/2014/main" id="{A95B9622-6420-4034-8F64-5568F1C1F635}"/>
              </a:ext>
            </a:extLst>
          </p:cNvPr>
          <p:cNvGraphicFramePr>
            <a:graphicFrameLocks noGrp="1"/>
          </p:cNvGraphicFramePr>
          <p:nvPr>
            <p:extLst>
              <p:ext uri="{D42A27DB-BD31-4B8C-83A1-F6EECF244321}">
                <p14:modId xmlns:p14="http://schemas.microsoft.com/office/powerpoint/2010/main" val="24979814"/>
              </p:ext>
            </p:extLst>
          </p:nvPr>
        </p:nvGraphicFramePr>
        <p:xfrm>
          <a:off x="1362172" y="3045913"/>
          <a:ext cx="6915086" cy="2804160"/>
        </p:xfrm>
        <a:graphic>
          <a:graphicData uri="http://schemas.openxmlformats.org/drawingml/2006/table">
            <a:tbl>
              <a:tblPr firstRow="1" bandRow="1">
                <a:tableStyleId>{BC89EF96-8CEA-46FF-86C4-4CE0E7609802}</a:tableStyleId>
              </a:tblPr>
              <a:tblGrid>
                <a:gridCol w="1872836">
                  <a:extLst>
                    <a:ext uri="{9D8B030D-6E8A-4147-A177-3AD203B41FA5}">
                      <a16:colId xmlns:a16="http://schemas.microsoft.com/office/drawing/2014/main" val="20000"/>
                    </a:ext>
                  </a:extLst>
                </a:gridCol>
                <a:gridCol w="1035119">
                  <a:extLst>
                    <a:ext uri="{9D8B030D-6E8A-4147-A177-3AD203B41FA5}">
                      <a16:colId xmlns:a16="http://schemas.microsoft.com/office/drawing/2014/main" val="20001"/>
                    </a:ext>
                  </a:extLst>
                </a:gridCol>
                <a:gridCol w="1175508">
                  <a:extLst>
                    <a:ext uri="{9D8B030D-6E8A-4147-A177-3AD203B41FA5}">
                      <a16:colId xmlns:a16="http://schemas.microsoft.com/office/drawing/2014/main" val="20002"/>
                    </a:ext>
                  </a:extLst>
                </a:gridCol>
                <a:gridCol w="2831623">
                  <a:extLst>
                    <a:ext uri="{9D8B030D-6E8A-4147-A177-3AD203B41FA5}">
                      <a16:colId xmlns:a16="http://schemas.microsoft.com/office/drawing/2014/main" val="20003"/>
                    </a:ext>
                  </a:extLst>
                </a:gridCol>
              </a:tblGrid>
              <a:tr h="853440">
                <a:tc gridSpan="3">
                  <a:txBody>
                    <a:bodyPr/>
                    <a:lstStyle/>
                    <a:p>
                      <a:pPr marL="285750" indent="-285750">
                        <a:buFont typeface="Arial" panose="020B0604020202020204" pitchFamily="34" charset="0"/>
                        <a:buChar char="•"/>
                      </a:pPr>
                      <a:r>
                        <a:rPr lang="en-US" sz="2400" b="0" dirty="0">
                          <a:solidFill>
                            <a:srgbClr val="7E8083"/>
                          </a:solidFill>
                        </a:rPr>
                        <a:t>Nonstandard units (mg, dram, dropperful, </a:t>
                      </a:r>
                      <a:r>
                        <a:rPr lang="en-US" sz="2400" b="0" dirty="0" err="1">
                          <a:solidFill>
                            <a:srgbClr val="7E8083"/>
                          </a:solidFill>
                        </a:rPr>
                        <a:t>fl</a:t>
                      </a:r>
                      <a:r>
                        <a:rPr lang="en-US" sz="2400" b="0" dirty="0">
                          <a:solidFill>
                            <a:srgbClr val="7E8083"/>
                          </a:solidFill>
                        </a:rPr>
                        <a:t> oz)</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2100" b="0" dirty="0">
                        <a:solidFill>
                          <a:srgbClr val="000000"/>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2100" b="0" dirty="0">
                        <a:solidFill>
                          <a:srgbClr val="000000"/>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defTabSz="685800" rtl="0" eaLnBrk="1" latinLnBrk="0" hangingPunct="1">
                        <a:buFont typeface="Calibri" panose="020F0502020204030204" pitchFamily="34" charset="0"/>
                        <a:buChar char="→"/>
                      </a:pPr>
                      <a:r>
                        <a:rPr lang="en-US" sz="2400" b="0" kern="1200" dirty="0">
                          <a:solidFill>
                            <a:srgbClr val="7E8083"/>
                          </a:solidFill>
                          <a:latin typeface="+mn-lt"/>
                          <a:ea typeface="+mn-ea"/>
                          <a:cs typeface="+mn-cs"/>
                        </a:rPr>
                        <a:t>  Variable Errors</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2356491"/>
                  </a:ext>
                </a:extLst>
              </a:tr>
              <a:tr h="487680">
                <a:tc>
                  <a:txBody>
                    <a:bodyPr/>
                    <a:lstStyle/>
                    <a:p>
                      <a:pPr marL="285750" indent="-285750">
                        <a:buFont typeface="Arial" panose="020B0604020202020204" pitchFamily="34" charset="0"/>
                        <a:buChar char="•"/>
                      </a:pPr>
                      <a:r>
                        <a:rPr lang="en-US" sz="2400" b="0" dirty="0">
                          <a:solidFill>
                            <a:srgbClr val="7E8083"/>
                          </a:solidFill>
                        </a:rPr>
                        <a:t>    1.0</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dirty="0">
                          <a:solidFill>
                            <a:srgbClr val="7E8083"/>
                          </a:solidFill>
                        </a:rPr>
                        <a:t>vs</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dirty="0">
                          <a:solidFill>
                            <a:srgbClr val="7E8083"/>
                          </a:solidFill>
                        </a:rPr>
                        <a:t>1</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685800" rtl="0" eaLnBrk="1" latinLnBrk="0" hangingPunct="1">
                        <a:buFont typeface="Calibri" panose="020F0502020204030204" pitchFamily="34" charset="0"/>
                        <a:buChar char="→"/>
                      </a:pPr>
                      <a:r>
                        <a:rPr lang="en-US" sz="2400" b="0" kern="1200" dirty="0">
                          <a:solidFill>
                            <a:srgbClr val="7E8083"/>
                          </a:solidFill>
                          <a:latin typeface="+mn-lt"/>
                          <a:ea typeface="+mn-ea"/>
                          <a:cs typeface="+mn-cs"/>
                        </a:rPr>
                        <a:t>  10-fold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250393"/>
                  </a:ext>
                </a:extLst>
              </a:tr>
              <a:tr h="487680">
                <a:tc>
                  <a:txBody>
                    <a:bodyPr/>
                    <a:lstStyle/>
                    <a:p>
                      <a:pPr marL="285750" indent="-285750">
                        <a:buFont typeface="Arial" panose="020B0604020202020204" pitchFamily="34" charset="0"/>
                        <a:buChar char="•"/>
                      </a:pPr>
                      <a:r>
                        <a:rPr lang="en-US" sz="2400" b="0" dirty="0">
                          <a:solidFill>
                            <a:srgbClr val="7E8083"/>
                          </a:solidFill>
                        </a:rPr>
                        <a:t>   1 /</a:t>
                      </a:r>
                      <a:r>
                        <a:rPr lang="en-US" sz="2400" b="0" baseline="0" dirty="0">
                          <a:solidFill>
                            <a:srgbClr val="7E8083"/>
                          </a:solidFill>
                        </a:rPr>
                        <a:t> 2 </a:t>
                      </a:r>
                      <a:endParaRPr lang="en-US" sz="2400" b="0" dirty="0">
                        <a:solidFill>
                          <a:srgbClr val="7E8083"/>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0" dirty="0">
                          <a:solidFill>
                            <a:srgbClr val="7E8083"/>
                          </a:solidFill>
                        </a:rPr>
                        <a:t>vs. </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0" dirty="0">
                          <a:solidFill>
                            <a:srgbClr val="7E8083"/>
                          </a:solidFill>
                        </a:rPr>
                        <a:t>½</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Calibri" panose="020F0502020204030204" pitchFamily="34" charset="0"/>
                        <a:buChar char="→"/>
                      </a:pPr>
                      <a:r>
                        <a:rPr lang="en-US" sz="2400" b="0" dirty="0">
                          <a:solidFill>
                            <a:srgbClr val="7E8083"/>
                          </a:solidFill>
                        </a:rPr>
                        <a:t>  4-fold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7680">
                <a:tc>
                  <a:txBody>
                    <a:bodyPr/>
                    <a:lstStyle/>
                    <a:p>
                      <a:pPr marL="285750" indent="-285750">
                        <a:buFont typeface="Arial" panose="020B0604020202020204" pitchFamily="34" charset="0"/>
                        <a:buChar char="•"/>
                      </a:pPr>
                      <a:r>
                        <a:rPr lang="en-US" sz="2400" b="0" dirty="0">
                          <a:solidFill>
                            <a:srgbClr val="7E8083"/>
                          </a:solidFill>
                        </a:rPr>
                        <a:t>   TBSP</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dirty="0">
                          <a:solidFill>
                            <a:srgbClr val="7E8083"/>
                          </a:solidFill>
                        </a:rPr>
                        <a:t>vs.</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dirty="0">
                          <a:solidFill>
                            <a:srgbClr val="7E8083"/>
                          </a:solidFill>
                        </a:rPr>
                        <a:t>tsp</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Calibri" panose="020F0502020204030204" pitchFamily="34" charset="0"/>
                        <a:buChar char="→"/>
                      </a:pPr>
                      <a:r>
                        <a:rPr lang="en-US" sz="2400" b="0" dirty="0">
                          <a:solidFill>
                            <a:srgbClr val="7E8083"/>
                          </a:solidFill>
                        </a:rPr>
                        <a:t>  3-fold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7680">
                <a:tc>
                  <a:txBody>
                    <a:bodyPr/>
                    <a:lstStyle/>
                    <a:p>
                      <a:pPr marL="285750" indent="-285750">
                        <a:buFont typeface="Arial" panose="020B0604020202020204" pitchFamily="34" charset="0"/>
                        <a:buChar char="•"/>
                      </a:pPr>
                      <a:r>
                        <a:rPr lang="en-US" sz="2400" b="0" dirty="0">
                          <a:solidFill>
                            <a:srgbClr val="7E8083"/>
                          </a:solidFill>
                        </a:rPr>
                        <a:t>     mL</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0" dirty="0">
                          <a:solidFill>
                            <a:srgbClr val="7E8083"/>
                          </a:solidFill>
                        </a:rPr>
                        <a:t>vs. </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0" dirty="0">
                          <a:solidFill>
                            <a:srgbClr val="7E8083"/>
                          </a:solidFill>
                        </a:rPr>
                        <a:t>tsp</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Calibri" panose="020F0502020204030204" pitchFamily="34" charset="0"/>
                        <a:buChar char="→"/>
                      </a:pPr>
                      <a:r>
                        <a:rPr lang="en-US" sz="2400" b="0" dirty="0">
                          <a:solidFill>
                            <a:srgbClr val="7E8083"/>
                          </a:solidFill>
                        </a:rPr>
                        <a:t>  5-fold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7" name="Text Box 7">
            <a:extLst>
              <a:ext uri="{FF2B5EF4-FFF2-40B4-BE49-F238E27FC236}">
                <a16:creationId xmlns:a16="http://schemas.microsoft.com/office/drawing/2014/main" id="{A8BFE5B5-5407-4EFE-B38D-9AC0537420B4}"/>
              </a:ext>
            </a:extLst>
          </p:cNvPr>
          <p:cNvSpPr txBox="1">
            <a:spLocks noChangeArrowheads="1"/>
          </p:cNvSpPr>
          <p:nvPr/>
        </p:nvSpPr>
        <p:spPr bwMode="auto">
          <a:xfrm>
            <a:off x="7921626" y="5562600"/>
            <a:ext cx="3965575" cy="17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9pPr>
          </a:lstStyle>
          <a:p>
            <a:pPr algn="r" defTabSz="914377" eaLnBrk="1" fontAlgn="base">
              <a:lnSpc>
                <a:spcPct val="97000"/>
              </a:lnSpc>
              <a:spcBef>
                <a:spcPct val="0"/>
              </a:spcBef>
              <a:spcAft>
                <a:spcPct val="0"/>
              </a:spcAft>
              <a:buClr>
                <a:srgbClr val="000000"/>
              </a:buClr>
              <a:buSzPct val="45000"/>
              <a:tabLst>
                <a:tab pos="723882" algn="l"/>
                <a:tab pos="1447764" algn="l"/>
                <a:tab pos="2171646" algn="l"/>
                <a:tab pos="2895528" algn="l"/>
                <a:tab pos="3619410" algn="l"/>
                <a:tab pos="4343291" algn="l"/>
                <a:tab pos="5067173" algn="l"/>
                <a:tab pos="5791055" algn="l"/>
                <a:tab pos="6514937" algn="l"/>
                <a:tab pos="7238819" algn="l"/>
              </a:tabLst>
            </a:pPr>
            <a:r>
              <a:rPr lang="en-GB" altLang="en-US" sz="1200" dirty="0">
                <a:solidFill>
                  <a:srgbClr val="7E8083"/>
                </a:solidFill>
                <a:latin typeface="Calibri" panose="020F0502020204030204" pitchFamily="34" charset="0"/>
              </a:rPr>
              <a:t>Parker et al. </a:t>
            </a:r>
            <a:r>
              <a:rPr lang="en-US" altLang="en-US" sz="1200" i="1" dirty="0">
                <a:solidFill>
                  <a:srgbClr val="7E8083"/>
                </a:solidFill>
                <a:latin typeface="Calibri" panose="020F0502020204030204" pitchFamily="34" charset="0"/>
              </a:rPr>
              <a:t>New </a:t>
            </a:r>
            <a:r>
              <a:rPr lang="en-US" altLang="en-US" sz="1200" i="1" dirty="0" err="1">
                <a:solidFill>
                  <a:srgbClr val="7E8083"/>
                </a:solidFill>
                <a:latin typeface="Calibri" panose="020F0502020204030204" pitchFamily="34" charset="0"/>
              </a:rPr>
              <a:t>Engl</a:t>
            </a:r>
            <a:r>
              <a:rPr lang="en-US" altLang="en-US" sz="1200" i="1" dirty="0">
                <a:solidFill>
                  <a:srgbClr val="7E8083"/>
                </a:solidFill>
                <a:latin typeface="Calibri" panose="020F0502020204030204" pitchFamily="34" charset="0"/>
              </a:rPr>
              <a:t> J Med 2009;36:1912-31</a:t>
            </a:r>
            <a:endParaRPr lang="en-GB" altLang="en-US" sz="1200" dirty="0">
              <a:solidFill>
                <a:srgbClr val="7E8083"/>
              </a:solidFill>
              <a:latin typeface="Calibri" panose="020F0502020204030204" pitchFamily="34" charset="0"/>
            </a:endParaRPr>
          </a:p>
        </p:txBody>
      </p:sp>
      <p:pic>
        <p:nvPicPr>
          <p:cNvPr id="4" name="Picture 3">
            <a:extLst>
              <a:ext uri="{FF2B5EF4-FFF2-40B4-BE49-F238E27FC236}">
                <a16:creationId xmlns:a16="http://schemas.microsoft.com/office/drawing/2014/main" id="{EBFF8AD7-A128-4906-9255-43861692B5DE}"/>
              </a:ext>
            </a:extLst>
          </p:cNvPr>
          <p:cNvPicPr>
            <a:picLocks noChangeAspect="1"/>
          </p:cNvPicPr>
          <p:nvPr/>
        </p:nvPicPr>
        <p:blipFill>
          <a:blip r:embed="rId3"/>
          <a:stretch>
            <a:fillRect/>
          </a:stretch>
        </p:blipFill>
        <p:spPr>
          <a:xfrm>
            <a:off x="10605745" y="6390178"/>
            <a:ext cx="754772" cy="227164"/>
          </a:xfrm>
          <a:prstGeom prst="rect">
            <a:avLst/>
          </a:prstGeom>
        </p:spPr>
      </p:pic>
      <p:sp>
        <p:nvSpPr>
          <p:cNvPr id="8" name="Slide Number Placeholder 1">
            <a:extLst>
              <a:ext uri="{FF2B5EF4-FFF2-40B4-BE49-F238E27FC236}">
                <a16:creationId xmlns:a16="http://schemas.microsoft.com/office/drawing/2014/main" id="{32491270-8EE2-4A4E-9181-2885EFC1247D}"/>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065075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493853" y="274639"/>
            <a:ext cx="10722787" cy="1143000"/>
          </a:xfrm>
          <a:prstGeom prst="rect">
            <a:avLst/>
          </a:prstGeom>
        </p:spPr>
        <p:txBody>
          <a:bodyPr/>
          <a:lst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Myriad Web Pro" panose="020B0503030403020204" pitchFamily="34" charset="0"/>
              </a:defRPr>
            </a:lvl2pPr>
            <a:lvl3pPr algn="ctr" rtl="0" eaLnBrk="0" fontAlgn="base" hangingPunct="0">
              <a:spcBef>
                <a:spcPct val="0"/>
              </a:spcBef>
              <a:spcAft>
                <a:spcPct val="0"/>
              </a:spcAft>
              <a:defRPr sz="3300">
                <a:solidFill>
                  <a:schemeClr val="tx1"/>
                </a:solidFill>
                <a:latin typeface="Myriad Web Pro" panose="020B0503030403020204" pitchFamily="34" charset="0"/>
              </a:defRPr>
            </a:lvl3pPr>
            <a:lvl4pPr algn="ctr" rtl="0" eaLnBrk="0" fontAlgn="base" hangingPunct="0">
              <a:spcBef>
                <a:spcPct val="0"/>
              </a:spcBef>
              <a:spcAft>
                <a:spcPct val="0"/>
              </a:spcAft>
              <a:defRPr sz="3300">
                <a:solidFill>
                  <a:schemeClr val="tx1"/>
                </a:solidFill>
                <a:latin typeface="Myriad Web Pro" panose="020B0503030403020204" pitchFamily="34" charset="0"/>
              </a:defRPr>
            </a:lvl4pPr>
            <a:lvl5pPr algn="ctr" rtl="0" eaLnBrk="0" fontAlgn="base" hangingPunct="0">
              <a:spcBef>
                <a:spcPct val="0"/>
              </a:spcBef>
              <a:spcAft>
                <a:spcPct val="0"/>
              </a:spcAft>
              <a:defRPr sz="3300">
                <a:solidFill>
                  <a:schemeClr val="tx1"/>
                </a:solidFill>
                <a:latin typeface="Myriad Web Pro" panose="020B0503030403020204" pitchFamily="34" charset="0"/>
              </a:defRPr>
            </a:lvl5pPr>
            <a:lvl6pPr marL="342892" algn="ctr" rtl="0" fontAlgn="base">
              <a:spcBef>
                <a:spcPct val="0"/>
              </a:spcBef>
              <a:spcAft>
                <a:spcPct val="0"/>
              </a:spcAft>
              <a:defRPr sz="3300">
                <a:solidFill>
                  <a:schemeClr val="tx1"/>
                </a:solidFill>
                <a:latin typeface="Myriad Web Pro" panose="020B0503030403020204" pitchFamily="34" charset="0"/>
              </a:defRPr>
            </a:lvl6pPr>
            <a:lvl7pPr marL="685783" algn="ctr" rtl="0" fontAlgn="base">
              <a:spcBef>
                <a:spcPct val="0"/>
              </a:spcBef>
              <a:spcAft>
                <a:spcPct val="0"/>
              </a:spcAft>
              <a:defRPr sz="3300">
                <a:solidFill>
                  <a:schemeClr val="tx1"/>
                </a:solidFill>
                <a:latin typeface="Myriad Web Pro" panose="020B0503030403020204" pitchFamily="34" charset="0"/>
              </a:defRPr>
            </a:lvl7pPr>
            <a:lvl8pPr marL="1028675" algn="ctr" rtl="0" fontAlgn="base">
              <a:spcBef>
                <a:spcPct val="0"/>
              </a:spcBef>
              <a:spcAft>
                <a:spcPct val="0"/>
              </a:spcAft>
              <a:defRPr sz="3300">
                <a:solidFill>
                  <a:schemeClr val="tx1"/>
                </a:solidFill>
                <a:latin typeface="Myriad Web Pro" panose="020B0503030403020204" pitchFamily="34" charset="0"/>
              </a:defRPr>
            </a:lvl8pPr>
            <a:lvl9pPr marL="1371566" algn="ctr" rtl="0" fontAlgn="base">
              <a:spcBef>
                <a:spcPct val="0"/>
              </a:spcBef>
              <a:spcAft>
                <a:spcPct val="0"/>
              </a:spcAft>
              <a:defRPr sz="3300">
                <a:solidFill>
                  <a:schemeClr val="tx1"/>
                </a:solidFill>
                <a:latin typeface="Myriad Web Pro" panose="020B0503030403020204" pitchFamily="34" charset="0"/>
              </a:defRPr>
            </a:lvl9pPr>
          </a:lstStyle>
          <a:p>
            <a:pPr algn="l" defTabSz="1219140"/>
            <a:r>
              <a:rPr lang="en-US" sz="3200" i="1" dirty="0">
                <a:solidFill>
                  <a:srgbClr val="1E22AA"/>
                </a:solidFill>
                <a:latin typeface="Prometo Medium" panose="020B0704030203060203"/>
              </a:rPr>
              <a:t>Administration mix-ups can lead to multi-fold medication overdoses (and underdosing errors)</a:t>
            </a:r>
          </a:p>
        </p:txBody>
      </p:sp>
      <p:graphicFrame>
        <p:nvGraphicFramePr>
          <p:cNvPr id="3" name="Table 3">
            <a:extLst>
              <a:ext uri="{FF2B5EF4-FFF2-40B4-BE49-F238E27FC236}">
                <a16:creationId xmlns:a16="http://schemas.microsoft.com/office/drawing/2014/main" id="{8CEF0DB4-71B4-4DCB-A8AF-13822110BD54}"/>
              </a:ext>
            </a:extLst>
          </p:cNvPr>
          <p:cNvGraphicFramePr>
            <a:graphicFrameLocks noGrp="1"/>
          </p:cNvGraphicFramePr>
          <p:nvPr>
            <p:extLst>
              <p:ext uri="{D42A27DB-BD31-4B8C-83A1-F6EECF244321}">
                <p14:modId xmlns:p14="http://schemas.microsoft.com/office/powerpoint/2010/main" val="3561788180"/>
              </p:ext>
            </p:extLst>
          </p:nvPr>
        </p:nvGraphicFramePr>
        <p:xfrm>
          <a:off x="658368" y="1567688"/>
          <a:ext cx="9412223" cy="4761653"/>
        </p:xfrm>
        <a:graphic>
          <a:graphicData uri="http://schemas.openxmlformats.org/drawingml/2006/table">
            <a:tbl>
              <a:tblPr firstRow="1" bandRow="1">
                <a:tableStyleId>{5940675A-B579-460E-94D1-54222C63F5DA}</a:tableStyleId>
              </a:tblPr>
              <a:tblGrid>
                <a:gridCol w="3255553">
                  <a:extLst>
                    <a:ext uri="{9D8B030D-6E8A-4147-A177-3AD203B41FA5}">
                      <a16:colId xmlns:a16="http://schemas.microsoft.com/office/drawing/2014/main" val="153560879"/>
                    </a:ext>
                  </a:extLst>
                </a:gridCol>
                <a:gridCol w="3518098">
                  <a:extLst>
                    <a:ext uri="{9D8B030D-6E8A-4147-A177-3AD203B41FA5}">
                      <a16:colId xmlns:a16="http://schemas.microsoft.com/office/drawing/2014/main" val="344452982"/>
                    </a:ext>
                  </a:extLst>
                </a:gridCol>
                <a:gridCol w="2638572">
                  <a:extLst>
                    <a:ext uri="{9D8B030D-6E8A-4147-A177-3AD203B41FA5}">
                      <a16:colId xmlns:a16="http://schemas.microsoft.com/office/drawing/2014/main" val="3710203542"/>
                    </a:ext>
                  </a:extLst>
                </a:gridCol>
              </a:tblGrid>
              <a:tr h="494453">
                <a:tc>
                  <a:txBody>
                    <a:bodyPr/>
                    <a:lstStyle/>
                    <a:p>
                      <a:r>
                        <a:rPr lang="en-US" sz="2400" b="1" dirty="0">
                          <a:solidFill>
                            <a:srgbClr val="1C1C1C"/>
                          </a:solidFill>
                        </a:rPr>
                        <a:t>Instruction</a:t>
                      </a:r>
                    </a:p>
                  </a:txBody>
                  <a:tcPr marL="121920" marR="121920" marT="60960" marB="60960"/>
                </a:tc>
                <a:tc>
                  <a:txBody>
                    <a:bodyPr/>
                    <a:lstStyle/>
                    <a:p>
                      <a:r>
                        <a:rPr lang="en-US" sz="2400" b="1" dirty="0">
                          <a:solidFill>
                            <a:srgbClr val="1C1C1C"/>
                          </a:solidFill>
                        </a:rPr>
                        <a:t>Mix-up </a:t>
                      </a:r>
                    </a:p>
                  </a:txBody>
                  <a:tcPr marL="121920" marR="121920" marT="60960" marB="60960"/>
                </a:tc>
                <a:tc>
                  <a:txBody>
                    <a:bodyPr/>
                    <a:lstStyle/>
                    <a:p>
                      <a:r>
                        <a:rPr lang="en-US" sz="2400" b="1" dirty="0">
                          <a:solidFill>
                            <a:srgbClr val="1C1C1C"/>
                          </a:solidFill>
                        </a:rPr>
                        <a:t>Outcome</a:t>
                      </a:r>
                    </a:p>
                  </a:txBody>
                  <a:tcPr marL="121920" marR="121920" marT="60960" marB="60960"/>
                </a:tc>
                <a:extLst>
                  <a:ext uri="{0D108BD9-81ED-4DB2-BD59-A6C34878D82A}">
                    <a16:rowId xmlns:a16="http://schemas.microsoft.com/office/drawing/2014/main" val="2098348197"/>
                  </a:ext>
                </a:extLst>
              </a:tr>
              <a:tr h="853440">
                <a:tc>
                  <a:txBody>
                    <a:bodyPr/>
                    <a:lstStyle/>
                    <a:p>
                      <a:r>
                        <a:rPr lang="en-US" sz="2400" dirty="0">
                          <a:solidFill>
                            <a:srgbClr val="1C1C1C"/>
                          </a:solidFill>
                        </a:rPr>
                        <a:t>Give 1 teaspoon</a:t>
                      </a:r>
                    </a:p>
                  </a:txBody>
                  <a:tcPr marL="121920" marR="121920" marT="60960" marB="60960"/>
                </a:tc>
                <a:tc>
                  <a:txBody>
                    <a:bodyPr/>
                    <a:lstStyle/>
                    <a:p>
                      <a:r>
                        <a:rPr lang="en-US" sz="2400" dirty="0">
                          <a:solidFill>
                            <a:srgbClr val="1C1C1C"/>
                          </a:solidFill>
                        </a:rPr>
                        <a:t>Gave 1 </a:t>
                      </a:r>
                      <a:r>
                        <a:rPr lang="en-US" sz="2400" b="1" u="sng" dirty="0">
                          <a:solidFill>
                            <a:srgbClr val="1C1C1C"/>
                          </a:solidFill>
                        </a:rPr>
                        <a:t>Table</a:t>
                      </a:r>
                      <a:r>
                        <a:rPr lang="en-US" sz="2400" dirty="0">
                          <a:solidFill>
                            <a:srgbClr val="1C1C1C"/>
                          </a:solidFill>
                        </a:rPr>
                        <a:t>spoon</a:t>
                      </a:r>
                    </a:p>
                  </a:txBody>
                  <a:tcPr marL="121920" marR="121920" marT="60960" marB="60960"/>
                </a:tc>
                <a:tc>
                  <a:txBody>
                    <a:bodyPr/>
                    <a:lstStyle/>
                    <a:p>
                      <a:r>
                        <a:rPr lang="en-US" sz="2400" dirty="0">
                          <a:solidFill>
                            <a:srgbClr val="1C1C1C"/>
                          </a:solidFill>
                        </a:rPr>
                        <a:t>3-fold overdose</a:t>
                      </a:r>
                    </a:p>
                  </a:txBody>
                  <a:tcPr marL="121920" marR="121920" marT="60960" marB="60960"/>
                </a:tc>
                <a:extLst>
                  <a:ext uri="{0D108BD9-81ED-4DB2-BD59-A6C34878D82A}">
                    <a16:rowId xmlns:a16="http://schemas.microsoft.com/office/drawing/2014/main" val="1188158318"/>
                  </a:ext>
                </a:extLst>
              </a:tr>
              <a:tr h="853440">
                <a:tc>
                  <a:txBody>
                    <a:bodyPr/>
                    <a:lstStyle/>
                    <a:p>
                      <a:r>
                        <a:rPr lang="en-US" sz="2400" dirty="0">
                          <a:solidFill>
                            <a:srgbClr val="1C1C1C"/>
                          </a:solidFill>
                        </a:rPr>
                        <a:t>Give 1/2 teaspoon</a:t>
                      </a:r>
                    </a:p>
                  </a:txBody>
                  <a:tcPr marL="121920" marR="121920" marT="60960" marB="60960"/>
                </a:tc>
                <a:tc>
                  <a:txBody>
                    <a:bodyPr/>
                    <a:lstStyle/>
                    <a:p>
                      <a:r>
                        <a:rPr lang="en-US" sz="2400" dirty="0">
                          <a:solidFill>
                            <a:srgbClr val="1C1C1C"/>
                          </a:solidFill>
                        </a:rPr>
                        <a:t>Gave </a:t>
                      </a:r>
                      <a:r>
                        <a:rPr lang="en-US" sz="2400" b="1" u="sng" dirty="0">
                          <a:solidFill>
                            <a:srgbClr val="1C1C1C"/>
                          </a:solidFill>
                        </a:rPr>
                        <a:t>2</a:t>
                      </a:r>
                      <a:r>
                        <a:rPr lang="en-US" sz="2400" dirty="0">
                          <a:solidFill>
                            <a:srgbClr val="1C1C1C"/>
                          </a:solidFill>
                        </a:rPr>
                        <a:t> teaspoons</a:t>
                      </a:r>
                    </a:p>
                  </a:txBody>
                  <a:tcPr marL="121920" marR="121920" marT="60960" marB="60960"/>
                </a:tc>
                <a:tc>
                  <a:txBody>
                    <a:bodyPr/>
                    <a:lstStyle/>
                    <a:p>
                      <a:r>
                        <a:rPr lang="en-US" sz="2400" dirty="0">
                          <a:solidFill>
                            <a:srgbClr val="1C1C1C"/>
                          </a:solidFill>
                        </a:rPr>
                        <a:t>4-fold overdose</a:t>
                      </a:r>
                    </a:p>
                  </a:txBody>
                  <a:tcPr marL="121920" marR="121920" marT="60960" marB="60960"/>
                </a:tc>
                <a:extLst>
                  <a:ext uri="{0D108BD9-81ED-4DB2-BD59-A6C34878D82A}">
                    <a16:rowId xmlns:a16="http://schemas.microsoft.com/office/drawing/2014/main" val="2228192614"/>
                  </a:ext>
                </a:extLst>
              </a:tr>
              <a:tr h="853440">
                <a:tc>
                  <a:txBody>
                    <a:bodyPr/>
                    <a:lstStyle/>
                    <a:p>
                      <a:r>
                        <a:rPr lang="en-US" sz="2400" dirty="0">
                          <a:solidFill>
                            <a:srgbClr val="1C1C1C"/>
                          </a:solidFill>
                        </a:rPr>
                        <a:t>Give 1 milliliter (mL)</a:t>
                      </a:r>
                    </a:p>
                  </a:txBody>
                  <a:tcPr marL="121920" marR="121920" marT="60960" marB="60960"/>
                </a:tc>
                <a:tc>
                  <a:txBody>
                    <a:bodyPr/>
                    <a:lstStyle/>
                    <a:p>
                      <a:r>
                        <a:rPr lang="en-US" sz="2400" dirty="0">
                          <a:solidFill>
                            <a:srgbClr val="1C1C1C"/>
                          </a:solidFill>
                        </a:rPr>
                        <a:t>Gave 1 </a:t>
                      </a:r>
                      <a:r>
                        <a:rPr lang="en-US" sz="2400" b="1" u="sng" dirty="0">
                          <a:solidFill>
                            <a:srgbClr val="1C1C1C"/>
                          </a:solidFill>
                        </a:rPr>
                        <a:t>teaspoon</a:t>
                      </a:r>
                    </a:p>
                  </a:txBody>
                  <a:tcPr marL="121920" marR="121920" marT="60960" marB="60960"/>
                </a:tc>
                <a:tc>
                  <a:txBody>
                    <a:bodyPr/>
                    <a:lstStyle/>
                    <a:p>
                      <a:r>
                        <a:rPr lang="en-US" sz="2400" dirty="0">
                          <a:solidFill>
                            <a:srgbClr val="1C1C1C"/>
                          </a:solidFill>
                        </a:rPr>
                        <a:t>5-fold overdose</a:t>
                      </a:r>
                    </a:p>
                  </a:txBody>
                  <a:tcPr marL="121920" marR="121920" marT="60960" marB="60960"/>
                </a:tc>
                <a:extLst>
                  <a:ext uri="{0D108BD9-81ED-4DB2-BD59-A6C34878D82A}">
                    <a16:rowId xmlns:a16="http://schemas.microsoft.com/office/drawing/2014/main" val="3240853877"/>
                  </a:ext>
                </a:extLst>
              </a:tr>
              <a:tr h="853440">
                <a:tc>
                  <a:txBody>
                    <a:bodyPr/>
                    <a:lstStyle/>
                    <a:p>
                      <a:r>
                        <a:rPr lang="en-US" sz="2400" dirty="0">
                          <a:solidFill>
                            <a:srgbClr val="1C1C1C"/>
                          </a:solidFill>
                        </a:rPr>
                        <a:t>Give .1 milliliter (mL)</a:t>
                      </a:r>
                    </a:p>
                  </a:txBody>
                  <a:tcPr marL="121920" marR="121920" marT="60960" marB="60960"/>
                </a:tc>
                <a:tc>
                  <a:txBody>
                    <a:bodyPr/>
                    <a:lstStyle/>
                    <a:p>
                      <a:r>
                        <a:rPr lang="en-US" sz="2400" dirty="0">
                          <a:solidFill>
                            <a:srgbClr val="1C1C1C"/>
                          </a:solidFill>
                        </a:rPr>
                        <a:t>Gave </a:t>
                      </a:r>
                      <a:r>
                        <a:rPr lang="en-US" sz="2400" b="1" u="sng" dirty="0">
                          <a:solidFill>
                            <a:srgbClr val="1C1C1C"/>
                          </a:solidFill>
                        </a:rPr>
                        <a:t>1</a:t>
                      </a:r>
                      <a:r>
                        <a:rPr lang="en-US" sz="2400" dirty="0">
                          <a:solidFill>
                            <a:srgbClr val="1C1C1C"/>
                          </a:solidFill>
                        </a:rPr>
                        <a:t> mL</a:t>
                      </a:r>
                    </a:p>
                  </a:txBody>
                  <a:tcPr marL="121920" marR="121920" marT="60960" marB="60960"/>
                </a:tc>
                <a:tc>
                  <a:txBody>
                    <a:bodyPr/>
                    <a:lstStyle/>
                    <a:p>
                      <a:r>
                        <a:rPr lang="en-US" sz="2400" dirty="0">
                          <a:solidFill>
                            <a:srgbClr val="1C1C1C"/>
                          </a:solidFill>
                        </a:rPr>
                        <a:t>10-fold overdose</a:t>
                      </a:r>
                    </a:p>
                  </a:txBody>
                  <a:tcPr marL="121920" marR="121920" marT="60960" marB="60960"/>
                </a:tc>
                <a:extLst>
                  <a:ext uri="{0D108BD9-81ED-4DB2-BD59-A6C34878D82A}">
                    <a16:rowId xmlns:a16="http://schemas.microsoft.com/office/drawing/2014/main" val="2903385094"/>
                  </a:ext>
                </a:extLst>
              </a:tr>
              <a:tr h="853440">
                <a:tc>
                  <a:txBody>
                    <a:bodyPr/>
                    <a:lstStyle/>
                    <a:p>
                      <a:r>
                        <a:rPr lang="en-US" sz="2400" dirty="0">
                          <a:solidFill>
                            <a:srgbClr val="1C1C1C"/>
                          </a:solidFill>
                        </a:rPr>
                        <a:t>Give 1.0 milliliter</a:t>
                      </a:r>
                    </a:p>
                  </a:txBody>
                  <a:tcPr marL="121920" marR="121920" marT="60960" marB="60960"/>
                </a:tc>
                <a:tc>
                  <a:txBody>
                    <a:bodyPr/>
                    <a:lstStyle/>
                    <a:p>
                      <a:r>
                        <a:rPr lang="en-US" sz="2400" dirty="0">
                          <a:solidFill>
                            <a:srgbClr val="1C1C1C"/>
                          </a:solidFill>
                        </a:rPr>
                        <a:t>Gave </a:t>
                      </a:r>
                      <a:r>
                        <a:rPr lang="en-US" sz="2400" b="1" u="sng" dirty="0">
                          <a:solidFill>
                            <a:srgbClr val="1C1C1C"/>
                          </a:solidFill>
                        </a:rPr>
                        <a:t>10</a:t>
                      </a:r>
                      <a:r>
                        <a:rPr lang="en-US" sz="2400" dirty="0">
                          <a:solidFill>
                            <a:srgbClr val="1C1C1C"/>
                          </a:solidFill>
                        </a:rPr>
                        <a:t> mL</a:t>
                      </a:r>
                    </a:p>
                  </a:txBody>
                  <a:tcPr marL="121920" marR="121920" marT="60960" marB="60960"/>
                </a:tc>
                <a:tc>
                  <a:txBody>
                    <a:bodyPr/>
                    <a:lstStyle/>
                    <a:p>
                      <a:r>
                        <a:rPr lang="en-US" sz="2400" dirty="0">
                          <a:solidFill>
                            <a:srgbClr val="1C1C1C"/>
                          </a:solidFill>
                        </a:rPr>
                        <a:t>10-fold overdose</a:t>
                      </a:r>
                    </a:p>
                  </a:txBody>
                  <a:tcPr marL="121920" marR="121920" marT="60960" marB="60960"/>
                </a:tc>
                <a:extLst>
                  <a:ext uri="{0D108BD9-81ED-4DB2-BD59-A6C34878D82A}">
                    <a16:rowId xmlns:a16="http://schemas.microsoft.com/office/drawing/2014/main" val="4129428930"/>
                  </a:ext>
                </a:extLst>
              </a:tr>
            </a:tbl>
          </a:graphicData>
        </a:graphic>
      </p:graphicFrame>
      <p:pic>
        <p:nvPicPr>
          <p:cNvPr id="8" name="Picture 2">
            <a:extLst>
              <a:ext uri="{FF2B5EF4-FFF2-40B4-BE49-F238E27FC236}">
                <a16:creationId xmlns:a16="http://schemas.microsoft.com/office/drawing/2014/main" id="{056E5CC4-2EC9-4E1E-BEFC-00BF393917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31165" y="2460212"/>
            <a:ext cx="1348967" cy="1013000"/>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29B102C7-C907-47E3-8A02-885BCB069C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1165" y="4041944"/>
            <a:ext cx="1348967" cy="1410033"/>
          </a:xfrm>
          <a:prstGeom prst="rect">
            <a:avLst/>
          </a:prstGeom>
          <a:ln w="6350">
            <a:solidFill>
              <a:schemeClr val="accent1"/>
            </a:solidFill>
          </a:ln>
        </p:spPr>
      </p:pic>
      <p:pic>
        <p:nvPicPr>
          <p:cNvPr id="10" name="Picture 9">
            <a:extLst>
              <a:ext uri="{FF2B5EF4-FFF2-40B4-BE49-F238E27FC236}">
                <a16:creationId xmlns:a16="http://schemas.microsoft.com/office/drawing/2014/main" id="{D681B7C7-AB39-4F9D-8EDE-AC29317F7A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10331163" y="3562639"/>
            <a:ext cx="1348967" cy="403512"/>
          </a:xfrm>
          <a:prstGeom prst="rect">
            <a:avLst/>
          </a:prstGeom>
          <a:ln w="9525">
            <a:solidFill>
              <a:schemeClr val="accent1"/>
            </a:solid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72CF21C1-303E-4E1B-A7DC-98B80124233B}"/>
              </a:ext>
            </a:extLst>
          </p:cNvPr>
          <p:cNvSpPr/>
          <p:nvPr/>
        </p:nvSpPr>
        <p:spPr>
          <a:xfrm>
            <a:off x="10566401" y="2311401"/>
            <a:ext cx="740191" cy="1025987"/>
          </a:xfrm>
          <a:prstGeom prst="rect">
            <a:avLst/>
          </a:prstGeom>
          <a:noFill/>
        </p:spPr>
        <p:txBody>
          <a:bodyPr wrap="square" lIns="121920" tIns="60960" rIns="121920" bIns="60960">
            <a:spAutoFit/>
          </a:bodyPr>
          <a:lstStyle/>
          <a:p>
            <a:pPr algn="ctr" defTabSz="1219140" eaLnBrk="0" fontAlgn="base" hangingPunct="0">
              <a:spcBef>
                <a:spcPct val="0"/>
              </a:spcBef>
              <a:spcAft>
                <a:spcPct val="0"/>
              </a:spcAft>
            </a:pPr>
            <a:r>
              <a:rPr lang="en-US" sz="5867" dirty="0">
                <a:ln w="22225">
                  <a:solidFill>
                    <a:srgbClr val="FFFFFF"/>
                  </a:solidFill>
                  <a:prstDash val="solid"/>
                </a:ln>
                <a:solidFill>
                  <a:srgbClr val="C00000"/>
                </a:solidFill>
                <a:latin typeface="Calibri"/>
                <a:ea typeface="MYingHei_18030_C-MediumHWL" panose="020A0404000101010101" pitchFamily="18" charset="-122"/>
                <a:cs typeface="MYingHei_18030_C-MediumHWL" panose="020A0404000101010101" pitchFamily="18" charset="-122"/>
              </a:rPr>
              <a:t>X</a:t>
            </a:r>
          </a:p>
        </p:txBody>
      </p:sp>
      <p:pic>
        <p:nvPicPr>
          <p:cNvPr id="2" name="Picture 1">
            <a:extLst>
              <a:ext uri="{FF2B5EF4-FFF2-40B4-BE49-F238E27FC236}">
                <a16:creationId xmlns:a16="http://schemas.microsoft.com/office/drawing/2014/main" id="{7AD537C6-C370-464B-81D4-487136D326F5}"/>
              </a:ext>
            </a:extLst>
          </p:cNvPr>
          <p:cNvPicPr>
            <a:picLocks noChangeAspect="1"/>
          </p:cNvPicPr>
          <p:nvPr/>
        </p:nvPicPr>
        <p:blipFill>
          <a:blip r:embed="rId6"/>
          <a:stretch>
            <a:fillRect/>
          </a:stretch>
        </p:blipFill>
        <p:spPr>
          <a:xfrm>
            <a:off x="10605747" y="6419838"/>
            <a:ext cx="754770" cy="227164"/>
          </a:xfrm>
          <a:prstGeom prst="rect">
            <a:avLst/>
          </a:prstGeom>
        </p:spPr>
      </p:pic>
      <p:sp>
        <p:nvSpPr>
          <p:cNvPr id="11" name="Slide Number Placeholder 1">
            <a:extLst>
              <a:ext uri="{FF2B5EF4-FFF2-40B4-BE49-F238E27FC236}">
                <a16:creationId xmlns:a16="http://schemas.microsoft.com/office/drawing/2014/main" id="{88A0970C-EED6-4268-A55A-B78247564BCA}"/>
              </a:ext>
            </a:extLst>
          </p:cNvPr>
          <p:cNvSpPr txBox="1">
            <a:spLocks/>
          </p:cNvSpPr>
          <p:nvPr/>
        </p:nvSpPr>
        <p:spPr>
          <a:xfrm>
            <a:off x="11360517" y="6401329"/>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069165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63A83-AA7D-457E-BB84-10D91FF148DA}"/>
              </a:ext>
            </a:extLst>
          </p:cNvPr>
          <p:cNvSpPr>
            <a:spLocks noGrp="1"/>
          </p:cNvSpPr>
          <p:nvPr>
            <p:ph type="title"/>
          </p:nvPr>
        </p:nvSpPr>
        <p:spPr/>
        <p:txBody>
          <a:bodyPr/>
          <a:lstStyle/>
          <a:p>
            <a:r>
              <a:rPr lang="en-US" sz="3733" b="0" dirty="0">
                <a:solidFill>
                  <a:srgbClr val="1E22AA"/>
                </a:solidFill>
                <a:latin typeface="Prometo Medium" panose="020B0704030203060203"/>
              </a:rPr>
              <a:t>Oral Liquid Medication Dispensing in Retail Pharmacies: </a:t>
            </a:r>
            <a:r>
              <a:rPr lang="en-US" sz="3733" b="0" dirty="0">
                <a:solidFill>
                  <a:srgbClr val="FF5A5A"/>
                </a:solidFill>
                <a:latin typeface="Prometo Medium" panose="020B0704030203060203"/>
              </a:rPr>
              <a:t>1970s – 2000s</a:t>
            </a:r>
          </a:p>
        </p:txBody>
      </p:sp>
      <p:sp>
        <p:nvSpPr>
          <p:cNvPr id="3" name="Content Placeholder 2">
            <a:extLst>
              <a:ext uri="{FF2B5EF4-FFF2-40B4-BE49-F238E27FC236}">
                <a16:creationId xmlns:a16="http://schemas.microsoft.com/office/drawing/2014/main" id="{BC2D62EF-F6F7-420D-8CD6-F7F4854208C8}"/>
              </a:ext>
            </a:extLst>
          </p:cNvPr>
          <p:cNvSpPr>
            <a:spLocks noGrp="1"/>
          </p:cNvSpPr>
          <p:nvPr>
            <p:ph idx="1"/>
          </p:nvPr>
        </p:nvSpPr>
        <p:spPr/>
        <p:txBody>
          <a:bodyPr>
            <a:normAutofit/>
          </a:bodyPr>
          <a:lstStyle/>
          <a:p>
            <a:pPr marL="514338" indent="-514338" defTabSz="914377">
              <a:buFont typeface="+mj-lt"/>
              <a:buAutoNum type="arabicPeriod"/>
            </a:pPr>
            <a:r>
              <a:rPr lang="en-US" altLang="en-US" dirty="0">
                <a:solidFill>
                  <a:schemeClr val="tx1">
                    <a:lumMod val="65000"/>
                    <a:lumOff val="35000"/>
                  </a:schemeClr>
                </a:solidFill>
              </a:rPr>
              <a:t>No commonly accepted dosing standards for labels</a:t>
            </a:r>
          </a:p>
          <a:p>
            <a:pPr marL="514338" indent="-514338" defTabSz="914377">
              <a:buFont typeface="+mj-lt"/>
              <a:buAutoNum type="arabicPeriod"/>
            </a:pPr>
            <a:r>
              <a:rPr lang="en-US" altLang="en-US" dirty="0">
                <a:solidFill>
                  <a:schemeClr val="tx1">
                    <a:lumMod val="65000"/>
                    <a:lumOff val="35000"/>
                  </a:schemeClr>
                </a:solidFill>
              </a:rPr>
              <a:t>Household spoons most common dosing device</a:t>
            </a:r>
            <a:endParaRPr lang="en-US" sz="2400" dirty="0">
              <a:solidFill>
                <a:schemeClr val="tx1">
                  <a:lumMod val="65000"/>
                  <a:lumOff val="35000"/>
                </a:schemeClr>
              </a:solidFill>
            </a:endParaRPr>
          </a:p>
        </p:txBody>
      </p:sp>
      <p:pic>
        <p:nvPicPr>
          <p:cNvPr id="5" name="Picture 3">
            <a:extLst>
              <a:ext uri="{FF2B5EF4-FFF2-40B4-BE49-F238E27FC236}">
                <a16:creationId xmlns:a16="http://schemas.microsoft.com/office/drawing/2014/main" id="{27F41715-41E8-45C0-A5D4-8046FC1008BF}"/>
              </a:ext>
            </a:extLst>
          </p:cNvPr>
          <p:cNvPicPr>
            <a:picLocks noChangeAspect="1" noChangeArrowheads="1"/>
          </p:cNvPicPr>
          <p:nvPr/>
        </p:nvPicPr>
        <p:blipFill>
          <a:blip r:embed="rId3" cstate="print">
            <a:clrChange>
              <a:clrFrom>
                <a:srgbClr val="F8E6D4"/>
              </a:clrFrom>
              <a:clrTo>
                <a:srgbClr val="F8E6D4">
                  <a:alpha val="0"/>
                </a:srgbClr>
              </a:clrTo>
            </a:clrChange>
            <a:extLst>
              <a:ext uri="{28A0092B-C50C-407E-A947-70E740481C1C}">
                <a14:useLocalDpi xmlns:a14="http://schemas.microsoft.com/office/drawing/2010/main"/>
              </a:ext>
            </a:extLst>
          </a:blip>
          <a:srcRect/>
          <a:stretch>
            <a:fillRect/>
          </a:stretch>
        </p:blipFill>
        <p:spPr bwMode="auto">
          <a:xfrm>
            <a:off x="3017173" y="3370626"/>
            <a:ext cx="1866979" cy="252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9AB8E1C1-BACA-4A38-BAF7-05EA1B01B536}"/>
              </a:ext>
            </a:extLst>
          </p:cNvPr>
          <p:cNvPicPr>
            <a:picLocks noChangeAspect="1"/>
          </p:cNvPicPr>
          <p:nvPr/>
        </p:nvPicPr>
        <p:blipFill>
          <a:blip r:embed="rId4"/>
          <a:stretch>
            <a:fillRect/>
          </a:stretch>
        </p:blipFill>
        <p:spPr>
          <a:xfrm>
            <a:off x="10605743" y="6391959"/>
            <a:ext cx="754774" cy="227165"/>
          </a:xfrm>
          <a:prstGeom prst="rect">
            <a:avLst/>
          </a:prstGeom>
        </p:spPr>
      </p:pic>
      <p:sp>
        <p:nvSpPr>
          <p:cNvPr id="6" name="Slide Number Placeholder 1">
            <a:extLst>
              <a:ext uri="{FF2B5EF4-FFF2-40B4-BE49-F238E27FC236}">
                <a16:creationId xmlns:a16="http://schemas.microsoft.com/office/drawing/2014/main" id="{BD0835AC-16D7-4ED1-80BB-4C37B4FD1E0A}"/>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959958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022361" y="-1176437"/>
            <a:ext cx="10280098" cy="9847767"/>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355293" y="2885938"/>
            <a:ext cx="9603907" cy="1783976"/>
          </a:xfrm>
        </p:spPr>
        <p:txBody>
          <a:bodyPr lIns="457200" tIns="0" rIns="457200" anchor="ctr"/>
          <a:lstStyle/>
          <a:p>
            <a:pPr algn="ctr">
              <a:lnSpc>
                <a:spcPct val="150000"/>
              </a:lnSpc>
            </a:pPr>
            <a:br>
              <a:rPr lang="en-US" sz="1700" dirty="0"/>
            </a:br>
            <a:r>
              <a:rPr lang="en-US" sz="1800" i="0" dirty="0">
                <a:latin typeface="+mn-lt"/>
              </a:rPr>
              <a:t>As a mission-driven non-profit, HIMSS offers a unique depth and breadth of expertise in health innovation, public policy, workforce development, research and analytics to advise global leaders, stakeholders and influencers on best practices in health information and technology.</a:t>
            </a:r>
            <a:br>
              <a:rPr lang="en-US" sz="1700" dirty="0"/>
            </a:br>
            <a:br>
              <a:rPr lang="en-US" sz="1700" dirty="0"/>
            </a:br>
            <a:endParaRPr lang="en-US" sz="1700" dirty="0">
              <a:solidFill>
                <a:srgbClr val="FFFFFF"/>
              </a:solidFill>
            </a:endParaRPr>
          </a:p>
        </p:txBody>
      </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1E22AA"/>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803" b="0" i="0" u="none" strike="noStrike" kern="1200" cap="none" spc="0" normalizeH="0" baseline="0" noProof="0" dirty="0">
              <a:ln>
                <a:noFill/>
              </a:ln>
              <a:solidFill>
                <a:srgbClr val="1E22AA"/>
              </a:solidFill>
              <a:effectLst/>
              <a:uLnTx/>
              <a:uFillTx/>
              <a:latin typeface="Century Gothic" panose="020B0502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6907121-0B52-4444-B9D0-1A1C2AE7C38B}"/>
              </a:ext>
            </a:extLst>
          </p:cNvPr>
          <p:cNvSpPr/>
          <p:nvPr/>
        </p:nvSpPr>
        <p:spPr>
          <a:xfrm>
            <a:off x="2203173" y="694620"/>
            <a:ext cx="7908145"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Prometo" panose="020B0604030203060203" pitchFamily="34" charset="77"/>
                <a:ea typeface="+mn-ea"/>
                <a:cs typeface="+mn-cs"/>
              </a:rPr>
              <a:t>HIMSS is a global advisor and thought leader supporting the transformation of the health ecosystem through information and technology.</a:t>
            </a:r>
          </a:p>
        </p:txBody>
      </p:sp>
      <p:sp>
        <p:nvSpPr>
          <p:cNvPr id="32" name="Title 6">
            <a:extLst>
              <a:ext uri="{FF2B5EF4-FFF2-40B4-BE49-F238E27FC236}">
                <a16:creationId xmlns:a16="http://schemas.microsoft.com/office/drawing/2014/main" id="{3025CB56-5959-3F4E-84BB-B0D01384A10B}"/>
              </a:ext>
            </a:extLst>
          </p:cNvPr>
          <p:cNvSpPr txBox="1">
            <a:spLocks/>
          </p:cNvSpPr>
          <p:nvPr/>
        </p:nvSpPr>
        <p:spPr>
          <a:xfrm>
            <a:off x="1478764" y="4379404"/>
            <a:ext cx="9736495" cy="1783976"/>
          </a:xfrm>
          <a:prstGeom prst="rect">
            <a:avLst/>
          </a:prstGeom>
          <a:effectLst/>
        </p:spPr>
        <p:txBody>
          <a:bodyPr vert="horz" wrap="square" lIns="457200" tIns="0" rIns="457200" bIns="0" rtlCol="0" anchor="ctr" anchorCtr="0">
            <a:noAutofit/>
          </a:bodyPr>
          <a:lstStyle>
            <a:lvl1pPr algn="l" defTabSz="914318" rtl="0" eaLnBrk="1" latinLnBrk="0" hangingPunct="1">
              <a:lnSpc>
                <a:spcPct val="100000"/>
              </a:lnSpc>
              <a:spcBef>
                <a:spcPct val="0"/>
              </a:spcBef>
              <a:buNone/>
              <a:defRPr sz="4000" b="0" i="1" kern="1200" spc="0" baseline="0">
                <a:solidFill>
                  <a:srgbClr val="FFFFFF"/>
                </a:solidFill>
                <a:latin typeface="Prometo Medium" panose="020B0704030203060203" pitchFamily="34" charset="0"/>
                <a:ea typeface="+mj-ea"/>
                <a:cs typeface="+mj-cs"/>
              </a:defRPr>
            </a:lvl1pPr>
          </a:lstStyle>
          <a:p>
            <a:pPr marL="0" marR="0" lvl="0" indent="0" algn="ctr" defTabSz="914318" rtl="0" eaLnBrk="1" fontAlgn="auto" latinLnBrk="0" hangingPunct="1">
              <a:lnSpc>
                <a:spcPct val="150000"/>
              </a:lnSpc>
              <a:spcBef>
                <a:spcPct val="0"/>
              </a:spcBef>
              <a:spcAft>
                <a:spcPts val="0"/>
              </a:spcAft>
              <a:buClrTx/>
              <a:buSzTx/>
              <a:buFontTx/>
              <a:buNone/>
              <a:tabLst/>
              <a:defRPr/>
            </a:pPr>
            <a:br>
              <a:rPr kumimoji="0" lang="en-US" sz="1500" b="0" i="1" u="none" strike="noStrike" kern="1200" cap="none" spc="0" normalizeH="0" baseline="0" noProof="0" dirty="0">
                <a:ln>
                  <a:noFill/>
                </a:ln>
                <a:solidFill>
                  <a:srgbClr val="55C1E9"/>
                </a:solidFill>
                <a:effectLst/>
                <a:uLnTx/>
                <a:uFillTx/>
                <a:latin typeface="Prometo Medium" panose="020B0704030203060203" pitchFamily="34" charset="0"/>
                <a:ea typeface="+mj-ea"/>
                <a:cs typeface="+mj-cs"/>
              </a:rPr>
            </a:br>
            <a:r>
              <a:rPr kumimoji="0" lang="en-US" sz="1500" b="0" i="0" u="none" strike="noStrike" kern="1200" cap="none" spc="0" normalizeH="0" baseline="0" noProof="0" dirty="0">
                <a:ln>
                  <a:noFill/>
                </a:ln>
                <a:solidFill>
                  <a:srgbClr val="55C1E9"/>
                </a:solidFill>
                <a:effectLst/>
                <a:uLnTx/>
                <a:uFillTx/>
                <a:latin typeface="Century Gothic" panose="020F0302020204030204"/>
                <a:ea typeface="+mj-ea"/>
                <a:cs typeface="+mj-cs"/>
              </a:rPr>
              <a:t>With more than 350 employees, HIMSS has operations in:</a:t>
            </a:r>
          </a:p>
          <a:p>
            <a:pPr marL="0" marR="0" lvl="0" indent="0" algn="ctr" defTabSz="914318" rtl="0" eaLnBrk="1" fontAlgn="auto" latinLnBrk="0" hangingPunct="1">
              <a:lnSpc>
                <a:spcPct val="150000"/>
              </a:lnSpc>
              <a:spcBef>
                <a:spcPct val="0"/>
              </a:spcBef>
              <a:spcAft>
                <a:spcPts val="0"/>
              </a:spcAft>
              <a:buClrTx/>
              <a:buSzTx/>
              <a:buFontTx/>
              <a:buNone/>
              <a:tabLst/>
              <a:defRPr/>
            </a:pPr>
            <a:r>
              <a:rPr kumimoji="0" lang="en-US" sz="1500" b="0" i="0" u="none" strike="noStrike" kern="1200" cap="none" spc="0" normalizeH="0" baseline="0" noProof="0" dirty="0">
                <a:ln>
                  <a:noFill/>
                </a:ln>
                <a:solidFill>
                  <a:srgbClr val="55C1E9"/>
                </a:solidFill>
                <a:effectLst/>
                <a:uLnTx/>
                <a:uFillTx/>
                <a:latin typeface="Century Gothic" panose="020F0302020204030204"/>
                <a:ea typeface="+mj-ea"/>
                <a:cs typeface="+mj-cs"/>
              </a:rPr>
              <a:t>North America | Asia Pacific | Europe | Latin America | Middle East | United Kingdom</a:t>
            </a:r>
            <a:br>
              <a:rPr kumimoji="0" lang="en-US" sz="1500" b="0" i="1" u="none" strike="noStrike" kern="1200" cap="none" spc="0" normalizeH="0" baseline="0" noProof="0" dirty="0">
                <a:ln>
                  <a:noFill/>
                </a:ln>
                <a:solidFill>
                  <a:srgbClr val="55C1E9"/>
                </a:solidFill>
                <a:effectLst/>
                <a:uLnTx/>
                <a:uFillTx/>
                <a:latin typeface="Prometo Medium" panose="020B0704030203060203" pitchFamily="34" charset="0"/>
                <a:ea typeface="+mj-ea"/>
                <a:cs typeface="+mj-cs"/>
              </a:rPr>
            </a:br>
            <a:br>
              <a:rPr kumimoji="0" lang="en-US" sz="1500" b="0" i="1" u="none" strike="noStrike" kern="1200" cap="none" spc="0" normalizeH="0" baseline="0" noProof="0" dirty="0">
                <a:ln>
                  <a:noFill/>
                </a:ln>
                <a:solidFill>
                  <a:srgbClr val="55C1E9"/>
                </a:solidFill>
                <a:effectLst/>
                <a:uLnTx/>
                <a:uFillTx/>
                <a:latin typeface="Prometo Medium" panose="020B0704030203060203" pitchFamily="34" charset="0"/>
                <a:ea typeface="+mj-ea"/>
                <a:cs typeface="+mj-cs"/>
              </a:rPr>
            </a:br>
            <a:endParaRPr kumimoji="0" lang="en-US" sz="1500" b="0" i="1" u="none" strike="noStrike" kern="1200" cap="none" spc="0" normalizeH="0" baseline="0" noProof="0" dirty="0">
              <a:ln>
                <a:noFill/>
              </a:ln>
              <a:solidFill>
                <a:srgbClr val="55C1E9"/>
              </a:solidFill>
              <a:effectLst/>
              <a:uLnTx/>
              <a:uFillTx/>
              <a:latin typeface="Prometo Medium" panose="020B0704030203060203" pitchFamily="34" charset="0"/>
              <a:ea typeface="+mj-ea"/>
              <a:cs typeface="+mj-cs"/>
            </a:endParaRPr>
          </a:p>
        </p:txBody>
      </p:sp>
    </p:spTree>
    <p:extLst>
      <p:ext uri="{BB962C8B-B14F-4D97-AF65-F5344CB8AC3E}">
        <p14:creationId xmlns:p14="http://schemas.microsoft.com/office/powerpoint/2010/main" val="2031783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6166-7C0A-44C6-9CE8-11B0F331EC76}"/>
              </a:ext>
            </a:extLst>
          </p:cNvPr>
          <p:cNvSpPr>
            <a:spLocks noGrp="1"/>
          </p:cNvSpPr>
          <p:nvPr>
            <p:ph type="title"/>
          </p:nvPr>
        </p:nvSpPr>
        <p:spPr/>
        <p:txBody>
          <a:bodyPr/>
          <a:lstStyle/>
          <a:p>
            <a:r>
              <a:rPr lang="en-US" sz="3733" b="0" dirty="0">
                <a:solidFill>
                  <a:srgbClr val="1E22AA"/>
                </a:solidFill>
                <a:latin typeface="Prometo Medium"/>
              </a:rPr>
              <a:t>ED Visits for Unintentional Exposures/Overdoses Involving Medications were </a:t>
            </a:r>
            <a:r>
              <a:rPr lang="en-US" sz="3733" b="0" dirty="0">
                <a:solidFill>
                  <a:srgbClr val="FF5A5A"/>
                </a:solidFill>
                <a:latin typeface="Prometo Medium"/>
              </a:rPr>
              <a:t>Rising in 2000s</a:t>
            </a:r>
          </a:p>
        </p:txBody>
      </p:sp>
      <p:sp>
        <p:nvSpPr>
          <p:cNvPr id="4" name="TextBox 3">
            <a:extLst>
              <a:ext uri="{FF2B5EF4-FFF2-40B4-BE49-F238E27FC236}">
                <a16:creationId xmlns:a16="http://schemas.microsoft.com/office/drawing/2014/main" id="{1910ECF4-EC5D-426F-9D86-25F21E002AFC}"/>
              </a:ext>
            </a:extLst>
          </p:cNvPr>
          <p:cNvSpPr txBox="1"/>
          <p:nvPr/>
        </p:nvSpPr>
        <p:spPr>
          <a:xfrm>
            <a:off x="509429" y="4304619"/>
            <a:ext cx="3384529" cy="1631216"/>
          </a:xfrm>
          <a:prstGeom prst="rect">
            <a:avLst/>
          </a:prstGeom>
          <a:noFill/>
          <a:ln>
            <a:solidFill>
              <a:srgbClr val="FF0000"/>
            </a:solidFill>
          </a:ln>
        </p:spPr>
        <p:txBody>
          <a:bodyPr wrap="square" rtlCol="0">
            <a:spAutoFit/>
          </a:bodyPr>
          <a:lstStyle/>
          <a:p>
            <a:pPr defTabSz="914377" eaLnBrk="0" fontAlgn="base" hangingPunct="0">
              <a:spcBef>
                <a:spcPct val="0"/>
              </a:spcBef>
              <a:spcAft>
                <a:spcPct val="0"/>
              </a:spcAft>
              <a:defRPr/>
            </a:pPr>
            <a:r>
              <a:rPr lang="en-US" sz="2000" kern="0" dirty="0">
                <a:solidFill>
                  <a:srgbClr val="7E8083"/>
                </a:solidFill>
              </a:rPr>
              <a:t>Approximately </a:t>
            </a:r>
            <a:r>
              <a:rPr lang="en-US" sz="2000" b="1" kern="0" dirty="0">
                <a:solidFill>
                  <a:srgbClr val="7E8083"/>
                </a:solidFill>
              </a:rPr>
              <a:t>1 in 54 </a:t>
            </a:r>
            <a:r>
              <a:rPr lang="en-US" sz="2000" kern="0" dirty="0">
                <a:solidFill>
                  <a:srgbClr val="7E8083"/>
                </a:solidFill>
              </a:rPr>
              <a:t>children born in 2008 were treated in an ED for a medication overdose by age 5</a:t>
            </a:r>
          </a:p>
        </p:txBody>
      </p:sp>
      <p:graphicFrame>
        <p:nvGraphicFramePr>
          <p:cNvPr id="5" name="Chart 5">
            <a:extLst>
              <a:ext uri="{FF2B5EF4-FFF2-40B4-BE49-F238E27FC236}">
                <a16:creationId xmlns:a16="http://schemas.microsoft.com/office/drawing/2014/main" id="{618226EC-81FE-455C-964D-5D3911EE844A}"/>
              </a:ext>
            </a:extLst>
          </p:cNvPr>
          <p:cNvGraphicFramePr>
            <a:graphicFrameLocks/>
          </p:cNvGraphicFramePr>
          <p:nvPr/>
        </p:nvGraphicFramePr>
        <p:xfrm>
          <a:off x="5283200" y="1533865"/>
          <a:ext cx="5809923" cy="3905369"/>
        </p:xfrm>
        <a:graphic>
          <a:graphicData uri="http://schemas.openxmlformats.org/presentationml/2006/ole">
            <mc:AlternateContent xmlns:mc="http://schemas.openxmlformats.org/markup-compatibility/2006">
              <mc:Choice xmlns:v="urn:schemas-microsoft-com:vml" Requires="v">
                <p:oleObj spid="_x0000_s3075" name="Worksheet" r:id="rId4" imgW="6334131" imgH="3857625" progId="Excel.Sheet.8">
                  <p:embed/>
                </p:oleObj>
              </mc:Choice>
              <mc:Fallback>
                <p:oleObj name="Worksheet" r:id="rId4" imgW="6334131" imgH="3857625" progId="Excel.Sheet.8">
                  <p:embed/>
                  <p:pic>
                    <p:nvPicPr>
                      <p:cNvPr id="5" name="Chart 5">
                        <a:extLst>
                          <a:ext uri="{FF2B5EF4-FFF2-40B4-BE49-F238E27FC236}">
                            <a16:creationId xmlns:a16="http://schemas.microsoft.com/office/drawing/2014/main" id="{618226EC-81FE-455C-964D-5D3911EE844A}"/>
                          </a:ext>
                        </a:extLst>
                      </p:cNvPr>
                      <p:cNvPicPr>
                        <a:picLocks noChangeArrowheads="1"/>
                      </p:cNvPicPr>
                      <p:nvPr/>
                    </p:nvPicPr>
                    <p:blipFill>
                      <a:blip r:embed="rId5"/>
                      <a:srcRect/>
                      <a:stretch>
                        <a:fillRect/>
                      </a:stretch>
                    </p:blipFill>
                    <p:spPr bwMode="auto">
                      <a:xfrm>
                        <a:off x="5283200" y="1533865"/>
                        <a:ext cx="5809923" cy="3905369"/>
                      </a:xfrm>
                      <a:prstGeom prst="rect">
                        <a:avLst/>
                      </a:prstGeom>
                      <a:noFill/>
                    </p:spPr>
                  </p:pic>
                </p:oleObj>
              </mc:Fallback>
            </mc:AlternateContent>
          </a:graphicData>
        </a:graphic>
      </p:graphicFrame>
      <p:sp>
        <p:nvSpPr>
          <p:cNvPr id="6" name="TextBox 5">
            <a:extLst>
              <a:ext uri="{FF2B5EF4-FFF2-40B4-BE49-F238E27FC236}">
                <a16:creationId xmlns:a16="http://schemas.microsoft.com/office/drawing/2014/main" id="{84FCC733-8FF2-49E0-B72A-24475177B075}"/>
              </a:ext>
            </a:extLst>
          </p:cNvPr>
          <p:cNvSpPr txBox="1"/>
          <p:nvPr/>
        </p:nvSpPr>
        <p:spPr bwMode="auto">
          <a:xfrm rot="16200000">
            <a:off x="3192253" y="3407638"/>
            <a:ext cx="3766569" cy="400110"/>
          </a:xfrm>
          <a:prstGeom prst="rect">
            <a:avLst/>
          </a:prstGeom>
          <a:solidFill>
            <a:srgbClr val="FFFFFF"/>
          </a:solidFill>
        </p:spPr>
        <p:txBody>
          <a:bodyPr wrap="square">
            <a:spAutoFit/>
          </a:bodyPr>
          <a:lstStyle/>
          <a:p>
            <a:pPr algn="ctr" defTabSz="914377" eaLnBrk="0" fontAlgn="base" hangingPunct="0">
              <a:spcBef>
                <a:spcPct val="0"/>
              </a:spcBef>
              <a:spcAft>
                <a:spcPct val="0"/>
              </a:spcAft>
              <a:defRPr/>
            </a:pPr>
            <a:r>
              <a:rPr lang="en-US" sz="2000" kern="0" dirty="0"/>
              <a:t>ED Visits in Thousands</a:t>
            </a:r>
          </a:p>
        </p:txBody>
      </p:sp>
      <p:sp>
        <p:nvSpPr>
          <p:cNvPr id="7" name="Text Box 4">
            <a:extLst>
              <a:ext uri="{FF2B5EF4-FFF2-40B4-BE49-F238E27FC236}">
                <a16:creationId xmlns:a16="http://schemas.microsoft.com/office/drawing/2014/main" id="{FA890D95-8E2D-45DE-A7FB-75573C6464BB}"/>
              </a:ext>
            </a:extLst>
          </p:cNvPr>
          <p:cNvSpPr txBox="1">
            <a:spLocks noChangeArrowheads="1"/>
          </p:cNvSpPr>
          <p:nvPr/>
        </p:nvSpPr>
        <p:spPr bwMode="auto">
          <a:xfrm>
            <a:off x="2119472" y="5458025"/>
            <a:ext cx="95630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lr>
                <a:schemeClr val="tx2"/>
              </a:buClr>
              <a:buSzPct val="6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tx2"/>
              </a:buClr>
              <a:buSzPct val="75000"/>
              <a:buChar char="–"/>
              <a:defRPr sz="2600">
                <a:solidFill>
                  <a:schemeClr val="tx1"/>
                </a:solidFill>
                <a:latin typeface="Arial" pitchFamily="34" charset="0"/>
              </a:defRPr>
            </a:lvl2pPr>
            <a:lvl3pPr marL="1143000" indent="-228600" eaLnBrk="0" hangingPunct="0">
              <a:spcBef>
                <a:spcPct val="20000"/>
              </a:spcBef>
              <a:buClr>
                <a:schemeClr val="tx2"/>
              </a:buClr>
              <a:buSzPct val="75000"/>
              <a:buChar char="•"/>
              <a:defRPr sz="2400">
                <a:solidFill>
                  <a:schemeClr val="tx1"/>
                </a:solidFill>
                <a:latin typeface="Arial" pitchFamily="34" charset="0"/>
              </a:defRPr>
            </a:lvl3pPr>
            <a:lvl4pPr marL="1600200" indent="-228600" eaLnBrk="0" hangingPunct="0">
              <a:spcBef>
                <a:spcPct val="20000"/>
              </a:spcBef>
              <a:buClr>
                <a:schemeClr val="tx2"/>
              </a:buClr>
              <a:buSzPct val="75000"/>
              <a:buChar char="–"/>
              <a:defRPr sz="2000">
                <a:solidFill>
                  <a:schemeClr val="tx1"/>
                </a:solidFill>
                <a:latin typeface="Arial" pitchFamily="34" charset="0"/>
              </a:defRPr>
            </a:lvl4pPr>
            <a:lvl5pPr marL="2057400" indent="-228600" eaLnBrk="0" hangingPunct="0">
              <a:spcBef>
                <a:spcPct val="20000"/>
              </a:spcBef>
              <a:buClr>
                <a:schemeClr val="tx2"/>
              </a:buClr>
              <a:buSzPct val="7500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SzPct val="7500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SzPct val="7500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SzPct val="7500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SzPct val="75000"/>
              <a:buChar char="•"/>
              <a:defRPr sz="2000">
                <a:solidFill>
                  <a:schemeClr val="tx1"/>
                </a:solidFill>
                <a:latin typeface="Arial" pitchFamily="34" charset="0"/>
              </a:defRPr>
            </a:lvl9pPr>
          </a:lstStyle>
          <a:p>
            <a:pPr algn="r" defTabSz="914377" fontAlgn="base">
              <a:spcBef>
                <a:spcPct val="0"/>
              </a:spcBef>
              <a:spcAft>
                <a:spcPct val="0"/>
              </a:spcAft>
              <a:buClrTx/>
              <a:buSzTx/>
              <a:buNone/>
            </a:pPr>
            <a:r>
              <a:rPr lang="en-US" altLang="en-US" sz="1200" dirty="0">
                <a:solidFill>
                  <a:srgbClr val="7E8083"/>
                </a:solidFill>
                <a:latin typeface="Calibri" pitchFamily="34" charset="0"/>
              </a:rPr>
              <a:t>National Electronic Injury Surveillance System-Cooperative Adverse Drug Event Surveillance Project (NEISS-CADES)</a:t>
            </a:r>
          </a:p>
        </p:txBody>
      </p:sp>
      <p:grpSp>
        <p:nvGrpSpPr>
          <p:cNvPr id="8" name="Group 2">
            <a:extLst>
              <a:ext uri="{FF2B5EF4-FFF2-40B4-BE49-F238E27FC236}">
                <a16:creationId xmlns:a16="http://schemas.microsoft.com/office/drawing/2014/main" id="{05B0D66B-365A-4F63-9B54-4331D961EB58}"/>
              </a:ext>
            </a:extLst>
          </p:cNvPr>
          <p:cNvGrpSpPr/>
          <p:nvPr/>
        </p:nvGrpSpPr>
        <p:grpSpPr>
          <a:xfrm>
            <a:off x="6901021" y="4254280"/>
            <a:ext cx="1371600" cy="461665"/>
            <a:chOff x="1578222" y="4229102"/>
            <a:chExt cx="1828800" cy="615553"/>
          </a:xfrm>
        </p:grpSpPr>
        <p:sp>
          <p:nvSpPr>
            <p:cNvPr id="9" name="TextBox 8">
              <a:extLst>
                <a:ext uri="{FF2B5EF4-FFF2-40B4-BE49-F238E27FC236}">
                  <a16:creationId xmlns:a16="http://schemas.microsoft.com/office/drawing/2014/main" id="{CB1F21C4-19F6-4984-BAE9-88559876B85A}"/>
                </a:ext>
              </a:extLst>
            </p:cNvPr>
            <p:cNvSpPr txBox="1"/>
            <p:nvPr/>
          </p:nvSpPr>
          <p:spPr bwMode="auto">
            <a:xfrm>
              <a:off x="1578222" y="4229102"/>
              <a:ext cx="1828800" cy="615553"/>
            </a:xfrm>
            <a:prstGeom prst="rect">
              <a:avLst/>
            </a:prstGeom>
            <a:solidFill>
              <a:srgbClr val="FFFFFF"/>
            </a:solidFill>
            <a:ln>
              <a:solidFill>
                <a:srgbClr val="7F7F7F">
                  <a:lumMod val="50000"/>
                </a:srgbClr>
              </a:solidFill>
            </a:ln>
          </p:spPr>
          <p:txBody>
            <a:bodyPr>
              <a:spAutoFit/>
            </a:bodyPr>
            <a:lstStyle/>
            <a:p>
              <a:pPr defTabSz="914377" eaLnBrk="0" fontAlgn="base" hangingPunct="0">
                <a:spcBef>
                  <a:spcPct val="0"/>
                </a:spcBef>
                <a:spcAft>
                  <a:spcPct val="0"/>
                </a:spcAft>
                <a:defRPr/>
              </a:pPr>
              <a:r>
                <a:rPr lang="en-US" sz="1200" kern="0" dirty="0">
                  <a:solidFill>
                    <a:srgbClr val="7F7F7F">
                      <a:lumMod val="50000"/>
                    </a:srgbClr>
                  </a:solidFill>
                </a:rPr>
                <a:t>Medication Exposures</a:t>
              </a:r>
            </a:p>
          </p:txBody>
        </p:sp>
        <p:cxnSp>
          <p:nvCxnSpPr>
            <p:cNvPr id="10" name="Straight Connector 9">
              <a:extLst>
                <a:ext uri="{FF2B5EF4-FFF2-40B4-BE49-F238E27FC236}">
                  <a16:creationId xmlns:a16="http://schemas.microsoft.com/office/drawing/2014/main" id="{E2AF6785-05E2-45C6-81E6-5736C6F0F4D3}"/>
                </a:ext>
              </a:extLst>
            </p:cNvPr>
            <p:cNvCxnSpPr/>
            <p:nvPr/>
          </p:nvCxnSpPr>
          <p:spPr bwMode="auto">
            <a:xfrm>
              <a:off x="2850739" y="4521241"/>
              <a:ext cx="228601" cy="0"/>
            </a:xfrm>
            <a:prstGeom prst="line">
              <a:avLst/>
            </a:prstGeom>
            <a:noFill/>
            <a:ln w="19050" cap="flat" cmpd="sng" algn="ctr">
              <a:solidFill>
                <a:srgbClr val="FF0000"/>
              </a:solidFill>
              <a:prstDash val="solid"/>
            </a:ln>
            <a:effectLst/>
          </p:spPr>
        </p:cxnSp>
      </p:grpSp>
      <p:grpSp>
        <p:nvGrpSpPr>
          <p:cNvPr id="11" name="Group 10">
            <a:extLst>
              <a:ext uri="{FF2B5EF4-FFF2-40B4-BE49-F238E27FC236}">
                <a16:creationId xmlns:a16="http://schemas.microsoft.com/office/drawing/2014/main" id="{5BE77C4E-0469-40D4-B77D-A530D394D2C3}"/>
              </a:ext>
            </a:extLst>
          </p:cNvPr>
          <p:cNvGrpSpPr>
            <a:grpSpLocks noChangeAspect="1"/>
          </p:cNvGrpSpPr>
          <p:nvPr/>
        </p:nvGrpSpPr>
        <p:grpSpPr>
          <a:xfrm>
            <a:off x="2473917" y="3307592"/>
            <a:ext cx="2419088" cy="1211411"/>
            <a:chOff x="4513720" y="3873782"/>
            <a:chExt cx="1299570" cy="650788"/>
          </a:xfrm>
        </p:grpSpPr>
        <p:sp>
          <p:nvSpPr>
            <p:cNvPr id="12" name="Oval 11">
              <a:extLst>
                <a:ext uri="{FF2B5EF4-FFF2-40B4-BE49-F238E27FC236}">
                  <a16:creationId xmlns:a16="http://schemas.microsoft.com/office/drawing/2014/main" id="{053088F2-0770-4C26-9E3D-BED408BFB30C}"/>
                </a:ext>
              </a:extLst>
            </p:cNvPr>
            <p:cNvSpPr>
              <a:spLocks noChangeAspect="1"/>
            </p:cNvSpPr>
            <p:nvPr/>
          </p:nvSpPr>
          <p:spPr>
            <a:xfrm>
              <a:off x="4829578" y="3873782"/>
              <a:ext cx="646974" cy="650788"/>
            </a:xfrm>
            <a:prstGeom prst="ellipse">
              <a:avLst/>
            </a:prstGeom>
            <a:noFill/>
            <a:ln w="9525" cap="flat" cmpd="sng" algn="ctr">
              <a:solidFill>
                <a:srgbClr val="FFFFFF">
                  <a:lumMod val="75000"/>
                </a:srgbClr>
              </a:solidFill>
              <a:prstDash val="sysDot"/>
            </a:ln>
            <a:effectLst/>
          </p:spPr>
          <p:txBody>
            <a:bodyPr rtlCol="0" anchor="ctr"/>
            <a:lstStyle/>
            <a:p>
              <a:pPr algn="ctr" defTabSz="914377" eaLnBrk="0" fontAlgn="base" hangingPunct="0">
                <a:spcBef>
                  <a:spcPct val="0"/>
                </a:spcBef>
                <a:spcAft>
                  <a:spcPct val="0"/>
                </a:spcAft>
                <a:defRPr/>
              </a:pPr>
              <a:endParaRPr lang="en-US" kern="0" dirty="0">
                <a:solidFill>
                  <a:srgbClr val="FFC000"/>
                </a:solidFill>
                <a:latin typeface="Calibri"/>
              </a:endParaRPr>
            </a:p>
          </p:txBody>
        </p:sp>
        <p:sp>
          <p:nvSpPr>
            <p:cNvPr id="13" name="Pie 23">
              <a:extLst>
                <a:ext uri="{FF2B5EF4-FFF2-40B4-BE49-F238E27FC236}">
                  <a16:creationId xmlns:a16="http://schemas.microsoft.com/office/drawing/2014/main" id="{37310D1C-983D-4710-AB16-F16A1182CD03}"/>
                </a:ext>
              </a:extLst>
            </p:cNvPr>
            <p:cNvSpPr>
              <a:spLocks noChangeAspect="1"/>
            </p:cNvSpPr>
            <p:nvPr/>
          </p:nvSpPr>
          <p:spPr>
            <a:xfrm>
              <a:off x="4829577" y="3878034"/>
              <a:ext cx="646975" cy="646536"/>
            </a:xfrm>
            <a:prstGeom prst="pie">
              <a:avLst>
                <a:gd name="adj1" fmla="val 3011669"/>
                <a:gd name="adj2" fmla="val 16200000"/>
              </a:avLst>
            </a:prstGeom>
            <a:solidFill>
              <a:srgbClr val="C00000"/>
            </a:solidFill>
            <a:ln w="25400" cap="flat" cmpd="sng" algn="ctr">
              <a:solidFill>
                <a:srgbClr val="C00000"/>
              </a:solidFill>
              <a:prstDash val="solid"/>
            </a:ln>
            <a:effectLst/>
          </p:spPr>
          <p:txBody>
            <a:bodyPr rtlCol="0" anchor="ctr"/>
            <a:lstStyle/>
            <a:p>
              <a:pPr algn="ctr" defTabSz="914377" eaLnBrk="0" fontAlgn="base" hangingPunct="0">
                <a:spcBef>
                  <a:spcPct val="0"/>
                </a:spcBef>
                <a:spcAft>
                  <a:spcPct val="0"/>
                </a:spcAft>
                <a:defRPr/>
              </a:pPr>
              <a:endParaRPr lang="en-US" kern="0">
                <a:solidFill>
                  <a:srgbClr val="0F56DC"/>
                </a:solidFill>
                <a:latin typeface="Calibri"/>
              </a:endParaRPr>
            </a:p>
          </p:txBody>
        </p:sp>
        <p:cxnSp>
          <p:nvCxnSpPr>
            <p:cNvPr id="14" name="Straight Arrow Connector 13">
              <a:extLst>
                <a:ext uri="{FF2B5EF4-FFF2-40B4-BE49-F238E27FC236}">
                  <a16:creationId xmlns:a16="http://schemas.microsoft.com/office/drawing/2014/main" id="{AA6AA808-97A9-442B-A1ED-9EC46C0B188A}"/>
                </a:ext>
              </a:extLst>
            </p:cNvPr>
            <p:cNvCxnSpPr>
              <a:cxnSpLocks/>
            </p:cNvCxnSpPr>
            <p:nvPr/>
          </p:nvCxnSpPr>
          <p:spPr>
            <a:xfrm flipV="1">
              <a:off x="5153064" y="4189910"/>
              <a:ext cx="660226" cy="9266"/>
            </a:xfrm>
            <a:prstGeom prst="straightConnector1">
              <a:avLst/>
            </a:prstGeom>
            <a:noFill/>
            <a:ln w="9525" cap="flat" cmpd="sng" algn="ctr">
              <a:solidFill>
                <a:srgbClr val="C00000"/>
              </a:solidFill>
              <a:prstDash val="solid"/>
              <a:tailEnd type="triangle"/>
            </a:ln>
            <a:effectLst/>
          </p:spPr>
        </p:cxnSp>
        <p:sp>
          <p:nvSpPr>
            <p:cNvPr id="15" name="Rectangle 14">
              <a:extLst>
                <a:ext uri="{FF2B5EF4-FFF2-40B4-BE49-F238E27FC236}">
                  <a16:creationId xmlns:a16="http://schemas.microsoft.com/office/drawing/2014/main" id="{D4DA6672-D776-44D2-AAFA-3DA11717F255}"/>
                </a:ext>
              </a:extLst>
            </p:cNvPr>
            <p:cNvSpPr/>
            <p:nvPr/>
          </p:nvSpPr>
          <p:spPr>
            <a:xfrm>
              <a:off x="4513720" y="4056921"/>
              <a:ext cx="983713" cy="385992"/>
            </a:xfrm>
            <a:prstGeom prst="rect">
              <a:avLst/>
            </a:prstGeom>
            <a:noFill/>
            <a:ln w="25400" cap="flat" cmpd="sng" algn="ctr">
              <a:noFill/>
              <a:prstDash val="solid"/>
            </a:ln>
            <a:effectLst/>
          </p:spPr>
          <p:txBody>
            <a:bodyPr rtlCol="0" anchor="ctr"/>
            <a:lstStyle/>
            <a:p>
              <a:pPr algn="ctr" defTabSz="914377" eaLnBrk="0" fontAlgn="base" hangingPunct="0">
                <a:spcBef>
                  <a:spcPct val="0"/>
                </a:spcBef>
                <a:spcAft>
                  <a:spcPct val="0"/>
                </a:spcAft>
                <a:defRPr/>
              </a:pPr>
              <a:r>
                <a:rPr lang="en-US" b="1" kern="0" dirty="0">
                  <a:solidFill>
                    <a:srgbClr val="FFFFFF"/>
                  </a:solidFill>
                  <a:latin typeface="Calibri"/>
                </a:rPr>
                <a:t>60%</a:t>
              </a:r>
            </a:p>
          </p:txBody>
        </p:sp>
      </p:grpSp>
      <p:pic>
        <p:nvPicPr>
          <p:cNvPr id="3" name="Picture 2">
            <a:extLst>
              <a:ext uri="{FF2B5EF4-FFF2-40B4-BE49-F238E27FC236}">
                <a16:creationId xmlns:a16="http://schemas.microsoft.com/office/drawing/2014/main" id="{7A4F38E5-A44A-4C3E-BE48-A39BE3673223}"/>
              </a:ext>
            </a:extLst>
          </p:cNvPr>
          <p:cNvPicPr>
            <a:picLocks noChangeAspect="1"/>
          </p:cNvPicPr>
          <p:nvPr/>
        </p:nvPicPr>
        <p:blipFill>
          <a:blip r:embed="rId6"/>
          <a:stretch>
            <a:fillRect/>
          </a:stretch>
        </p:blipFill>
        <p:spPr>
          <a:xfrm>
            <a:off x="10605747" y="6390178"/>
            <a:ext cx="754770" cy="227164"/>
          </a:xfrm>
          <a:prstGeom prst="rect">
            <a:avLst/>
          </a:prstGeom>
        </p:spPr>
      </p:pic>
      <p:sp>
        <p:nvSpPr>
          <p:cNvPr id="16" name="Slide Number Placeholder 1">
            <a:extLst>
              <a:ext uri="{FF2B5EF4-FFF2-40B4-BE49-F238E27FC236}">
                <a16:creationId xmlns:a16="http://schemas.microsoft.com/office/drawing/2014/main" id="{D44749B0-3ED6-4C80-9D0E-7F5E80B0D2BC}"/>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934282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3D84-BBFC-423D-87EA-DB7CB37D2ED7}"/>
              </a:ext>
            </a:extLst>
          </p:cNvPr>
          <p:cNvSpPr>
            <a:spLocks noGrp="1"/>
          </p:cNvSpPr>
          <p:nvPr>
            <p:ph type="title"/>
          </p:nvPr>
        </p:nvSpPr>
        <p:spPr>
          <a:xfrm>
            <a:off x="609600" y="424848"/>
            <a:ext cx="10972800" cy="1143000"/>
          </a:xfrm>
        </p:spPr>
        <p:txBody>
          <a:bodyPr/>
          <a:lstStyle/>
          <a:p>
            <a:r>
              <a:rPr lang="en-US" sz="3600" b="0" dirty="0">
                <a:solidFill>
                  <a:srgbClr val="1E22AA"/>
                </a:solidFill>
                <a:latin typeface="Prometo Medium"/>
              </a:rPr>
              <a:t>Car Crash Morbidity &amp; Mortality: Continuously Declining Among Children &lt;5</a:t>
            </a:r>
          </a:p>
        </p:txBody>
      </p:sp>
      <p:sp>
        <p:nvSpPr>
          <p:cNvPr id="4" name="TextBox 3">
            <a:extLst>
              <a:ext uri="{FF2B5EF4-FFF2-40B4-BE49-F238E27FC236}">
                <a16:creationId xmlns:a16="http://schemas.microsoft.com/office/drawing/2014/main" id="{A8A3F716-4950-42BD-A8F2-608B45627BAC}"/>
              </a:ext>
            </a:extLst>
          </p:cNvPr>
          <p:cNvSpPr txBox="1"/>
          <p:nvPr/>
        </p:nvSpPr>
        <p:spPr bwMode="auto">
          <a:xfrm rot="16200000">
            <a:off x="-1167701" y="3459160"/>
            <a:ext cx="3766569" cy="400110"/>
          </a:xfrm>
          <a:prstGeom prst="rect">
            <a:avLst/>
          </a:prstGeom>
          <a:solidFill>
            <a:srgbClr val="FFFFFF"/>
          </a:solidFill>
        </p:spPr>
        <p:txBody>
          <a:bodyPr wrap="square">
            <a:spAutoFit/>
          </a:bodyPr>
          <a:lstStyle/>
          <a:p>
            <a:pPr algn="ctr" defTabSz="914377" eaLnBrk="0" fontAlgn="base" hangingPunct="0">
              <a:spcBef>
                <a:spcPct val="0"/>
              </a:spcBef>
              <a:spcAft>
                <a:spcPct val="0"/>
              </a:spcAft>
              <a:defRPr/>
            </a:pPr>
            <a:r>
              <a:rPr lang="en-US" sz="2000" kern="0" dirty="0">
                <a:solidFill>
                  <a:prstClr val="black"/>
                </a:solidFill>
                <a:latin typeface="Calibri"/>
              </a:rPr>
              <a:t>ED Visits in 1,000s</a:t>
            </a:r>
          </a:p>
        </p:txBody>
      </p:sp>
      <p:graphicFrame>
        <p:nvGraphicFramePr>
          <p:cNvPr id="5" name="Chart 5">
            <a:extLst>
              <a:ext uri="{FF2B5EF4-FFF2-40B4-BE49-F238E27FC236}">
                <a16:creationId xmlns:a16="http://schemas.microsoft.com/office/drawing/2014/main" id="{6DCBBD10-B17F-4F29-95F5-2BCD654A7F06}"/>
              </a:ext>
            </a:extLst>
          </p:cNvPr>
          <p:cNvGraphicFramePr>
            <a:graphicFrameLocks/>
          </p:cNvGraphicFramePr>
          <p:nvPr/>
        </p:nvGraphicFramePr>
        <p:xfrm>
          <a:off x="982666" y="1579565"/>
          <a:ext cx="5824535" cy="3881436"/>
        </p:xfrm>
        <a:graphic>
          <a:graphicData uri="http://schemas.openxmlformats.org/presentationml/2006/ole">
            <mc:AlternateContent xmlns:mc="http://schemas.openxmlformats.org/markup-compatibility/2006">
              <mc:Choice xmlns:v="urn:schemas-microsoft-com:vml" Requires="v">
                <p:oleObj spid="_x0000_s4099" name="Worksheet" r:id="rId4" imgW="6372203" imgH="3848100" progId="Excel.Sheet.8">
                  <p:embed/>
                </p:oleObj>
              </mc:Choice>
              <mc:Fallback>
                <p:oleObj name="Worksheet" r:id="rId4" imgW="6372203" imgH="3848100" progId="Excel.Sheet.8">
                  <p:embed/>
                  <p:pic>
                    <p:nvPicPr>
                      <p:cNvPr id="5" name="Chart 5">
                        <a:extLst>
                          <a:ext uri="{FF2B5EF4-FFF2-40B4-BE49-F238E27FC236}">
                            <a16:creationId xmlns:a16="http://schemas.microsoft.com/office/drawing/2014/main" id="{6DCBBD10-B17F-4F29-95F5-2BCD654A7F06}"/>
                          </a:ext>
                        </a:extLst>
                      </p:cNvPr>
                      <p:cNvPicPr>
                        <a:picLocks noChangeArrowheads="1"/>
                      </p:cNvPicPr>
                      <p:nvPr/>
                    </p:nvPicPr>
                    <p:blipFill>
                      <a:blip r:embed="rId5"/>
                      <a:srcRect/>
                      <a:stretch>
                        <a:fillRect/>
                      </a:stretch>
                    </p:blipFill>
                    <p:spPr bwMode="auto">
                      <a:xfrm>
                        <a:off x="982666" y="1579565"/>
                        <a:ext cx="5824535" cy="3881436"/>
                      </a:xfrm>
                      <a:prstGeom prst="rect">
                        <a:avLst/>
                      </a:prstGeom>
                      <a:noFill/>
                    </p:spPr>
                  </p:pic>
                </p:oleObj>
              </mc:Fallback>
            </mc:AlternateContent>
          </a:graphicData>
        </a:graphic>
      </p:graphicFrame>
      <p:sp>
        <p:nvSpPr>
          <p:cNvPr id="6" name="Text Box 4">
            <a:extLst>
              <a:ext uri="{FF2B5EF4-FFF2-40B4-BE49-F238E27FC236}">
                <a16:creationId xmlns:a16="http://schemas.microsoft.com/office/drawing/2014/main" id="{7697C370-CDB9-4904-B565-EB386228B8D7}"/>
              </a:ext>
            </a:extLst>
          </p:cNvPr>
          <p:cNvSpPr txBox="1">
            <a:spLocks noChangeArrowheads="1"/>
          </p:cNvSpPr>
          <p:nvPr/>
        </p:nvSpPr>
        <p:spPr bwMode="auto">
          <a:xfrm>
            <a:off x="2283461" y="5259381"/>
            <a:ext cx="98069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lr>
                <a:schemeClr val="tx2"/>
              </a:buClr>
              <a:buSzPct val="6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tx2"/>
              </a:buClr>
              <a:buSzPct val="75000"/>
              <a:buChar char="–"/>
              <a:defRPr sz="2600">
                <a:solidFill>
                  <a:schemeClr val="tx1"/>
                </a:solidFill>
                <a:latin typeface="Arial" pitchFamily="34" charset="0"/>
              </a:defRPr>
            </a:lvl2pPr>
            <a:lvl3pPr marL="1143000" indent="-228600" eaLnBrk="0" hangingPunct="0">
              <a:spcBef>
                <a:spcPct val="20000"/>
              </a:spcBef>
              <a:buClr>
                <a:schemeClr val="tx2"/>
              </a:buClr>
              <a:buSzPct val="75000"/>
              <a:buChar char="•"/>
              <a:defRPr sz="2400">
                <a:solidFill>
                  <a:schemeClr val="tx1"/>
                </a:solidFill>
                <a:latin typeface="Arial" pitchFamily="34" charset="0"/>
              </a:defRPr>
            </a:lvl3pPr>
            <a:lvl4pPr marL="1600200" indent="-228600" eaLnBrk="0" hangingPunct="0">
              <a:spcBef>
                <a:spcPct val="20000"/>
              </a:spcBef>
              <a:buClr>
                <a:schemeClr val="tx2"/>
              </a:buClr>
              <a:buSzPct val="75000"/>
              <a:buChar char="–"/>
              <a:defRPr sz="2000">
                <a:solidFill>
                  <a:schemeClr val="tx1"/>
                </a:solidFill>
                <a:latin typeface="Arial" pitchFamily="34" charset="0"/>
              </a:defRPr>
            </a:lvl4pPr>
            <a:lvl5pPr marL="2057400" indent="-228600" eaLnBrk="0" hangingPunct="0">
              <a:spcBef>
                <a:spcPct val="20000"/>
              </a:spcBef>
              <a:buClr>
                <a:schemeClr val="tx2"/>
              </a:buClr>
              <a:buSzPct val="75000"/>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2"/>
              </a:buClr>
              <a:buSzPct val="75000"/>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2"/>
              </a:buClr>
              <a:buSzPct val="75000"/>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2"/>
              </a:buClr>
              <a:buSzPct val="75000"/>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2"/>
              </a:buClr>
              <a:buSzPct val="75000"/>
              <a:buChar char="•"/>
              <a:defRPr sz="2000">
                <a:solidFill>
                  <a:schemeClr val="tx1"/>
                </a:solidFill>
                <a:latin typeface="Arial" pitchFamily="34" charset="0"/>
              </a:defRPr>
            </a:lvl9pPr>
          </a:lstStyle>
          <a:p>
            <a:pPr algn="r" defTabSz="914377" fontAlgn="base">
              <a:spcBef>
                <a:spcPct val="0"/>
              </a:spcBef>
              <a:spcAft>
                <a:spcPct val="0"/>
              </a:spcAft>
              <a:buClrTx/>
              <a:buSzTx/>
              <a:buNone/>
              <a:defRPr/>
            </a:pPr>
            <a:r>
              <a:rPr lang="en-US" altLang="en-US" sz="1200" dirty="0">
                <a:solidFill>
                  <a:srgbClr val="7E8083"/>
                </a:solidFill>
                <a:latin typeface="Calibri" pitchFamily="34" charset="0"/>
              </a:rPr>
              <a:t>www.iihs.org/iihs/topics/t/child-safety/fatalityfacts/child-safety/2014</a:t>
            </a:r>
          </a:p>
          <a:p>
            <a:pPr algn="r" defTabSz="914377" fontAlgn="base">
              <a:spcBef>
                <a:spcPct val="0"/>
              </a:spcBef>
              <a:spcAft>
                <a:spcPct val="0"/>
              </a:spcAft>
              <a:buClrTx/>
              <a:buSzTx/>
              <a:buNone/>
              <a:defRPr/>
            </a:pPr>
            <a:r>
              <a:rPr lang="en-US" altLang="en-US" sz="1200" dirty="0">
                <a:solidFill>
                  <a:srgbClr val="7E8083"/>
                </a:solidFill>
                <a:latin typeface="Calibri" pitchFamily="34" charset="0"/>
              </a:rPr>
              <a:t>www.cdc.gov/injury/wisqars/index.html</a:t>
            </a:r>
          </a:p>
          <a:p>
            <a:pPr algn="r" defTabSz="914377" fontAlgn="base">
              <a:spcBef>
                <a:spcPct val="0"/>
              </a:spcBef>
              <a:spcAft>
                <a:spcPct val="0"/>
              </a:spcAft>
              <a:buClrTx/>
              <a:buSzTx/>
              <a:buNone/>
              <a:defRPr/>
            </a:pPr>
            <a:r>
              <a:rPr lang="en-US" altLang="en-US" sz="1200" dirty="0">
                <a:solidFill>
                  <a:srgbClr val="7E8083"/>
                </a:solidFill>
                <a:latin typeface="Calibri" pitchFamily="34" charset="0"/>
              </a:rPr>
              <a:t>National Electronic Injury Surveillance System-Cooperative Adverse Drug Event Surveillance Project (NEISS-CADES)</a:t>
            </a:r>
          </a:p>
        </p:txBody>
      </p:sp>
      <p:pic>
        <p:nvPicPr>
          <p:cNvPr id="7" name="Picture 6">
            <a:extLst>
              <a:ext uri="{FF2B5EF4-FFF2-40B4-BE49-F238E27FC236}">
                <a16:creationId xmlns:a16="http://schemas.microsoft.com/office/drawing/2014/main" id="{23CFDBEA-F646-4920-BD15-427E0EF7057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149" t="14834" r="3421" b="1819"/>
          <a:stretch/>
        </p:blipFill>
        <p:spPr>
          <a:xfrm>
            <a:off x="7302321" y="2293400"/>
            <a:ext cx="4666851" cy="2659600"/>
          </a:xfrm>
          <a:prstGeom prst="rect">
            <a:avLst/>
          </a:prstGeom>
          <a:ln>
            <a:solidFill>
              <a:srgbClr val="FFFFFF">
                <a:lumMod val="50000"/>
              </a:srgbClr>
            </a:solidFill>
          </a:ln>
        </p:spPr>
      </p:pic>
      <p:grpSp>
        <p:nvGrpSpPr>
          <p:cNvPr id="8" name="Group 2">
            <a:extLst>
              <a:ext uri="{FF2B5EF4-FFF2-40B4-BE49-F238E27FC236}">
                <a16:creationId xmlns:a16="http://schemas.microsoft.com/office/drawing/2014/main" id="{90CC6B5F-3CB2-4671-8E24-57373CCCC2C7}"/>
              </a:ext>
            </a:extLst>
          </p:cNvPr>
          <p:cNvGrpSpPr/>
          <p:nvPr/>
        </p:nvGrpSpPr>
        <p:grpSpPr>
          <a:xfrm>
            <a:off x="2891304" y="3952555"/>
            <a:ext cx="1371600" cy="461665"/>
            <a:chOff x="1851683" y="4821976"/>
            <a:chExt cx="1828800" cy="615554"/>
          </a:xfrm>
        </p:grpSpPr>
        <p:sp>
          <p:nvSpPr>
            <p:cNvPr id="9" name="TextBox 8">
              <a:extLst>
                <a:ext uri="{FF2B5EF4-FFF2-40B4-BE49-F238E27FC236}">
                  <a16:creationId xmlns:a16="http://schemas.microsoft.com/office/drawing/2014/main" id="{902664EF-E2F4-40B7-A9E7-A0E0E69A7AD6}"/>
                </a:ext>
              </a:extLst>
            </p:cNvPr>
            <p:cNvSpPr txBox="1"/>
            <p:nvPr/>
          </p:nvSpPr>
          <p:spPr bwMode="auto">
            <a:xfrm>
              <a:off x="1851683" y="4821976"/>
              <a:ext cx="1828800" cy="615554"/>
            </a:xfrm>
            <a:prstGeom prst="rect">
              <a:avLst/>
            </a:prstGeom>
            <a:solidFill>
              <a:srgbClr val="FFFFFF"/>
            </a:solidFill>
            <a:ln>
              <a:solidFill>
                <a:srgbClr val="7F7F7F">
                  <a:lumMod val="50000"/>
                </a:srgbClr>
              </a:solidFill>
            </a:ln>
          </p:spPr>
          <p:txBody>
            <a:bodyPr>
              <a:spAutoFit/>
            </a:bodyPr>
            <a:lstStyle/>
            <a:p>
              <a:pPr defTabSz="914377" eaLnBrk="0" fontAlgn="base" hangingPunct="0">
                <a:spcBef>
                  <a:spcPct val="0"/>
                </a:spcBef>
                <a:spcAft>
                  <a:spcPct val="0"/>
                </a:spcAft>
                <a:defRPr/>
              </a:pPr>
              <a:r>
                <a:rPr lang="en-US" sz="1200" kern="0" dirty="0">
                  <a:solidFill>
                    <a:srgbClr val="7F7F7F">
                      <a:lumMod val="50000"/>
                    </a:srgbClr>
                  </a:solidFill>
                  <a:latin typeface="Calibri"/>
                </a:rPr>
                <a:t>Medication Exposures</a:t>
              </a:r>
            </a:p>
          </p:txBody>
        </p:sp>
        <p:cxnSp>
          <p:nvCxnSpPr>
            <p:cNvPr id="10" name="Straight Connector 9">
              <a:extLst>
                <a:ext uri="{FF2B5EF4-FFF2-40B4-BE49-F238E27FC236}">
                  <a16:creationId xmlns:a16="http://schemas.microsoft.com/office/drawing/2014/main" id="{523FB18F-C794-44DF-96B7-1AFC5749EB85}"/>
                </a:ext>
              </a:extLst>
            </p:cNvPr>
            <p:cNvCxnSpPr/>
            <p:nvPr/>
          </p:nvCxnSpPr>
          <p:spPr bwMode="auto">
            <a:xfrm>
              <a:off x="3124200" y="5114110"/>
              <a:ext cx="228600" cy="0"/>
            </a:xfrm>
            <a:prstGeom prst="line">
              <a:avLst/>
            </a:prstGeom>
            <a:noFill/>
            <a:ln w="19050" cap="flat" cmpd="sng" algn="ctr">
              <a:solidFill>
                <a:srgbClr val="FFFFFF">
                  <a:lumMod val="50000"/>
                </a:srgbClr>
              </a:solidFill>
              <a:prstDash val="solid"/>
            </a:ln>
            <a:effectLst/>
          </p:spPr>
        </p:cxnSp>
      </p:grpSp>
      <p:grpSp>
        <p:nvGrpSpPr>
          <p:cNvPr id="11" name="Group 2">
            <a:extLst>
              <a:ext uri="{FF2B5EF4-FFF2-40B4-BE49-F238E27FC236}">
                <a16:creationId xmlns:a16="http://schemas.microsoft.com/office/drawing/2014/main" id="{B221971D-6367-460A-BF4A-0B489F21B60E}"/>
              </a:ext>
            </a:extLst>
          </p:cNvPr>
          <p:cNvGrpSpPr/>
          <p:nvPr/>
        </p:nvGrpSpPr>
        <p:grpSpPr>
          <a:xfrm>
            <a:off x="4637268" y="3948210"/>
            <a:ext cx="1371600" cy="461665"/>
            <a:chOff x="1851683" y="4821971"/>
            <a:chExt cx="1828800" cy="615553"/>
          </a:xfrm>
        </p:grpSpPr>
        <p:sp>
          <p:nvSpPr>
            <p:cNvPr id="12" name="TextBox 11">
              <a:extLst>
                <a:ext uri="{FF2B5EF4-FFF2-40B4-BE49-F238E27FC236}">
                  <a16:creationId xmlns:a16="http://schemas.microsoft.com/office/drawing/2014/main" id="{8B291E73-70D4-4E5D-AB80-65D5D6489C21}"/>
                </a:ext>
              </a:extLst>
            </p:cNvPr>
            <p:cNvSpPr txBox="1"/>
            <p:nvPr/>
          </p:nvSpPr>
          <p:spPr bwMode="auto">
            <a:xfrm>
              <a:off x="1851683" y="4821971"/>
              <a:ext cx="1828800" cy="615553"/>
            </a:xfrm>
            <a:prstGeom prst="rect">
              <a:avLst/>
            </a:prstGeom>
            <a:solidFill>
              <a:srgbClr val="FFFFFF"/>
            </a:solidFill>
            <a:ln>
              <a:solidFill>
                <a:srgbClr val="7F7F7F">
                  <a:lumMod val="50000"/>
                </a:srgbClr>
              </a:solidFill>
            </a:ln>
          </p:spPr>
          <p:txBody>
            <a:bodyPr>
              <a:spAutoFit/>
            </a:bodyPr>
            <a:lstStyle/>
            <a:p>
              <a:pPr defTabSz="914377" eaLnBrk="0" fontAlgn="base" hangingPunct="0">
                <a:spcBef>
                  <a:spcPct val="0"/>
                </a:spcBef>
                <a:spcAft>
                  <a:spcPct val="0"/>
                </a:spcAft>
                <a:defRPr/>
              </a:pPr>
              <a:r>
                <a:rPr lang="en-US" sz="1200" b="1" kern="0" dirty="0">
                  <a:solidFill>
                    <a:srgbClr val="7F7F7F">
                      <a:lumMod val="50000"/>
                    </a:srgbClr>
                  </a:solidFill>
                  <a:latin typeface="Calibri"/>
                </a:rPr>
                <a:t>Car Occupant Injuries</a:t>
              </a:r>
            </a:p>
          </p:txBody>
        </p:sp>
        <p:cxnSp>
          <p:nvCxnSpPr>
            <p:cNvPr id="13" name="Straight Connector 12">
              <a:extLst>
                <a:ext uri="{FF2B5EF4-FFF2-40B4-BE49-F238E27FC236}">
                  <a16:creationId xmlns:a16="http://schemas.microsoft.com/office/drawing/2014/main" id="{46DDD00B-0279-4712-9233-822F55C3A2C0}"/>
                </a:ext>
              </a:extLst>
            </p:cNvPr>
            <p:cNvCxnSpPr/>
            <p:nvPr/>
          </p:nvCxnSpPr>
          <p:spPr bwMode="auto">
            <a:xfrm>
              <a:off x="3324484" y="5114102"/>
              <a:ext cx="228600" cy="0"/>
            </a:xfrm>
            <a:prstGeom prst="line">
              <a:avLst/>
            </a:prstGeom>
            <a:noFill/>
            <a:ln w="19050" cap="flat" cmpd="sng" algn="ctr">
              <a:solidFill>
                <a:srgbClr val="00B050"/>
              </a:solidFill>
              <a:prstDash val="solid"/>
            </a:ln>
            <a:effectLst/>
          </p:spPr>
        </p:cxnSp>
      </p:grpSp>
      <p:sp>
        <p:nvSpPr>
          <p:cNvPr id="15" name="Rectangle 14">
            <a:extLst>
              <a:ext uri="{FF2B5EF4-FFF2-40B4-BE49-F238E27FC236}">
                <a16:creationId xmlns:a16="http://schemas.microsoft.com/office/drawing/2014/main" id="{DEB5AED8-9912-4DAC-9560-B2634DF43DA1}"/>
              </a:ext>
            </a:extLst>
          </p:cNvPr>
          <p:cNvSpPr>
            <a:spLocks noChangeAspect="1"/>
          </p:cNvSpPr>
          <p:nvPr/>
        </p:nvSpPr>
        <p:spPr>
          <a:xfrm>
            <a:off x="5802859" y="4137785"/>
            <a:ext cx="64008" cy="6400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defRPr/>
            </a:pPr>
            <a:endParaRPr lang="en-US">
              <a:solidFill>
                <a:srgbClr val="FFC000"/>
              </a:solidFill>
              <a:latin typeface="Calibri"/>
            </a:endParaRPr>
          </a:p>
        </p:txBody>
      </p:sp>
      <p:pic>
        <p:nvPicPr>
          <p:cNvPr id="17" name="Picture 16">
            <a:extLst>
              <a:ext uri="{FF2B5EF4-FFF2-40B4-BE49-F238E27FC236}">
                <a16:creationId xmlns:a16="http://schemas.microsoft.com/office/drawing/2014/main" id="{B6337470-51F6-4329-83C4-4B77FF649C71}"/>
              </a:ext>
            </a:extLst>
          </p:cNvPr>
          <p:cNvPicPr>
            <a:picLocks noChangeAspect="1"/>
          </p:cNvPicPr>
          <p:nvPr/>
        </p:nvPicPr>
        <p:blipFill rotWithShape="1">
          <a:blip r:embed="rId7"/>
          <a:srcRect l="38806" t="30143" r="59100" b="66159"/>
          <a:stretch/>
        </p:blipFill>
        <p:spPr>
          <a:xfrm>
            <a:off x="3873776" y="4114249"/>
            <a:ext cx="91440" cy="111664"/>
          </a:xfrm>
          <a:prstGeom prst="rect">
            <a:avLst/>
          </a:prstGeom>
        </p:spPr>
      </p:pic>
      <p:sp>
        <p:nvSpPr>
          <p:cNvPr id="19" name="Title 1">
            <a:extLst>
              <a:ext uri="{FF2B5EF4-FFF2-40B4-BE49-F238E27FC236}">
                <a16:creationId xmlns:a16="http://schemas.microsoft.com/office/drawing/2014/main" id="{B2699AD8-DDBF-45DB-853E-579132C07F0F}"/>
              </a:ext>
            </a:extLst>
          </p:cNvPr>
          <p:cNvSpPr txBox="1">
            <a:spLocks/>
          </p:cNvSpPr>
          <p:nvPr/>
        </p:nvSpPr>
        <p:spPr>
          <a:xfrm>
            <a:off x="7302322" y="1861136"/>
            <a:ext cx="4666852" cy="366731"/>
          </a:xfrm>
          <a:prstGeom prst="rect">
            <a:avLst/>
          </a:prstGeom>
          <a:ln>
            <a:solidFill>
              <a:schemeClr val="tx2">
                <a:lumMod val="50000"/>
              </a:schemeClr>
            </a:solidFill>
          </a:ln>
        </p:spPr>
        <p:txBody>
          <a:bodyPr anchor="t" anchorCtr="0"/>
          <a:lstStyle>
            <a:lvl1pPr algn="l" rtl="0" eaLnBrk="0" fontAlgn="base" hangingPunct="0">
              <a:lnSpc>
                <a:spcPct val="100000"/>
              </a:lnSpc>
              <a:spcBef>
                <a:spcPct val="0"/>
              </a:spcBef>
              <a:spcAft>
                <a:spcPct val="0"/>
              </a:spcAft>
              <a:defRPr sz="2800" b="0" kern="1200" baseline="0">
                <a:solidFill>
                  <a:srgbClr val="0033A0"/>
                </a:solidFill>
                <a:effectLst/>
                <a:latin typeface="Calibri" pitchFamily="34" charset="0"/>
                <a:ea typeface="+mj-ea"/>
                <a:cs typeface="+mj-cs"/>
              </a:defRPr>
            </a:lvl1pPr>
            <a:lvl2pPr algn="ctr" rtl="0" eaLnBrk="0" fontAlgn="base" hangingPunct="0">
              <a:spcBef>
                <a:spcPct val="0"/>
              </a:spcBef>
              <a:spcAft>
                <a:spcPct val="0"/>
              </a:spcAft>
              <a:defRPr sz="3300">
                <a:solidFill>
                  <a:schemeClr val="tx1"/>
                </a:solidFill>
                <a:latin typeface="Myriad Web Pro" panose="020B0503030403020204" pitchFamily="34" charset="0"/>
              </a:defRPr>
            </a:lvl2pPr>
            <a:lvl3pPr algn="ctr" rtl="0" eaLnBrk="0" fontAlgn="base" hangingPunct="0">
              <a:spcBef>
                <a:spcPct val="0"/>
              </a:spcBef>
              <a:spcAft>
                <a:spcPct val="0"/>
              </a:spcAft>
              <a:defRPr sz="3300">
                <a:solidFill>
                  <a:schemeClr val="tx1"/>
                </a:solidFill>
                <a:latin typeface="Myriad Web Pro" panose="020B0503030403020204" pitchFamily="34" charset="0"/>
              </a:defRPr>
            </a:lvl3pPr>
            <a:lvl4pPr algn="ctr" rtl="0" eaLnBrk="0" fontAlgn="base" hangingPunct="0">
              <a:spcBef>
                <a:spcPct val="0"/>
              </a:spcBef>
              <a:spcAft>
                <a:spcPct val="0"/>
              </a:spcAft>
              <a:defRPr sz="3300">
                <a:solidFill>
                  <a:schemeClr val="tx1"/>
                </a:solidFill>
                <a:latin typeface="Myriad Web Pro" panose="020B0503030403020204" pitchFamily="34" charset="0"/>
              </a:defRPr>
            </a:lvl4pPr>
            <a:lvl5pPr algn="ctr" rtl="0" eaLnBrk="0" fontAlgn="base" hangingPunct="0">
              <a:spcBef>
                <a:spcPct val="0"/>
              </a:spcBef>
              <a:spcAft>
                <a:spcPct val="0"/>
              </a:spcAft>
              <a:defRPr sz="3300">
                <a:solidFill>
                  <a:schemeClr val="tx1"/>
                </a:solidFill>
                <a:latin typeface="Myriad Web Pro" panose="020B0503030403020204" pitchFamily="34" charset="0"/>
              </a:defRPr>
            </a:lvl5pPr>
            <a:lvl6pPr marL="342892" algn="ctr" rtl="0" fontAlgn="base">
              <a:spcBef>
                <a:spcPct val="0"/>
              </a:spcBef>
              <a:spcAft>
                <a:spcPct val="0"/>
              </a:spcAft>
              <a:defRPr sz="3300">
                <a:solidFill>
                  <a:schemeClr val="tx1"/>
                </a:solidFill>
                <a:latin typeface="Myriad Web Pro" panose="020B0503030403020204" pitchFamily="34" charset="0"/>
              </a:defRPr>
            </a:lvl6pPr>
            <a:lvl7pPr marL="685783" algn="ctr" rtl="0" fontAlgn="base">
              <a:spcBef>
                <a:spcPct val="0"/>
              </a:spcBef>
              <a:spcAft>
                <a:spcPct val="0"/>
              </a:spcAft>
              <a:defRPr sz="3300">
                <a:solidFill>
                  <a:schemeClr val="tx1"/>
                </a:solidFill>
                <a:latin typeface="Myriad Web Pro" panose="020B0503030403020204" pitchFamily="34" charset="0"/>
              </a:defRPr>
            </a:lvl7pPr>
            <a:lvl8pPr marL="1028675" algn="ctr" rtl="0" fontAlgn="base">
              <a:spcBef>
                <a:spcPct val="0"/>
              </a:spcBef>
              <a:spcAft>
                <a:spcPct val="0"/>
              </a:spcAft>
              <a:defRPr sz="3300">
                <a:solidFill>
                  <a:schemeClr val="tx1"/>
                </a:solidFill>
                <a:latin typeface="Myriad Web Pro" panose="020B0503030403020204" pitchFamily="34" charset="0"/>
              </a:defRPr>
            </a:lvl8pPr>
            <a:lvl9pPr marL="1371566" algn="ctr" rtl="0" fontAlgn="base">
              <a:spcBef>
                <a:spcPct val="0"/>
              </a:spcBef>
              <a:spcAft>
                <a:spcPct val="0"/>
              </a:spcAft>
              <a:defRPr sz="3300">
                <a:solidFill>
                  <a:schemeClr val="tx1"/>
                </a:solidFill>
                <a:latin typeface="Myriad Web Pro" panose="020B0503030403020204" pitchFamily="34" charset="0"/>
              </a:defRPr>
            </a:lvl9pPr>
          </a:lstStyle>
          <a:p>
            <a:pPr algn="ctr" defTabSz="914377">
              <a:defRPr/>
            </a:pPr>
            <a:r>
              <a:rPr lang="en-US" sz="1800" b="1" dirty="0">
                <a:solidFill>
                  <a:prstClr val="black"/>
                </a:solidFill>
              </a:rPr>
              <a:t>Mortality</a:t>
            </a:r>
            <a:r>
              <a:rPr lang="en-US" sz="1800" dirty="0">
                <a:solidFill>
                  <a:prstClr val="black"/>
                </a:solidFill>
              </a:rPr>
              <a:t> from Car Crashes in Children &lt;5 Years</a:t>
            </a:r>
          </a:p>
        </p:txBody>
      </p:sp>
      <p:pic>
        <p:nvPicPr>
          <p:cNvPr id="3" name="Picture 2">
            <a:extLst>
              <a:ext uri="{FF2B5EF4-FFF2-40B4-BE49-F238E27FC236}">
                <a16:creationId xmlns:a16="http://schemas.microsoft.com/office/drawing/2014/main" id="{28332468-687D-4BF4-B1CA-F14044426BA6}"/>
              </a:ext>
            </a:extLst>
          </p:cNvPr>
          <p:cNvPicPr>
            <a:picLocks noChangeAspect="1"/>
          </p:cNvPicPr>
          <p:nvPr/>
        </p:nvPicPr>
        <p:blipFill>
          <a:blip r:embed="rId8"/>
          <a:stretch>
            <a:fillRect/>
          </a:stretch>
        </p:blipFill>
        <p:spPr>
          <a:xfrm>
            <a:off x="10650195" y="6388795"/>
            <a:ext cx="755706" cy="227445"/>
          </a:xfrm>
          <a:prstGeom prst="rect">
            <a:avLst/>
          </a:prstGeom>
        </p:spPr>
      </p:pic>
      <p:sp>
        <p:nvSpPr>
          <p:cNvPr id="18" name="Slide Number Placeholder 1">
            <a:extLst>
              <a:ext uri="{FF2B5EF4-FFF2-40B4-BE49-F238E27FC236}">
                <a16:creationId xmlns:a16="http://schemas.microsoft.com/office/drawing/2014/main" id="{7421E71B-5F05-4ECD-8513-241072993D04}"/>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823202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FE7AA-6394-4B05-A4A7-63E8D149A96C}"/>
              </a:ext>
            </a:extLst>
          </p:cNvPr>
          <p:cNvSpPr>
            <a:spLocks noGrp="1"/>
          </p:cNvSpPr>
          <p:nvPr>
            <p:ph type="title"/>
          </p:nvPr>
        </p:nvSpPr>
        <p:spPr>
          <a:xfrm>
            <a:off x="609600" y="274639"/>
            <a:ext cx="11326368" cy="1143000"/>
          </a:xfrm>
        </p:spPr>
        <p:txBody>
          <a:bodyPr/>
          <a:lstStyle/>
          <a:p>
            <a:pPr>
              <a:lnSpc>
                <a:spcPct val="100000"/>
              </a:lnSpc>
            </a:pPr>
            <a:r>
              <a:rPr lang="en-US" sz="4000" b="0" dirty="0">
                <a:solidFill>
                  <a:srgbClr val="1E22AA"/>
                </a:solidFill>
                <a:latin typeface="Prometo Medium"/>
              </a:rPr>
              <a:t>Preventing Prescription Medication Overdoses</a:t>
            </a:r>
            <a:br>
              <a:rPr lang="en-US" sz="4000" b="0" dirty="0">
                <a:solidFill>
                  <a:schemeClr val="tx1">
                    <a:lumMod val="65000"/>
                    <a:lumOff val="35000"/>
                  </a:schemeClr>
                </a:solidFill>
                <a:latin typeface="Prometo Medium"/>
              </a:rPr>
            </a:br>
            <a:r>
              <a:rPr lang="en-US" sz="2400" b="0" dirty="0">
                <a:solidFill>
                  <a:schemeClr val="tx1">
                    <a:lumMod val="65000"/>
                    <a:lumOff val="35000"/>
                  </a:schemeClr>
                </a:solidFill>
                <a:latin typeface="Prometo Medium"/>
              </a:rPr>
              <a:t>Limited Progress in Injury Prevention Measures over Several Decades </a:t>
            </a:r>
          </a:p>
        </p:txBody>
      </p:sp>
      <p:sp>
        <p:nvSpPr>
          <p:cNvPr id="4" name="TextBox 3">
            <a:extLst>
              <a:ext uri="{FF2B5EF4-FFF2-40B4-BE49-F238E27FC236}">
                <a16:creationId xmlns:a16="http://schemas.microsoft.com/office/drawing/2014/main" id="{DBA59835-FD80-462C-9195-92D0E0229A11}"/>
              </a:ext>
            </a:extLst>
          </p:cNvPr>
          <p:cNvSpPr txBox="1"/>
          <p:nvPr/>
        </p:nvSpPr>
        <p:spPr>
          <a:xfrm>
            <a:off x="6717972" y="1849504"/>
            <a:ext cx="5080425" cy="502766"/>
          </a:xfrm>
          <a:prstGeom prst="rect">
            <a:avLst/>
          </a:prstGeom>
          <a:noFill/>
        </p:spPr>
        <p:txBody>
          <a:bodyPr wrap="square" rtlCol="0">
            <a:spAutoFit/>
          </a:bodyPr>
          <a:lstStyle/>
          <a:p>
            <a:pPr defTabSz="1219170">
              <a:defRPr/>
            </a:pPr>
            <a:r>
              <a:rPr lang="en-US" sz="2667" kern="0" dirty="0">
                <a:solidFill>
                  <a:srgbClr val="FF5A5A"/>
                </a:solidFill>
              </a:rPr>
              <a:t>Safety Features, 2010s</a:t>
            </a:r>
          </a:p>
        </p:txBody>
      </p:sp>
      <p:sp>
        <p:nvSpPr>
          <p:cNvPr id="5" name="Rectangle 3">
            <a:extLst>
              <a:ext uri="{FF2B5EF4-FFF2-40B4-BE49-F238E27FC236}">
                <a16:creationId xmlns:a16="http://schemas.microsoft.com/office/drawing/2014/main" id="{5160DE77-7C04-4283-A64C-093BB5248A21}"/>
              </a:ext>
            </a:extLst>
          </p:cNvPr>
          <p:cNvSpPr txBox="1">
            <a:spLocks noChangeArrowheads="1"/>
          </p:cNvSpPr>
          <p:nvPr/>
        </p:nvSpPr>
        <p:spPr bwMode="auto">
          <a:xfrm>
            <a:off x="1167810" y="2273636"/>
            <a:ext cx="3847167" cy="53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rmAutofit/>
          </a:bodyPr>
          <a:lstStyle>
            <a:lvl1pPr marL="192881" indent="-192881" algn="l" rtl="0" eaLnBrk="0" fontAlgn="base" hangingPunct="0">
              <a:spcBef>
                <a:spcPct val="20000"/>
              </a:spcBef>
              <a:spcAft>
                <a:spcPct val="0"/>
              </a:spcAft>
              <a:buClr>
                <a:srgbClr val="EC881D"/>
              </a:buClr>
              <a:buFont typeface="Wingdings" panose="05000000000000000000" pitchFamily="2" charset="2"/>
              <a:buChar char="§"/>
              <a:defRPr sz="1650" kern="1200">
                <a:solidFill>
                  <a:srgbClr val="000000"/>
                </a:solidFill>
                <a:latin typeface="Calibri" panose="020F0502020204030204" pitchFamily="34" charset="0"/>
                <a:ea typeface="+mn-ea"/>
                <a:cs typeface="+mn-cs"/>
              </a:defRPr>
            </a:lvl1pPr>
            <a:lvl2pPr marL="417910" indent="-160735" algn="l" rtl="0" eaLnBrk="0" fontAlgn="base" hangingPunct="0">
              <a:spcBef>
                <a:spcPct val="20000"/>
              </a:spcBef>
              <a:spcAft>
                <a:spcPct val="0"/>
              </a:spcAft>
              <a:buClr>
                <a:schemeClr val="accent2">
                  <a:lumMod val="75000"/>
                </a:schemeClr>
              </a:buClr>
              <a:buFont typeface="Arial" panose="020B0604020202020204" pitchFamily="34" charset="0"/>
              <a:buChar char="–"/>
              <a:defRPr sz="1500" kern="1200">
                <a:solidFill>
                  <a:srgbClr val="000000"/>
                </a:solidFill>
                <a:latin typeface="Calibri" panose="020F0502020204030204" pitchFamily="34" charset="0"/>
                <a:ea typeface="+mn-ea"/>
                <a:cs typeface="+mn-cs"/>
              </a:defRPr>
            </a:lvl2pPr>
            <a:lvl3pPr marL="642938" indent="-128588" algn="l" rtl="0" eaLnBrk="0" fontAlgn="base" hangingPunct="0">
              <a:spcBef>
                <a:spcPct val="20000"/>
              </a:spcBef>
              <a:spcAft>
                <a:spcPct val="0"/>
              </a:spcAft>
              <a:buClr>
                <a:schemeClr val="accent5">
                  <a:lumMod val="75000"/>
                </a:schemeClr>
              </a:buClr>
              <a:buFont typeface="Arial" panose="020B0604020202020204" pitchFamily="34" charset="0"/>
              <a:buChar char="•"/>
              <a:defRPr sz="1350" kern="1200">
                <a:solidFill>
                  <a:srgbClr val="000000"/>
                </a:solidFill>
                <a:latin typeface="Calibri" panose="020F0502020204030204" pitchFamily="34" charset="0"/>
                <a:ea typeface="+mn-ea"/>
                <a:cs typeface="+mn-cs"/>
              </a:defRPr>
            </a:lvl3pPr>
            <a:lvl4pPr marL="900113" indent="-128588" algn="l" rtl="0" eaLnBrk="0" fontAlgn="base" hangingPunct="0">
              <a:spcBef>
                <a:spcPct val="20000"/>
              </a:spcBef>
              <a:spcAft>
                <a:spcPct val="0"/>
              </a:spcAft>
              <a:buClr>
                <a:schemeClr val="accent3">
                  <a:lumMod val="75000"/>
                </a:schemeClr>
              </a:buClr>
              <a:buFont typeface="Arial" panose="020B0604020202020204" pitchFamily="34" charset="0"/>
              <a:buChar char="–"/>
              <a:defRPr sz="1125" kern="1200">
                <a:solidFill>
                  <a:srgbClr val="000000"/>
                </a:solidFill>
                <a:latin typeface="Calibri" panose="020F0502020204030204" pitchFamily="34" charset="0"/>
                <a:ea typeface="+mn-ea"/>
                <a:cs typeface="+mn-cs"/>
              </a:defRPr>
            </a:lvl4pPr>
            <a:lvl5pPr marL="1157288" indent="-128588" algn="l" rtl="0" eaLnBrk="0" fontAlgn="base" hangingPunct="0">
              <a:spcBef>
                <a:spcPct val="20000"/>
              </a:spcBef>
              <a:spcAft>
                <a:spcPct val="0"/>
              </a:spcAft>
              <a:buClr>
                <a:srgbClr val="EC881D"/>
              </a:buClr>
              <a:buFont typeface="Arial" panose="020B0604020202020204" pitchFamily="34" charset="0"/>
              <a:buChar char="»"/>
              <a:defRPr sz="1125" kern="1200">
                <a:solidFill>
                  <a:srgbClr val="000000"/>
                </a:solidFill>
                <a:latin typeface="Calibri" panose="020F0502020204030204" pitchFamily="34" charset="0"/>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09019" indent="-309019" defTabSz="1219170">
              <a:spcBef>
                <a:spcPct val="50000"/>
              </a:spcBef>
              <a:buClr>
                <a:srgbClr val="005596"/>
              </a:buClr>
              <a:buFontTx/>
              <a:buAutoNum type="arabicPeriod"/>
              <a:defRPr/>
            </a:pPr>
            <a:r>
              <a:rPr lang="en-US" altLang="en-US" sz="2133" dirty="0">
                <a:solidFill>
                  <a:srgbClr val="005596"/>
                </a:solidFill>
              </a:rPr>
              <a:t>Child-resistant caps – 1970s</a:t>
            </a:r>
          </a:p>
          <a:p>
            <a:pPr marL="609570" indent="-609570" defTabSz="1219170">
              <a:spcBef>
                <a:spcPct val="50000"/>
              </a:spcBef>
              <a:buClr>
                <a:srgbClr val="0F56DC"/>
              </a:buClr>
              <a:buFontTx/>
              <a:buAutoNum type="arabicPeriod"/>
              <a:defRPr/>
            </a:pPr>
            <a:endParaRPr lang="en-US" altLang="en-US" sz="2400" dirty="0"/>
          </a:p>
          <a:p>
            <a:pPr marL="609570" indent="-609570" defTabSz="1219170">
              <a:lnSpc>
                <a:spcPct val="90000"/>
              </a:lnSpc>
              <a:defRPr/>
            </a:pPr>
            <a:endParaRPr lang="en-US" altLang="en-US" sz="2400" dirty="0"/>
          </a:p>
          <a:p>
            <a:pPr marL="609570" indent="-609570" defTabSz="1219170">
              <a:lnSpc>
                <a:spcPct val="90000"/>
              </a:lnSpc>
              <a:defRPr/>
            </a:pPr>
            <a:endParaRPr lang="en-US" altLang="en-US" sz="2400" dirty="0"/>
          </a:p>
        </p:txBody>
      </p:sp>
      <p:pic>
        <p:nvPicPr>
          <p:cNvPr id="6" name="Picture 3">
            <a:extLst>
              <a:ext uri="{FF2B5EF4-FFF2-40B4-BE49-F238E27FC236}">
                <a16:creationId xmlns:a16="http://schemas.microsoft.com/office/drawing/2014/main" id="{AB3FC800-8F15-4C8D-9410-ED7A85BFA17F}"/>
              </a:ext>
            </a:extLst>
          </p:cNvPr>
          <p:cNvPicPr>
            <a:picLocks noChangeAspect="1" noChangeArrowheads="1"/>
          </p:cNvPicPr>
          <p:nvPr/>
        </p:nvPicPr>
        <p:blipFill>
          <a:blip r:embed="rId3" cstate="print">
            <a:clrChange>
              <a:clrFrom>
                <a:srgbClr val="F8E6D4"/>
              </a:clrFrom>
              <a:clrTo>
                <a:srgbClr val="F8E6D4">
                  <a:alpha val="0"/>
                </a:srgbClr>
              </a:clrTo>
            </a:clrChange>
            <a:extLst>
              <a:ext uri="{28A0092B-C50C-407E-A947-70E740481C1C}">
                <a14:useLocalDpi xmlns:a14="http://schemas.microsoft.com/office/drawing/2010/main"/>
              </a:ext>
            </a:extLst>
          </a:blip>
          <a:srcRect/>
          <a:stretch>
            <a:fillRect/>
          </a:stretch>
        </p:blipFill>
        <p:spPr bwMode="auto">
          <a:xfrm>
            <a:off x="1928797" y="2868169"/>
            <a:ext cx="1866979" cy="252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1AF0C3AD-1654-446D-952D-B25B67B148B8}"/>
              </a:ext>
            </a:extLst>
          </p:cNvPr>
          <p:cNvSpPr txBox="1"/>
          <p:nvPr/>
        </p:nvSpPr>
        <p:spPr>
          <a:xfrm>
            <a:off x="1212541" y="1849505"/>
            <a:ext cx="4620715" cy="502766"/>
          </a:xfrm>
          <a:prstGeom prst="rect">
            <a:avLst/>
          </a:prstGeom>
          <a:noFill/>
        </p:spPr>
        <p:txBody>
          <a:bodyPr wrap="square" rtlCol="0">
            <a:spAutoFit/>
          </a:bodyPr>
          <a:lstStyle/>
          <a:p>
            <a:pPr defTabSz="1219170">
              <a:defRPr/>
            </a:pPr>
            <a:r>
              <a:rPr lang="en-US" sz="2667" kern="0" dirty="0">
                <a:solidFill>
                  <a:srgbClr val="FF5A5A"/>
                </a:solidFill>
              </a:rPr>
              <a:t>Safety Features, 1970s</a:t>
            </a:r>
          </a:p>
        </p:txBody>
      </p:sp>
      <p:sp>
        <p:nvSpPr>
          <p:cNvPr id="8" name="Rectangle 3">
            <a:extLst>
              <a:ext uri="{FF2B5EF4-FFF2-40B4-BE49-F238E27FC236}">
                <a16:creationId xmlns:a16="http://schemas.microsoft.com/office/drawing/2014/main" id="{369746BC-E7BB-4A36-83ED-5D1BFC8C4D26}"/>
              </a:ext>
            </a:extLst>
          </p:cNvPr>
          <p:cNvSpPr txBox="1">
            <a:spLocks noChangeArrowheads="1"/>
          </p:cNvSpPr>
          <p:nvPr/>
        </p:nvSpPr>
        <p:spPr bwMode="auto">
          <a:xfrm>
            <a:off x="6742452" y="2279219"/>
            <a:ext cx="4304825" cy="52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rmAutofit/>
          </a:bodyPr>
          <a:lstStyle>
            <a:lvl1pPr marL="192881" indent="-192881" algn="l" rtl="0" eaLnBrk="0" fontAlgn="base" hangingPunct="0">
              <a:spcBef>
                <a:spcPct val="20000"/>
              </a:spcBef>
              <a:spcAft>
                <a:spcPct val="0"/>
              </a:spcAft>
              <a:buClr>
                <a:srgbClr val="EC881D"/>
              </a:buClr>
              <a:buFont typeface="Wingdings" panose="05000000000000000000" pitchFamily="2" charset="2"/>
              <a:buChar char="§"/>
              <a:defRPr sz="1650" kern="1200">
                <a:solidFill>
                  <a:srgbClr val="000000"/>
                </a:solidFill>
                <a:latin typeface="Calibri" panose="020F0502020204030204" pitchFamily="34" charset="0"/>
                <a:ea typeface="+mn-ea"/>
                <a:cs typeface="+mn-cs"/>
              </a:defRPr>
            </a:lvl1pPr>
            <a:lvl2pPr marL="417910" indent="-160735" algn="l" rtl="0" eaLnBrk="0" fontAlgn="base" hangingPunct="0">
              <a:spcBef>
                <a:spcPct val="20000"/>
              </a:spcBef>
              <a:spcAft>
                <a:spcPct val="0"/>
              </a:spcAft>
              <a:buClr>
                <a:schemeClr val="accent2">
                  <a:lumMod val="75000"/>
                </a:schemeClr>
              </a:buClr>
              <a:buFont typeface="Arial" panose="020B0604020202020204" pitchFamily="34" charset="0"/>
              <a:buChar char="–"/>
              <a:defRPr sz="1500" kern="1200">
                <a:solidFill>
                  <a:srgbClr val="000000"/>
                </a:solidFill>
                <a:latin typeface="Calibri" panose="020F0502020204030204" pitchFamily="34" charset="0"/>
                <a:ea typeface="+mn-ea"/>
                <a:cs typeface="+mn-cs"/>
              </a:defRPr>
            </a:lvl2pPr>
            <a:lvl3pPr marL="642938" indent="-128588" algn="l" rtl="0" eaLnBrk="0" fontAlgn="base" hangingPunct="0">
              <a:spcBef>
                <a:spcPct val="20000"/>
              </a:spcBef>
              <a:spcAft>
                <a:spcPct val="0"/>
              </a:spcAft>
              <a:buClr>
                <a:schemeClr val="accent5">
                  <a:lumMod val="75000"/>
                </a:schemeClr>
              </a:buClr>
              <a:buFont typeface="Arial" panose="020B0604020202020204" pitchFamily="34" charset="0"/>
              <a:buChar char="•"/>
              <a:defRPr sz="1350" kern="1200">
                <a:solidFill>
                  <a:srgbClr val="000000"/>
                </a:solidFill>
                <a:latin typeface="Calibri" panose="020F0502020204030204" pitchFamily="34" charset="0"/>
                <a:ea typeface="+mn-ea"/>
                <a:cs typeface="+mn-cs"/>
              </a:defRPr>
            </a:lvl3pPr>
            <a:lvl4pPr marL="900113" indent="-128588" algn="l" rtl="0" eaLnBrk="0" fontAlgn="base" hangingPunct="0">
              <a:spcBef>
                <a:spcPct val="20000"/>
              </a:spcBef>
              <a:spcAft>
                <a:spcPct val="0"/>
              </a:spcAft>
              <a:buClr>
                <a:schemeClr val="accent3">
                  <a:lumMod val="75000"/>
                </a:schemeClr>
              </a:buClr>
              <a:buFont typeface="Arial" panose="020B0604020202020204" pitchFamily="34" charset="0"/>
              <a:buChar char="–"/>
              <a:defRPr sz="1125" kern="1200">
                <a:solidFill>
                  <a:srgbClr val="000000"/>
                </a:solidFill>
                <a:latin typeface="Calibri" panose="020F0502020204030204" pitchFamily="34" charset="0"/>
                <a:ea typeface="+mn-ea"/>
                <a:cs typeface="+mn-cs"/>
              </a:defRPr>
            </a:lvl4pPr>
            <a:lvl5pPr marL="1157288" indent="-128588" algn="l" rtl="0" eaLnBrk="0" fontAlgn="base" hangingPunct="0">
              <a:spcBef>
                <a:spcPct val="20000"/>
              </a:spcBef>
              <a:spcAft>
                <a:spcPct val="0"/>
              </a:spcAft>
              <a:buClr>
                <a:srgbClr val="EC881D"/>
              </a:buClr>
              <a:buFont typeface="Arial" panose="020B0604020202020204" pitchFamily="34" charset="0"/>
              <a:buChar char="»"/>
              <a:defRPr sz="1125" kern="1200">
                <a:solidFill>
                  <a:srgbClr val="000000"/>
                </a:solidFill>
                <a:latin typeface="Calibri" panose="020F0502020204030204" pitchFamily="34" charset="0"/>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09019" indent="-309019" defTabSz="1219170">
              <a:spcBef>
                <a:spcPct val="50000"/>
              </a:spcBef>
              <a:buClr>
                <a:srgbClr val="005596"/>
              </a:buClr>
              <a:buFontTx/>
              <a:buAutoNum type="arabicPeriod"/>
              <a:defRPr/>
            </a:pPr>
            <a:r>
              <a:rPr lang="en-US" altLang="en-US" sz="2267" dirty="0">
                <a:solidFill>
                  <a:srgbClr val="005596"/>
                </a:solidFill>
              </a:rPr>
              <a:t>Child-resistant caps – 1970s</a:t>
            </a:r>
          </a:p>
          <a:p>
            <a:pPr marL="609570" indent="-609570" defTabSz="1219170">
              <a:spcBef>
                <a:spcPct val="50000"/>
              </a:spcBef>
              <a:buClr>
                <a:srgbClr val="0F56DC"/>
              </a:buClr>
              <a:buFontTx/>
              <a:buAutoNum type="arabicPeriod"/>
              <a:defRPr/>
            </a:pPr>
            <a:endParaRPr lang="en-US" altLang="en-US" sz="2400" dirty="0"/>
          </a:p>
          <a:p>
            <a:pPr marL="609570" indent="-609570" defTabSz="1219170">
              <a:lnSpc>
                <a:spcPct val="90000"/>
              </a:lnSpc>
              <a:defRPr/>
            </a:pPr>
            <a:endParaRPr lang="en-US" altLang="en-US" sz="2400" dirty="0"/>
          </a:p>
          <a:p>
            <a:pPr marL="609570" indent="-609570" defTabSz="1219170">
              <a:lnSpc>
                <a:spcPct val="90000"/>
              </a:lnSpc>
              <a:defRPr/>
            </a:pPr>
            <a:endParaRPr lang="en-US" altLang="en-US" sz="2400" dirty="0"/>
          </a:p>
        </p:txBody>
      </p:sp>
      <p:pic>
        <p:nvPicPr>
          <p:cNvPr id="10" name="Picture 3">
            <a:extLst>
              <a:ext uri="{FF2B5EF4-FFF2-40B4-BE49-F238E27FC236}">
                <a16:creationId xmlns:a16="http://schemas.microsoft.com/office/drawing/2014/main" id="{D238DB1D-9C2E-4B4E-BB60-7A174E10DB2A}"/>
              </a:ext>
            </a:extLst>
          </p:cNvPr>
          <p:cNvPicPr>
            <a:picLocks noChangeAspect="1" noChangeArrowheads="1"/>
          </p:cNvPicPr>
          <p:nvPr/>
        </p:nvPicPr>
        <p:blipFill>
          <a:blip r:embed="rId3" cstate="print">
            <a:clrChange>
              <a:clrFrom>
                <a:srgbClr val="F8E6D4"/>
              </a:clrFrom>
              <a:clrTo>
                <a:srgbClr val="F8E6D4">
                  <a:alpha val="0"/>
                </a:srgbClr>
              </a:clrTo>
            </a:clrChange>
            <a:extLst>
              <a:ext uri="{28A0092B-C50C-407E-A947-70E740481C1C}">
                <a14:useLocalDpi xmlns:a14="http://schemas.microsoft.com/office/drawing/2010/main"/>
              </a:ext>
            </a:extLst>
          </a:blip>
          <a:srcRect/>
          <a:stretch>
            <a:fillRect/>
          </a:stretch>
        </p:blipFill>
        <p:spPr bwMode="auto">
          <a:xfrm>
            <a:off x="7735345" y="2787416"/>
            <a:ext cx="1866979" cy="252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8206F4BC-1B71-46A6-BC7A-CEAB6A7C3C0F}"/>
              </a:ext>
            </a:extLst>
          </p:cNvPr>
          <p:cNvPicPr>
            <a:picLocks noChangeAspect="1"/>
          </p:cNvPicPr>
          <p:nvPr/>
        </p:nvPicPr>
        <p:blipFill>
          <a:blip r:embed="rId4"/>
          <a:stretch>
            <a:fillRect/>
          </a:stretch>
        </p:blipFill>
        <p:spPr>
          <a:xfrm>
            <a:off x="10605746" y="6401862"/>
            <a:ext cx="754771" cy="227164"/>
          </a:xfrm>
          <a:prstGeom prst="rect">
            <a:avLst/>
          </a:prstGeom>
        </p:spPr>
      </p:pic>
      <p:sp>
        <p:nvSpPr>
          <p:cNvPr id="11" name="Slide Number Placeholder 1">
            <a:extLst>
              <a:ext uri="{FF2B5EF4-FFF2-40B4-BE49-F238E27FC236}">
                <a16:creationId xmlns:a16="http://schemas.microsoft.com/office/drawing/2014/main" id="{B6EC936A-D6A0-49CC-A7B6-440D704E334D}"/>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31457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52206-D3CF-4B4A-9964-68E88F24522E}"/>
              </a:ext>
            </a:extLst>
          </p:cNvPr>
          <p:cNvSpPr>
            <a:spLocks noGrp="1"/>
          </p:cNvSpPr>
          <p:nvPr>
            <p:ph type="title"/>
          </p:nvPr>
        </p:nvSpPr>
        <p:spPr>
          <a:xfrm>
            <a:off x="609600" y="274639"/>
            <a:ext cx="11423904" cy="868360"/>
          </a:xfrm>
        </p:spPr>
        <p:txBody>
          <a:bodyPr/>
          <a:lstStyle/>
          <a:p>
            <a:pPr>
              <a:lnSpc>
                <a:spcPct val="100000"/>
              </a:lnSpc>
            </a:pPr>
            <a:r>
              <a:rPr lang="en-US" sz="3200" b="0" dirty="0">
                <a:solidFill>
                  <a:srgbClr val="1E22AA"/>
                </a:solidFill>
                <a:latin typeface="Prometo Medium"/>
              </a:rPr>
              <a:t>Addressing Dosing Errors was Catalyzed by Another Pandemic</a:t>
            </a:r>
            <a:br>
              <a:rPr lang="en-US" sz="3200" b="0" dirty="0">
                <a:latin typeface="Prometo Medium"/>
              </a:rPr>
            </a:br>
            <a:r>
              <a:rPr lang="en-US" sz="3200" b="0" dirty="0">
                <a:solidFill>
                  <a:srgbClr val="FF5A5A"/>
                </a:solidFill>
                <a:latin typeface="Prometo Medium"/>
              </a:rPr>
              <a:t>“First, Do No Harm”</a:t>
            </a:r>
          </a:p>
        </p:txBody>
      </p:sp>
      <p:sp>
        <p:nvSpPr>
          <p:cNvPr id="3" name="Content Placeholder 2">
            <a:extLst>
              <a:ext uri="{FF2B5EF4-FFF2-40B4-BE49-F238E27FC236}">
                <a16:creationId xmlns:a16="http://schemas.microsoft.com/office/drawing/2014/main" id="{B83CDCF4-364A-4942-B41A-EAF908CA4AA7}"/>
              </a:ext>
            </a:extLst>
          </p:cNvPr>
          <p:cNvSpPr>
            <a:spLocks noGrp="1"/>
          </p:cNvSpPr>
          <p:nvPr>
            <p:ph idx="1"/>
          </p:nvPr>
        </p:nvSpPr>
        <p:spPr>
          <a:xfrm>
            <a:off x="609600" y="1226078"/>
            <a:ext cx="11423904" cy="4553714"/>
          </a:xfrm>
        </p:spPr>
        <p:txBody>
          <a:bodyPr/>
          <a:lstStyle/>
          <a:p>
            <a:endParaRPr lang="en-US" sz="1867" b="1" dirty="0"/>
          </a:p>
          <a:p>
            <a:pPr>
              <a:lnSpc>
                <a:spcPct val="100000"/>
              </a:lnSpc>
            </a:pPr>
            <a:r>
              <a:rPr lang="en-US" sz="3000" dirty="0">
                <a:solidFill>
                  <a:schemeClr val="tx1">
                    <a:lumMod val="50000"/>
                    <a:lumOff val="50000"/>
                  </a:schemeClr>
                </a:solidFill>
                <a:latin typeface="Trebuchet MS" panose="020B0603020202020204" pitchFamily="34" charset="0"/>
              </a:rPr>
              <a:t>Dosing </a:t>
            </a:r>
            <a:r>
              <a:rPr lang="en-US" sz="3000" i="1" dirty="0">
                <a:solidFill>
                  <a:schemeClr val="tx1">
                    <a:lumMod val="50000"/>
                    <a:lumOff val="50000"/>
                  </a:schemeClr>
                </a:solidFill>
                <a:latin typeface="Trebuchet MS" panose="020B0603020202020204" pitchFamily="34" charset="0"/>
              </a:rPr>
              <a:t>oseltamivir oral suspension </a:t>
            </a:r>
            <a:r>
              <a:rPr lang="en-US" sz="3000" dirty="0">
                <a:solidFill>
                  <a:schemeClr val="tx1">
                    <a:lumMod val="50000"/>
                    <a:lumOff val="50000"/>
                  </a:schemeClr>
                </a:solidFill>
                <a:latin typeface="Trebuchet MS" panose="020B0603020202020204" pitchFamily="34" charset="0"/>
              </a:rPr>
              <a:t>demonstrates difficulty with nonstandard dosing units during 2009 H1N1 Outbreak</a:t>
            </a:r>
          </a:p>
        </p:txBody>
      </p:sp>
      <p:grpSp>
        <p:nvGrpSpPr>
          <p:cNvPr id="4" name="Group 3">
            <a:extLst>
              <a:ext uri="{FF2B5EF4-FFF2-40B4-BE49-F238E27FC236}">
                <a16:creationId xmlns:a16="http://schemas.microsoft.com/office/drawing/2014/main" id="{6BB24296-743C-4BC4-8F40-1A9EB5307AE6}"/>
              </a:ext>
            </a:extLst>
          </p:cNvPr>
          <p:cNvGrpSpPr>
            <a:grpSpLocks noChangeAspect="1"/>
          </p:cNvGrpSpPr>
          <p:nvPr/>
        </p:nvGrpSpPr>
        <p:grpSpPr>
          <a:xfrm>
            <a:off x="8330941" y="3022584"/>
            <a:ext cx="3431715" cy="2877329"/>
            <a:chOff x="6643640" y="2195748"/>
            <a:chExt cx="2109662" cy="1768850"/>
          </a:xfrm>
        </p:grpSpPr>
        <p:pic>
          <p:nvPicPr>
            <p:cNvPr id="5" name="Picture 4">
              <a:extLst>
                <a:ext uri="{FF2B5EF4-FFF2-40B4-BE49-F238E27FC236}">
                  <a16:creationId xmlns:a16="http://schemas.microsoft.com/office/drawing/2014/main" id="{6FC6D5AB-E80D-4889-8444-BF70461C0FC9}"/>
                </a:ext>
              </a:extLst>
            </p:cNvPr>
            <p:cNvPicPr>
              <a:picLocks noChangeAspect="1"/>
            </p:cNvPicPr>
            <p:nvPr/>
          </p:nvPicPr>
          <p:blipFill rotWithShape="1">
            <a:blip r:embed="rId3"/>
            <a:srcRect l="6423" t="22666" r="38044" b="6576"/>
            <a:stretch/>
          </p:blipFill>
          <p:spPr>
            <a:xfrm>
              <a:off x="6643640" y="2195748"/>
              <a:ext cx="2109662" cy="1768850"/>
            </a:xfrm>
            <a:prstGeom prst="rect">
              <a:avLst/>
            </a:prstGeom>
            <a:ln>
              <a:solidFill>
                <a:srgbClr val="4983F2"/>
              </a:solidFill>
            </a:ln>
          </p:spPr>
        </p:pic>
        <p:sp>
          <p:nvSpPr>
            <p:cNvPr id="6" name="Oval 5">
              <a:extLst>
                <a:ext uri="{FF2B5EF4-FFF2-40B4-BE49-F238E27FC236}">
                  <a16:creationId xmlns:a16="http://schemas.microsoft.com/office/drawing/2014/main" id="{604A1F96-9B7B-439A-A8B1-008FD23B6121}"/>
                </a:ext>
              </a:extLst>
            </p:cNvPr>
            <p:cNvSpPr/>
            <p:nvPr/>
          </p:nvSpPr>
          <p:spPr>
            <a:xfrm>
              <a:off x="6890511" y="3155498"/>
              <a:ext cx="376114" cy="299610"/>
            </a:xfrm>
            <a:prstGeom prst="ellipse">
              <a:avLst/>
            </a:prstGeom>
            <a:noFill/>
            <a:ln w="25400" cap="flat" cmpd="sng" algn="ctr">
              <a:solidFill>
                <a:srgbClr val="FF0000"/>
              </a:solidFill>
              <a:prstDash val="solid"/>
            </a:ln>
            <a:effectLst/>
          </p:spPr>
          <p:txBody>
            <a:bodyPr rtlCol="0" anchor="ctr"/>
            <a:lstStyle/>
            <a:p>
              <a:pPr algn="ctr" defTabSz="914377" eaLnBrk="0" fontAlgn="base" hangingPunct="0">
                <a:spcBef>
                  <a:spcPct val="0"/>
                </a:spcBef>
                <a:spcAft>
                  <a:spcPct val="0"/>
                </a:spcAft>
                <a:defRPr/>
              </a:pPr>
              <a:endParaRPr lang="en-US" kern="0" dirty="0">
                <a:solidFill>
                  <a:srgbClr val="FFC000"/>
                </a:solidFill>
                <a:latin typeface="Calibri"/>
              </a:endParaRPr>
            </a:p>
          </p:txBody>
        </p:sp>
        <p:sp>
          <p:nvSpPr>
            <p:cNvPr id="7" name="Rectangle 6">
              <a:extLst>
                <a:ext uri="{FF2B5EF4-FFF2-40B4-BE49-F238E27FC236}">
                  <a16:creationId xmlns:a16="http://schemas.microsoft.com/office/drawing/2014/main" id="{29E5709E-23E7-4171-8BD0-9A8712A26837}"/>
                </a:ext>
              </a:extLst>
            </p:cNvPr>
            <p:cNvSpPr/>
            <p:nvPr/>
          </p:nvSpPr>
          <p:spPr>
            <a:xfrm>
              <a:off x="7400863" y="3542392"/>
              <a:ext cx="1285937" cy="200912"/>
            </a:xfrm>
            <a:prstGeom prst="rect">
              <a:avLst/>
            </a:prstGeom>
            <a:noFill/>
            <a:ln w="25400" cap="flat" cmpd="sng" algn="ctr">
              <a:solidFill>
                <a:srgbClr val="FF0000"/>
              </a:solidFill>
              <a:prstDash val="solid"/>
            </a:ln>
            <a:effectLst/>
          </p:spPr>
          <p:txBody>
            <a:bodyPr rtlCol="0" anchor="ctr"/>
            <a:lstStyle/>
            <a:p>
              <a:pPr algn="ctr" defTabSz="914377" eaLnBrk="0" fontAlgn="base" hangingPunct="0">
                <a:spcBef>
                  <a:spcPct val="0"/>
                </a:spcBef>
                <a:spcAft>
                  <a:spcPct val="0"/>
                </a:spcAft>
                <a:defRPr/>
              </a:pPr>
              <a:endParaRPr lang="en-US" kern="0" dirty="0">
                <a:solidFill>
                  <a:srgbClr val="FFC000"/>
                </a:solidFill>
                <a:latin typeface="Calibri"/>
              </a:endParaRPr>
            </a:p>
          </p:txBody>
        </p:sp>
      </p:grpSp>
      <p:graphicFrame>
        <p:nvGraphicFramePr>
          <p:cNvPr id="8" name="Table 7">
            <a:extLst>
              <a:ext uri="{FF2B5EF4-FFF2-40B4-BE49-F238E27FC236}">
                <a16:creationId xmlns:a16="http://schemas.microsoft.com/office/drawing/2014/main" id="{3B788D0F-949F-47B7-A57E-3AC41E3A8DDC}"/>
              </a:ext>
            </a:extLst>
          </p:cNvPr>
          <p:cNvGraphicFramePr>
            <a:graphicFrameLocks noGrp="1"/>
          </p:cNvGraphicFramePr>
          <p:nvPr>
            <p:extLst>
              <p:ext uri="{D42A27DB-BD31-4B8C-83A1-F6EECF244321}">
                <p14:modId xmlns:p14="http://schemas.microsoft.com/office/powerpoint/2010/main" val="515679624"/>
              </p:ext>
            </p:extLst>
          </p:nvPr>
        </p:nvGraphicFramePr>
        <p:xfrm>
          <a:off x="900435" y="3071817"/>
          <a:ext cx="6915086" cy="2438400"/>
        </p:xfrm>
        <a:graphic>
          <a:graphicData uri="http://schemas.openxmlformats.org/drawingml/2006/table">
            <a:tbl>
              <a:tblPr firstRow="1" bandRow="1"/>
              <a:tblGrid>
                <a:gridCol w="1872836">
                  <a:extLst>
                    <a:ext uri="{9D8B030D-6E8A-4147-A177-3AD203B41FA5}">
                      <a16:colId xmlns:a16="http://schemas.microsoft.com/office/drawing/2014/main" val="20000"/>
                    </a:ext>
                  </a:extLst>
                </a:gridCol>
                <a:gridCol w="1035119">
                  <a:extLst>
                    <a:ext uri="{9D8B030D-6E8A-4147-A177-3AD203B41FA5}">
                      <a16:colId xmlns:a16="http://schemas.microsoft.com/office/drawing/2014/main" val="20001"/>
                    </a:ext>
                  </a:extLst>
                </a:gridCol>
                <a:gridCol w="1175508">
                  <a:extLst>
                    <a:ext uri="{9D8B030D-6E8A-4147-A177-3AD203B41FA5}">
                      <a16:colId xmlns:a16="http://schemas.microsoft.com/office/drawing/2014/main" val="20002"/>
                    </a:ext>
                  </a:extLst>
                </a:gridCol>
                <a:gridCol w="2831623">
                  <a:extLst>
                    <a:ext uri="{9D8B030D-6E8A-4147-A177-3AD203B41FA5}">
                      <a16:colId xmlns:a16="http://schemas.microsoft.com/office/drawing/2014/main" val="20003"/>
                    </a:ext>
                  </a:extLst>
                </a:gridCol>
              </a:tblGrid>
              <a:tr h="487680">
                <a:tc gridSpan="3">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285750" indent="-285750">
                        <a:buFont typeface="Arial" panose="020B0604020202020204" pitchFamily="34" charset="0"/>
                        <a:buChar char="•"/>
                      </a:pPr>
                      <a:r>
                        <a:rPr lang="en-US" sz="2400" b="0" dirty="0">
                          <a:solidFill>
                            <a:srgbClr val="7E8083"/>
                          </a:solidFill>
                        </a:rPr>
                        <a:t>Mg, Dram, dropperful, FL Oz</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100" b="0" dirty="0">
                        <a:solidFill>
                          <a:srgbClr val="000000"/>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2100" b="0" dirty="0">
                        <a:solidFill>
                          <a:srgbClr val="000000"/>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285750" indent="-285750" algn="l" defTabSz="685800" rtl="0" eaLnBrk="1" latinLnBrk="0" hangingPunct="1">
                        <a:buFont typeface="Calibri" panose="020F0502020204030204" pitchFamily="34" charset="0"/>
                        <a:buChar char="→"/>
                      </a:pPr>
                      <a:r>
                        <a:rPr lang="en-US" sz="2400" b="0" kern="1200" dirty="0">
                          <a:solidFill>
                            <a:srgbClr val="7E8083"/>
                          </a:solidFill>
                          <a:latin typeface="+mn-lt"/>
                          <a:ea typeface="+mn-ea"/>
                          <a:cs typeface="+mn-cs"/>
                        </a:rPr>
                        <a:t>  Variable Errors</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2356491"/>
                  </a:ext>
                </a:extLst>
              </a:tr>
              <a:tr h="4876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Arial" panose="020B0604020202020204" pitchFamily="34" charset="0"/>
                        <a:buChar char="•"/>
                      </a:pPr>
                      <a:r>
                        <a:rPr lang="en-US" sz="2400" b="0" dirty="0">
                          <a:solidFill>
                            <a:srgbClr val="7E8083"/>
                          </a:solidFill>
                        </a:rPr>
                        <a:t>    1.0</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7E8083"/>
                          </a:solidFill>
                        </a:rPr>
                        <a:t>vs</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7E8083"/>
                          </a:solidFill>
                        </a:rPr>
                        <a:t>1</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lgn="l" defTabSz="685800" rtl="0" eaLnBrk="1" latinLnBrk="0" hangingPunct="1">
                        <a:buFont typeface="Calibri" panose="020F0502020204030204" pitchFamily="34" charset="0"/>
                        <a:buChar char="→"/>
                      </a:pPr>
                      <a:r>
                        <a:rPr lang="en-US" sz="2400" b="0" kern="1200" dirty="0">
                          <a:solidFill>
                            <a:srgbClr val="7E8083"/>
                          </a:solidFill>
                          <a:latin typeface="+mn-lt"/>
                          <a:ea typeface="+mn-ea"/>
                          <a:cs typeface="+mn-cs"/>
                        </a:rPr>
                        <a:t>  10-fold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250393"/>
                  </a:ext>
                </a:extLst>
              </a:tr>
              <a:tr h="4876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Arial" panose="020B0604020202020204" pitchFamily="34" charset="0"/>
                        <a:buChar char="•"/>
                      </a:pPr>
                      <a:r>
                        <a:rPr lang="en-US" sz="2400" b="0" dirty="0">
                          <a:solidFill>
                            <a:srgbClr val="7E8083"/>
                          </a:solidFill>
                        </a:rPr>
                        <a:t>   1 /</a:t>
                      </a:r>
                      <a:r>
                        <a:rPr lang="en-US" sz="2400" b="0" baseline="0" dirty="0">
                          <a:solidFill>
                            <a:srgbClr val="7E8083"/>
                          </a:solidFill>
                        </a:rPr>
                        <a:t> 2 </a:t>
                      </a:r>
                      <a:endParaRPr lang="en-US" sz="2400" b="0" dirty="0">
                        <a:solidFill>
                          <a:srgbClr val="7E8083"/>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7E8083"/>
                          </a:solidFill>
                        </a:rPr>
                        <a:t>vs. </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7E8083"/>
                          </a:solidFill>
                        </a:rPr>
                        <a:t>½</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Calibri" panose="020F0502020204030204" pitchFamily="34" charset="0"/>
                        <a:buChar char="→"/>
                      </a:pPr>
                      <a:r>
                        <a:rPr lang="en-US" sz="2400" b="0" dirty="0">
                          <a:solidFill>
                            <a:srgbClr val="7E8083"/>
                          </a:solidFill>
                        </a:rPr>
                        <a:t>  4-fold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76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Arial" panose="020B0604020202020204" pitchFamily="34" charset="0"/>
                        <a:buChar char="•"/>
                      </a:pPr>
                      <a:r>
                        <a:rPr lang="en-US" sz="2400" b="0" dirty="0">
                          <a:solidFill>
                            <a:srgbClr val="7E8083"/>
                          </a:solidFill>
                        </a:rPr>
                        <a:t>   TBSP</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7E8083"/>
                          </a:solidFill>
                        </a:rPr>
                        <a:t>vs.</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7E8083"/>
                          </a:solidFill>
                        </a:rPr>
                        <a:t>tsp</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Calibri" panose="020F0502020204030204" pitchFamily="34" charset="0"/>
                        <a:buChar char="→"/>
                      </a:pPr>
                      <a:r>
                        <a:rPr lang="en-US" sz="2400" b="0" dirty="0">
                          <a:solidFill>
                            <a:srgbClr val="7E8083"/>
                          </a:solidFill>
                        </a:rPr>
                        <a:t>  3-fold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76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Arial" panose="020B0604020202020204" pitchFamily="34" charset="0"/>
                        <a:buChar char="•"/>
                      </a:pPr>
                      <a:r>
                        <a:rPr lang="en-US" sz="2400" b="0" dirty="0">
                          <a:solidFill>
                            <a:srgbClr val="7E8083"/>
                          </a:solidFill>
                        </a:rPr>
                        <a:t>     mL</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7E8083"/>
                          </a:solidFill>
                        </a:rPr>
                        <a:t>vs. </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7E8083"/>
                          </a:solidFill>
                        </a:rPr>
                        <a:t>tsp</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Calibri" panose="020F0502020204030204" pitchFamily="34" charset="0"/>
                        <a:buChar char="→"/>
                      </a:pPr>
                      <a:r>
                        <a:rPr lang="en-US" sz="2400" b="0" dirty="0">
                          <a:solidFill>
                            <a:srgbClr val="7E8083"/>
                          </a:solidFill>
                        </a:rPr>
                        <a:t>  5-fold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9" name="Group 8">
            <a:extLst>
              <a:ext uri="{FF2B5EF4-FFF2-40B4-BE49-F238E27FC236}">
                <a16:creationId xmlns:a16="http://schemas.microsoft.com/office/drawing/2014/main" id="{BF08BE50-695A-49C6-9EE8-9AC11F9CA9B4}"/>
              </a:ext>
            </a:extLst>
          </p:cNvPr>
          <p:cNvGrpSpPr>
            <a:grpSpLocks noChangeAspect="1"/>
          </p:cNvGrpSpPr>
          <p:nvPr/>
        </p:nvGrpSpPr>
        <p:grpSpPr>
          <a:xfrm>
            <a:off x="7213600" y="4680712"/>
            <a:ext cx="1442360" cy="1506061"/>
            <a:chOff x="5333688" y="2646008"/>
            <a:chExt cx="1262819" cy="1318590"/>
          </a:xfrm>
        </p:grpSpPr>
        <p:pic>
          <p:nvPicPr>
            <p:cNvPr id="10" name="Picture 9">
              <a:extLst>
                <a:ext uri="{FF2B5EF4-FFF2-40B4-BE49-F238E27FC236}">
                  <a16:creationId xmlns:a16="http://schemas.microsoft.com/office/drawing/2014/main" id="{78886FD8-4E9E-4CBA-94D4-7998E7460BE4}"/>
                </a:ext>
              </a:extLst>
            </p:cNvPr>
            <p:cNvPicPr>
              <a:picLocks noChangeAspect="1"/>
            </p:cNvPicPr>
            <p:nvPr/>
          </p:nvPicPr>
          <p:blipFill>
            <a:blip r:embed="rId4"/>
            <a:stretch>
              <a:fillRect/>
            </a:stretch>
          </p:blipFill>
          <p:spPr>
            <a:xfrm>
              <a:off x="5333688" y="2646008"/>
              <a:ext cx="1262819" cy="1318590"/>
            </a:xfrm>
            <a:prstGeom prst="rect">
              <a:avLst/>
            </a:prstGeom>
            <a:ln>
              <a:solidFill>
                <a:srgbClr val="4983F2"/>
              </a:solidFill>
            </a:ln>
          </p:spPr>
        </p:pic>
        <p:sp>
          <p:nvSpPr>
            <p:cNvPr id="11" name="Oval 10">
              <a:extLst>
                <a:ext uri="{FF2B5EF4-FFF2-40B4-BE49-F238E27FC236}">
                  <a16:creationId xmlns:a16="http://schemas.microsoft.com/office/drawing/2014/main" id="{E30E83CD-AA06-402F-A578-0C0C1522E7AF}"/>
                </a:ext>
              </a:extLst>
            </p:cNvPr>
            <p:cNvSpPr/>
            <p:nvPr/>
          </p:nvSpPr>
          <p:spPr>
            <a:xfrm>
              <a:off x="6083117" y="2695013"/>
              <a:ext cx="376114" cy="299610"/>
            </a:xfrm>
            <a:prstGeom prst="ellipse">
              <a:avLst/>
            </a:prstGeom>
            <a:noFill/>
            <a:ln w="25400" cap="flat" cmpd="sng" algn="ctr">
              <a:solidFill>
                <a:srgbClr val="FF0000"/>
              </a:solidFill>
              <a:prstDash val="solid"/>
            </a:ln>
            <a:effectLst/>
          </p:spPr>
          <p:txBody>
            <a:bodyPr rtlCol="0" anchor="ctr"/>
            <a:lstStyle/>
            <a:p>
              <a:pPr algn="ctr" defTabSz="914377" eaLnBrk="0" fontAlgn="base" hangingPunct="0">
                <a:spcBef>
                  <a:spcPct val="0"/>
                </a:spcBef>
                <a:spcAft>
                  <a:spcPct val="0"/>
                </a:spcAft>
                <a:defRPr/>
              </a:pPr>
              <a:endParaRPr lang="en-US" kern="0" dirty="0">
                <a:solidFill>
                  <a:srgbClr val="FFC000"/>
                </a:solidFill>
                <a:latin typeface="Calibri"/>
              </a:endParaRPr>
            </a:p>
          </p:txBody>
        </p:sp>
        <p:sp>
          <p:nvSpPr>
            <p:cNvPr id="12" name="Oval 11">
              <a:extLst>
                <a:ext uri="{FF2B5EF4-FFF2-40B4-BE49-F238E27FC236}">
                  <a16:creationId xmlns:a16="http://schemas.microsoft.com/office/drawing/2014/main" id="{235387AB-C63C-48AE-8341-1A9C1F9ED25A}"/>
                </a:ext>
              </a:extLst>
            </p:cNvPr>
            <p:cNvSpPr/>
            <p:nvPr/>
          </p:nvSpPr>
          <p:spPr>
            <a:xfrm>
              <a:off x="5465948" y="2766901"/>
              <a:ext cx="376114" cy="299610"/>
            </a:xfrm>
            <a:prstGeom prst="ellipse">
              <a:avLst/>
            </a:prstGeom>
            <a:noFill/>
            <a:ln w="25400" cap="flat" cmpd="sng" algn="ctr">
              <a:solidFill>
                <a:srgbClr val="FF0000"/>
              </a:solidFill>
              <a:prstDash val="solid"/>
            </a:ln>
            <a:effectLst/>
          </p:spPr>
          <p:txBody>
            <a:bodyPr rtlCol="0" anchor="ctr"/>
            <a:lstStyle/>
            <a:p>
              <a:pPr algn="ctr" defTabSz="914377" eaLnBrk="0" fontAlgn="base" hangingPunct="0">
                <a:spcBef>
                  <a:spcPct val="0"/>
                </a:spcBef>
                <a:spcAft>
                  <a:spcPct val="0"/>
                </a:spcAft>
                <a:defRPr/>
              </a:pPr>
              <a:endParaRPr lang="en-US" kern="0" dirty="0">
                <a:solidFill>
                  <a:srgbClr val="FFC000"/>
                </a:solidFill>
                <a:latin typeface="Calibri"/>
              </a:endParaRPr>
            </a:p>
          </p:txBody>
        </p:sp>
      </p:grpSp>
      <p:sp>
        <p:nvSpPr>
          <p:cNvPr id="13" name="Text Box 7">
            <a:extLst>
              <a:ext uri="{FF2B5EF4-FFF2-40B4-BE49-F238E27FC236}">
                <a16:creationId xmlns:a16="http://schemas.microsoft.com/office/drawing/2014/main" id="{A5A16EBA-49C9-4E44-979D-9F8A0A46F741}"/>
              </a:ext>
            </a:extLst>
          </p:cNvPr>
          <p:cNvSpPr txBox="1">
            <a:spLocks noChangeArrowheads="1"/>
          </p:cNvSpPr>
          <p:nvPr/>
        </p:nvSpPr>
        <p:spPr bwMode="auto">
          <a:xfrm>
            <a:off x="7778033" y="6001512"/>
            <a:ext cx="3965575" cy="17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9pPr>
          </a:lstStyle>
          <a:p>
            <a:pPr algn="r" defTabSz="914377" eaLnBrk="1" fontAlgn="base">
              <a:lnSpc>
                <a:spcPct val="97000"/>
              </a:lnSpc>
              <a:spcBef>
                <a:spcPct val="0"/>
              </a:spcBef>
              <a:spcAft>
                <a:spcPct val="0"/>
              </a:spcAft>
              <a:buClr>
                <a:srgbClr val="000000"/>
              </a:buClr>
              <a:buSzPct val="45000"/>
              <a:tabLst>
                <a:tab pos="723882" algn="l"/>
                <a:tab pos="1447764" algn="l"/>
                <a:tab pos="2171646" algn="l"/>
                <a:tab pos="2895528" algn="l"/>
                <a:tab pos="3619410" algn="l"/>
                <a:tab pos="4343291" algn="l"/>
                <a:tab pos="5067173" algn="l"/>
                <a:tab pos="5791055" algn="l"/>
                <a:tab pos="6514937" algn="l"/>
                <a:tab pos="7238819" algn="l"/>
              </a:tabLst>
            </a:pPr>
            <a:r>
              <a:rPr lang="en-GB" altLang="en-US" sz="1200" dirty="0">
                <a:solidFill>
                  <a:schemeClr val="tx1">
                    <a:lumMod val="65000"/>
                    <a:lumOff val="35000"/>
                  </a:schemeClr>
                </a:solidFill>
                <a:latin typeface="Calibri" panose="020F0502020204030204" pitchFamily="34" charset="0"/>
              </a:rPr>
              <a:t>Parker et al. </a:t>
            </a:r>
            <a:r>
              <a:rPr lang="en-US" altLang="en-US" sz="1200" i="1" dirty="0">
                <a:solidFill>
                  <a:schemeClr val="tx1">
                    <a:lumMod val="65000"/>
                    <a:lumOff val="35000"/>
                  </a:schemeClr>
                </a:solidFill>
                <a:latin typeface="Calibri" panose="020F0502020204030204" pitchFamily="34" charset="0"/>
              </a:rPr>
              <a:t>New </a:t>
            </a:r>
            <a:r>
              <a:rPr lang="en-US" altLang="en-US" sz="1200" i="1" dirty="0" err="1">
                <a:solidFill>
                  <a:schemeClr val="tx1">
                    <a:lumMod val="65000"/>
                    <a:lumOff val="35000"/>
                  </a:schemeClr>
                </a:solidFill>
                <a:latin typeface="Calibri" panose="020F0502020204030204" pitchFamily="34" charset="0"/>
              </a:rPr>
              <a:t>Engl</a:t>
            </a:r>
            <a:r>
              <a:rPr lang="en-US" altLang="en-US" sz="1200" i="1" dirty="0">
                <a:solidFill>
                  <a:schemeClr val="tx1">
                    <a:lumMod val="65000"/>
                    <a:lumOff val="35000"/>
                  </a:schemeClr>
                </a:solidFill>
                <a:latin typeface="Calibri" panose="020F0502020204030204" pitchFamily="34" charset="0"/>
              </a:rPr>
              <a:t> J Med 2009;36:1912-31</a:t>
            </a:r>
            <a:endParaRPr lang="en-GB" altLang="en-US" sz="1200" dirty="0">
              <a:solidFill>
                <a:schemeClr val="tx1">
                  <a:lumMod val="65000"/>
                  <a:lumOff val="35000"/>
                </a:schemeClr>
              </a:solidFill>
              <a:latin typeface="Calibri" panose="020F0502020204030204" pitchFamily="34" charset="0"/>
            </a:endParaRPr>
          </a:p>
        </p:txBody>
      </p:sp>
      <p:pic>
        <p:nvPicPr>
          <p:cNvPr id="14" name="Picture 13">
            <a:extLst>
              <a:ext uri="{FF2B5EF4-FFF2-40B4-BE49-F238E27FC236}">
                <a16:creationId xmlns:a16="http://schemas.microsoft.com/office/drawing/2014/main" id="{94A732F4-1EE4-4544-8859-23EF6132F2E4}"/>
              </a:ext>
            </a:extLst>
          </p:cNvPr>
          <p:cNvPicPr>
            <a:picLocks noChangeAspect="1"/>
          </p:cNvPicPr>
          <p:nvPr/>
        </p:nvPicPr>
        <p:blipFill>
          <a:blip r:embed="rId5"/>
          <a:stretch>
            <a:fillRect/>
          </a:stretch>
        </p:blipFill>
        <p:spPr>
          <a:xfrm>
            <a:off x="10597225" y="6402384"/>
            <a:ext cx="763292" cy="229729"/>
          </a:xfrm>
          <a:prstGeom prst="rect">
            <a:avLst/>
          </a:prstGeom>
        </p:spPr>
      </p:pic>
      <p:sp>
        <p:nvSpPr>
          <p:cNvPr id="15" name="Slide Number Placeholder 1">
            <a:extLst>
              <a:ext uri="{FF2B5EF4-FFF2-40B4-BE49-F238E27FC236}">
                <a16:creationId xmlns:a16="http://schemas.microsoft.com/office/drawing/2014/main" id="{B45490BC-67BF-4F5B-B602-B9A6BFBC4084}"/>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430905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89763-F2BA-4309-B08D-18B7C397A872}"/>
              </a:ext>
            </a:extLst>
          </p:cNvPr>
          <p:cNvSpPr>
            <a:spLocks noGrp="1"/>
          </p:cNvSpPr>
          <p:nvPr>
            <p:ph type="title"/>
          </p:nvPr>
        </p:nvSpPr>
        <p:spPr>
          <a:xfrm>
            <a:off x="609600" y="274639"/>
            <a:ext cx="11115352" cy="1143000"/>
          </a:xfrm>
        </p:spPr>
        <p:txBody>
          <a:bodyPr/>
          <a:lstStyle/>
          <a:p>
            <a:pPr>
              <a:lnSpc>
                <a:spcPct val="100000"/>
              </a:lnSpc>
            </a:pPr>
            <a:r>
              <a:rPr lang="en-US" sz="3600" b="0" dirty="0">
                <a:solidFill>
                  <a:srgbClr val="1E22AA"/>
                </a:solidFill>
                <a:latin typeface="Prometo Medium"/>
              </a:rPr>
              <a:t>“Enforcement”: FDA and CHPA* Standards for </a:t>
            </a:r>
            <a:br>
              <a:rPr lang="en-US" sz="3600" b="0" dirty="0">
                <a:solidFill>
                  <a:schemeClr val="tx1">
                    <a:lumMod val="65000"/>
                    <a:lumOff val="35000"/>
                  </a:schemeClr>
                </a:solidFill>
                <a:latin typeface="Prometo Medium"/>
              </a:rPr>
            </a:br>
            <a:r>
              <a:rPr lang="en-US" sz="3600" b="0" dirty="0">
                <a:solidFill>
                  <a:srgbClr val="FF5A5A"/>
                </a:solidFill>
                <a:latin typeface="Prometo Medium"/>
              </a:rPr>
              <a:t>Over the Counter Products</a:t>
            </a:r>
          </a:p>
        </p:txBody>
      </p:sp>
      <p:sp>
        <p:nvSpPr>
          <p:cNvPr id="3" name="Content Placeholder 2">
            <a:extLst>
              <a:ext uri="{FF2B5EF4-FFF2-40B4-BE49-F238E27FC236}">
                <a16:creationId xmlns:a16="http://schemas.microsoft.com/office/drawing/2014/main" id="{6707AEFF-C416-4AE0-A795-15FA0DE85A67}"/>
              </a:ext>
            </a:extLst>
          </p:cNvPr>
          <p:cNvSpPr>
            <a:spLocks noGrp="1"/>
          </p:cNvSpPr>
          <p:nvPr>
            <p:ph idx="1"/>
          </p:nvPr>
        </p:nvSpPr>
        <p:spPr>
          <a:xfrm>
            <a:off x="647276" y="1502983"/>
            <a:ext cx="9164430" cy="1408388"/>
          </a:xfrm>
        </p:spPr>
        <p:txBody>
          <a:bodyPr>
            <a:normAutofit/>
          </a:bodyPr>
          <a:lstStyle/>
          <a:p>
            <a:pPr>
              <a:lnSpc>
                <a:spcPct val="100000"/>
              </a:lnSpc>
            </a:pPr>
            <a:endParaRPr lang="en-US" sz="2400" dirty="0">
              <a:solidFill>
                <a:schemeClr val="tx1">
                  <a:lumMod val="50000"/>
                  <a:lumOff val="50000"/>
                </a:schemeClr>
              </a:solidFill>
              <a:latin typeface="Trebuchet MS" panose="020B0603020202020204" pitchFamily="34" charset="0"/>
            </a:endParaRPr>
          </a:p>
          <a:p>
            <a:pPr marL="457200" indent="-457200">
              <a:lnSpc>
                <a:spcPct val="100000"/>
              </a:lnSpc>
              <a:buFont typeface="Arial" panose="020B0604020202020204" pitchFamily="34" charset="0"/>
              <a:buChar char="•"/>
            </a:pPr>
            <a:r>
              <a:rPr lang="en-US" sz="2400" dirty="0">
                <a:solidFill>
                  <a:schemeClr val="tx1">
                    <a:lumMod val="50000"/>
                    <a:lumOff val="50000"/>
                  </a:schemeClr>
                </a:solidFill>
                <a:latin typeface="Trebuchet MS" panose="020B0603020202020204" pitchFamily="34" charset="0"/>
              </a:rPr>
              <a:t>Eliminate many nonstandard units and use of decimals</a:t>
            </a:r>
          </a:p>
          <a:p>
            <a:pPr marL="457200" indent="-457200">
              <a:lnSpc>
                <a:spcPct val="100000"/>
              </a:lnSpc>
              <a:buFont typeface="Arial" panose="020B0604020202020204" pitchFamily="34" charset="0"/>
              <a:buChar char="•"/>
            </a:pPr>
            <a:r>
              <a:rPr lang="en-US" sz="2400" dirty="0">
                <a:solidFill>
                  <a:schemeClr val="tx1">
                    <a:lumMod val="50000"/>
                    <a:lumOff val="50000"/>
                  </a:schemeClr>
                </a:solidFill>
                <a:latin typeface="Trebuchet MS" panose="020B0603020202020204" pitchFamily="34" charset="0"/>
              </a:rPr>
              <a:t>Align dosing directions and devices</a:t>
            </a:r>
          </a:p>
        </p:txBody>
      </p:sp>
      <p:graphicFrame>
        <p:nvGraphicFramePr>
          <p:cNvPr id="4" name="Table 3">
            <a:extLst>
              <a:ext uri="{FF2B5EF4-FFF2-40B4-BE49-F238E27FC236}">
                <a16:creationId xmlns:a16="http://schemas.microsoft.com/office/drawing/2014/main" id="{08A9D0F1-B6FA-478C-901C-E60B28B6B3B3}"/>
              </a:ext>
            </a:extLst>
          </p:cNvPr>
          <p:cNvGraphicFramePr>
            <a:graphicFrameLocks noGrp="1"/>
          </p:cNvGraphicFramePr>
          <p:nvPr>
            <p:extLst>
              <p:ext uri="{D42A27DB-BD31-4B8C-83A1-F6EECF244321}">
                <p14:modId xmlns:p14="http://schemas.microsoft.com/office/powerpoint/2010/main" val="3033868485"/>
              </p:ext>
            </p:extLst>
          </p:nvPr>
        </p:nvGraphicFramePr>
        <p:xfrm>
          <a:off x="884131" y="3173507"/>
          <a:ext cx="6915087" cy="2804160"/>
        </p:xfrm>
        <a:graphic>
          <a:graphicData uri="http://schemas.openxmlformats.org/drawingml/2006/table">
            <a:tbl>
              <a:tblPr firstRow="1" bandRow="1"/>
              <a:tblGrid>
                <a:gridCol w="1872836">
                  <a:extLst>
                    <a:ext uri="{9D8B030D-6E8A-4147-A177-3AD203B41FA5}">
                      <a16:colId xmlns:a16="http://schemas.microsoft.com/office/drawing/2014/main" val="20000"/>
                    </a:ext>
                  </a:extLst>
                </a:gridCol>
                <a:gridCol w="1035119">
                  <a:extLst>
                    <a:ext uri="{9D8B030D-6E8A-4147-A177-3AD203B41FA5}">
                      <a16:colId xmlns:a16="http://schemas.microsoft.com/office/drawing/2014/main" val="20001"/>
                    </a:ext>
                  </a:extLst>
                </a:gridCol>
                <a:gridCol w="1160995">
                  <a:extLst>
                    <a:ext uri="{9D8B030D-6E8A-4147-A177-3AD203B41FA5}">
                      <a16:colId xmlns:a16="http://schemas.microsoft.com/office/drawing/2014/main" val="20002"/>
                    </a:ext>
                  </a:extLst>
                </a:gridCol>
                <a:gridCol w="2846137">
                  <a:extLst>
                    <a:ext uri="{9D8B030D-6E8A-4147-A177-3AD203B41FA5}">
                      <a16:colId xmlns:a16="http://schemas.microsoft.com/office/drawing/2014/main" val="20003"/>
                    </a:ext>
                  </a:extLst>
                </a:gridCol>
              </a:tblGrid>
              <a:tr h="853440">
                <a:tc gridSpan="3">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285750" indent="-285750">
                        <a:buFont typeface="Arial" panose="020B0604020202020204" pitchFamily="34" charset="0"/>
                        <a:buChar char="•"/>
                      </a:pPr>
                      <a:r>
                        <a:rPr lang="en-US" sz="2400" b="0" strike="sngStrike" dirty="0">
                          <a:solidFill>
                            <a:srgbClr val="7E8083"/>
                          </a:solidFill>
                        </a:rPr>
                        <a:t>Mg, Dram, dropperful,  FL Oz</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100" b="0" dirty="0">
                        <a:solidFill>
                          <a:srgbClr val="000000"/>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2100" b="0" dirty="0">
                        <a:solidFill>
                          <a:srgbClr val="000000"/>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285750" indent="-285750" algn="l" defTabSz="685800" rtl="0" eaLnBrk="1" latinLnBrk="0" hangingPunct="1">
                        <a:buFont typeface="Calibri" panose="020F0502020204030204" pitchFamily="34" charset="0"/>
                        <a:buChar char="→"/>
                      </a:pPr>
                      <a:r>
                        <a:rPr lang="en-US" sz="2400" b="0" kern="1200" dirty="0">
                          <a:solidFill>
                            <a:srgbClr val="7E8083"/>
                          </a:solidFill>
                          <a:latin typeface="+mn-lt"/>
                          <a:ea typeface="+mn-ea"/>
                          <a:cs typeface="+mn-cs"/>
                        </a:rPr>
                        <a:t>  Variable Errors</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2356491"/>
                  </a:ext>
                </a:extLst>
              </a:tr>
              <a:tr h="4876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Arial" panose="020B0604020202020204" pitchFamily="34" charset="0"/>
                        <a:buChar char="•"/>
                      </a:pPr>
                      <a:r>
                        <a:rPr lang="en-US" sz="2400" b="0" strike="sngStrike" dirty="0">
                          <a:solidFill>
                            <a:srgbClr val="7E8083"/>
                          </a:solidFill>
                        </a:rPr>
                        <a:t>    1.0</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vs.</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1</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lgn="l" defTabSz="685800" rtl="0" eaLnBrk="1" latinLnBrk="0" hangingPunct="1">
                        <a:buFont typeface="Calibri" panose="020F0502020204030204" pitchFamily="34" charset="0"/>
                        <a:buChar char="→"/>
                      </a:pPr>
                      <a:r>
                        <a:rPr lang="en-US" sz="2400" b="0" kern="1200" dirty="0">
                          <a:solidFill>
                            <a:srgbClr val="7E8083"/>
                          </a:solidFill>
                          <a:latin typeface="+mn-lt"/>
                          <a:ea typeface="+mn-ea"/>
                          <a:cs typeface="+mn-cs"/>
                        </a:rPr>
                        <a:t>  10-fold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250393"/>
                  </a:ext>
                </a:extLst>
              </a:tr>
              <a:tr h="4876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Arial" panose="020B0604020202020204" pitchFamily="34" charset="0"/>
                        <a:buChar char="•"/>
                      </a:pPr>
                      <a:r>
                        <a:rPr lang="en-US" sz="2400" b="0" strike="sngStrike" dirty="0">
                          <a:solidFill>
                            <a:srgbClr val="7E8083"/>
                          </a:solidFill>
                        </a:rPr>
                        <a:t>   1 /</a:t>
                      </a:r>
                      <a:r>
                        <a:rPr lang="en-US" sz="2400" b="0" strike="sngStrike" baseline="0" dirty="0">
                          <a:solidFill>
                            <a:srgbClr val="7E8083"/>
                          </a:solidFill>
                        </a:rPr>
                        <a:t> 2 </a:t>
                      </a:r>
                      <a:endParaRPr lang="en-US" sz="2400" b="0" strike="sngStrike" dirty="0">
                        <a:solidFill>
                          <a:srgbClr val="7E8083"/>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vs. </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½</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Calibri" panose="020F0502020204030204" pitchFamily="34" charset="0"/>
                        <a:buChar char="→"/>
                      </a:pPr>
                      <a:r>
                        <a:rPr lang="en-US" sz="2400" b="0" dirty="0">
                          <a:solidFill>
                            <a:srgbClr val="7E8083"/>
                          </a:solidFill>
                        </a:rPr>
                        <a:t>  4-fold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76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Arial" panose="020B0604020202020204" pitchFamily="34" charset="0"/>
                        <a:buChar char="•"/>
                      </a:pPr>
                      <a:r>
                        <a:rPr lang="en-US" sz="2400" b="0" strike="sngStrike" dirty="0">
                          <a:solidFill>
                            <a:srgbClr val="7E8083"/>
                          </a:solidFill>
                        </a:rPr>
                        <a:t>   TBSP</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vs.</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tsp</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Calibri" panose="020F0502020204030204" pitchFamily="34" charset="0"/>
                        <a:buChar char="→"/>
                      </a:pPr>
                      <a:r>
                        <a:rPr lang="en-US" sz="2400" b="0" dirty="0">
                          <a:solidFill>
                            <a:srgbClr val="7E8083"/>
                          </a:solidFill>
                        </a:rPr>
                        <a:t>  3-fold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76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Arial" panose="020B0604020202020204" pitchFamily="34" charset="0"/>
                        <a:buChar char="•"/>
                      </a:pPr>
                      <a:r>
                        <a:rPr lang="en-US" sz="2400" b="0" dirty="0">
                          <a:solidFill>
                            <a:srgbClr val="005596"/>
                          </a:solidFill>
                        </a:rPr>
                        <a:t>     tsp</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vs. </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mL</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Calibri" panose="020F0502020204030204" pitchFamily="34" charset="0"/>
                        <a:buChar char="→"/>
                      </a:pPr>
                      <a:r>
                        <a:rPr lang="en-US" sz="2400" b="0" dirty="0">
                          <a:solidFill>
                            <a:srgbClr val="005596"/>
                          </a:solidFill>
                        </a:rPr>
                        <a:t>  5-fold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D3D88F1F-52A9-4649-9DE3-164B859BFE00}"/>
              </a:ext>
            </a:extLst>
          </p:cNvPr>
          <p:cNvPicPr>
            <a:picLocks noChangeAspect="1"/>
          </p:cNvPicPr>
          <p:nvPr/>
        </p:nvPicPr>
        <p:blipFill>
          <a:blip r:embed="rId3"/>
          <a:stretch>
            <a:fillRect/>
          </a:stretch>
        </p:blipFill>
        <p:spPr>
          <a:xfrm>
            <a:off x="9350195" y="2108199"/>
            <a:ext cx="2151143" cy="2711408"/>
          </a:xfrm>
          <a:prstGeom prst="rect">
            <a:avLst/>
          </a:prstGeom>
          <a:ln>
            <a:solidFill>
              <a:srgbClr val="4983F2"/>
            </a:solidFill>
          </a:ln>
        </p:spPr>
      </p:pic>
      <p:grpSp>
        <p:nvGrpSpPr>
          <p:cNvPr id="6" name="Group 5">
            <a:extLst>
              <a:ext uri="{FF2B5EF4-FFF2-40B4-BE49-F238E27FC236}">
                <a16:creationId xmlns:a16="http://schemas.microsoft.com/office/drawing/2014/main" id="{E7E2368D-14F1-4042-BF01-5081A6982B4D}"/>
              </a:ext>
            </a:extLst>
          </p:cNvPr>
          <p:cNvGrpSpPr>
            <a:grpSpLocks noChangeAspect="1"/>
          </p:cNvGrpSpPr>
          <p:nvPr/>
        </p:nvGrpSpPr>
        <p:grpSpPr>
          <a:xfrm>
            <a:off x="8026400" y="3226715"/>
            <a:ext cx="3281469" cy="2335885"/>
            <a:chOff x="3821644" y="2850573"/>
            <a:chExt cx="1862711" cy="1325955"/>
          </a:xfrm>
        </p:grpSpPr>
        <p:sp>
          <p:nvSpPr>
            <p:cNvPr id="7" name="Rectangle 6">
              <a:extLst>
                <a:ext uri="{FF2B5EF4-FFF2-40B4-BE49-F238E27FC236}">
                  <a16:creationId xmlns:a16="http://schemas.microsoft.com/office/drawing/2014/main" id="{548B8520-5C31-4044-B037-9703B6B43971}"/>
                </a:ext>
              </a:extLst>
            </p:cNvPr>
            <p:cNvSpPr/>
            <p:nvPr/>
          </p:nvSpPr>
          <p:spPr>
            <a:xfrm>
              <a:off x="3821644" y="2850573"/>
              <a:ext cx="1862711" cy="1325955"/>
            </a:xfrm>
            <a:prstGeom prst="rect">
              <a:avLst/>
            </a:prstGeom>
            <a:solidFill>
              <a:srgbClr val="FFFFFF"/>
            </a:solidFill>
            <a:ln w="12700" cap="flat" cmpd="sng" algn="ctr">
              <a:solidFill>
                <a:srgbClr val="4983F2"/>
              </a:solidFill>
              <a:prstDash val="solid"/>
            </a:ln>
            <a:effectLst/>
          </p:spPr>
          <p:txBody>
            <a:bodyPr rtlCol="0" anchor="ctr"/>
            <a:lstStyle/>
            <a:p>
              <a:pPr algn="ctr" defTabSz="914377" eaLnBrk="0" fontAlgn="base" hangingPunct="0">
                <a:spcBef>
                  <a:spcPct val="0"/>
                </a:spcBef>
                <a:spcAft>
                  <a:spcPct val="0"/>
                </a:spcAft>
                <a:defRPr/>
              </a:pPr>
              <a:endParaRPr lang="en-US" kern="0">
                <a:solidFill>
                  <a:srgbClr val="FFC000"/>
                </a:solidFill>
                <a:latin typeface="Calibri"/>
              </a:endParaRPr>
            </a:p>
          </p:txBody>
        </p:sp>
        <p:grpSp>
          <p:nvGrpSpPr>
            <p:cNvPr id="8" name="Group 7">
              <a:extLst>
                <a:ext uri="{FF2B5EF4-FFF2-40B4-BE49-F238E27FC236}">
                  <a16:creationId xmlns:a16="http://schemas.microsoft.com/office/drawing/2014/main" id="{3C067BEB-5456-4B8E-9303-0EAD5EE30CF3}"/>
                </a:ext>
              </a:extLst>
            </p:cNvPr>
            <p:cNvGrpSpPr/>
            <p:nvPr/>
          </p:nvGrpSpPr>
          <p:grpSpPr>
            <a:xfrm>
              <a:off x="3842213" y="2873085"/>
              <a:ext cx="1821572" cy="1249755"/>
              <a:chOff x="3383547" y="2888672"/>
              <a:chExt cx="1821572" cy="1249755"/>
            </a:xfrm>
          </p:grpSpPr>
          <p:pic>
            <p:nvPicPr>
              <p:cNvPr id="9" name="Picture 8">
                <a:extLst>
                  <a:ext uri="{FF2B5EF4-FFF2-40B4-BE49-F238E27FC236}">
                    <a16:creationId xmlns:a16="http://schemas.microsoft.com/office/drawing/2014/main" id="{47B9B379-BD6D-485B-BD15-54BAE30BFF8F}"/>
                  </a:ext>
                </a:extLst>
              </p:cNvPr>
              <p:cNvPicPr>
                <a:picLocks noChangeAspect="1"/>
              </p:cNvPicPr>
              <p:nvPr/>
            </p:nvPicPr>
            <p:blipFill>
              <a:blip r:embed="rId4"/>
              <a:stretch>
                <a:fillRect/>
              </a:stretch>
            </p:blipFill>
            <p:spPr>
              <a:xfrm>
                <a:off x="3383547" y="3055225"/>
                <a:ext cx="1821572" cy="1083202"/>
              </a:xfrm>
              <a:prstGeom prst="rect">
                <a:avLst/>
              </a:prstGeom>
              <a:ln>
                <a:noFill/>
              </a:ln>
            </p:spPr>
          </p:pic>
          <p:pic>
            <p:nvPicPr>
              <p:cNvPr id="10" name="Picture 9">
                <a:extLst>
                  <a:ext uri="{FF2B5EF4-FFF2-40B4-BE49-F238E27FC236}">
                    <a16:creationId xmlns:a16="http://schemas.microsoft.com/office/drawing/2014/main" id="{741B2045-9336-4A80-BE4C-914B051E30DD}"/>
                  </a:ext>
                </a:extLst>
              </p:cNvPr>
              <p:cNvPicPr>
                <a:picLocks noChangeAspect="1"/>
              </p:cNvPicPr>
              <p:nvPr/>
            </p:nvPicPr>
            <p:blipFill rotWithShape="1">
              <a:blip r:embed="rId5"/>
              <a:srcRect l="10712" t="2" r="13699" b="11909"/>
              <a:stretch/>
            </p:blipFill>
            <p:spPr>
              <a:xfrm>
                <a:off x="3383570" y="2888672"/>
                <a:ext cx="1544782" cy="173181"/>
              </a:xfrm>
              <a:prstGeom prst="rect">
                <a:avLst/>
              </a:prstGeom>
              <a:ln>
                <a:noFill/>
              </a:ln>
            </p:spPr>
          </p:pic>
        </p:grpSp>
      </p:grpSp>
      <p:sp>
        <p:nvSpPr>
          <p:cNvPr id="11" name="Rectangle 10">
            <a:extLst>
              <a:ext uri="{FF2B5EF4-FFF2-40B4-BE49-F238E27FC236}">
                <a16:creationId xmlns:a16="http://schemas.microsoft.com/office/drawing/2014/main" id="{36660E05-51AB-4901-ADC8-73B9DB96864B}"/>
              </a:ext>
            </a:extLst>
          </p:cNvPr>
          <p:cNvSpPr/>
          <p:nvPr/>
        </p:nvSpPr>
        <p:spPr>
          <a:xfrm>
            <a:off x="6528817" y="5647944"/>
            <a:ext cx="5366369" cy="276999"/>
          </a:xfrm>
          <a:prstGeom prst="rect">
            <a:avLst/>
          </a:prstGeom>
        </p:spPr>
        <p:txBody>
          <a:bodyPr wrap="square" lIns="91440" tIns="45720" rIns="91440" bIns="45720">
            <a:spAutoFit/>
          </a:bodyPr>
          <a:lstStyle/>
          <a:p>
            <a:pPr algn="r" defTabSz="914377" eaLnBrk="0" fontAlgn="base" hangingPunct="0">
              <a:spcBef>
                <a:spcPct val="0"/>
              </a:spcBef>
              <a:spcAft>
                <a:spcPct val="0"/>
              </a:spcAft>
              <a:defRPr/>
            </a:pPr>
            <a:r>
              <a:rPr lang="en-US" sz="1200" kern="0" dirty="0">
                <a:solidFill>
                  <a:schemeClr val="tx1">
                    <a:lumMod val="65000"/>
                    <a:lumOff val="35000"/>
                  </a:schemeClr>
                </a:solidFill>
              </a:rPr>
              <a:t>*Consumer Healthcare Products Association  (CHPA)</a:t>
            </a:r>
          </a:p>
        </p:txBody>
      </p:sp>
      <p:pic>
        <p:nvPicPr>
          <p:cNvPr id="12" name="Picture 11">
            <a:extLst>
              <a:ext uri="{FF2B5EF4-FFF2-40B4-BE49-F238E27FC236}">
                <a16:creationId xmlns:a16="http://schemas.microsoft.com/office/drawing/2014/main" id="{2F7BCE71-C632-4C4B-AB1F-60D097927351}"/>
              </a:ext>
            </a:extLst>
          </p:cNvPr>
          <p:cNvPicPr>
            <a:picLocks noChangeAspect="1"/>
          </p:cNvPicPr>
          <p:nvPr/>
        </p:nvPicPr>
        <p:blipFill rotWithShape="1">
          <a:blip r:embed="rId6"/>
          <a:srcRect r="6492" b="7584"/>
          <a:stretch/>
        </p:blipFill>
        <p:spPr>
          <a:xfrm>
            <a:off x="9613593" y="524256"/>
            <a:ext cx="2318623" cy="986537"/>
          </a:xfrm>
          <a:prstGeom prst="rect">
            <a:avLst/>
          </a:prstGeom>
        </p:spPr>
      </p:pic>
      <p:pic>
        <p:nvPicPr>
          <p:cNvPr id="13" name="Picture 12">
            <a:extLst>
              <a:ext uri="{FF2B5EF4-FFF2-40B4-BE49-F238E27FC236}">
                <a16:creationId xmlns:a16="http://schemas.microsoft.com/office/drawing/2014/main" id="{CD70272B-2111-4128-8CB9-DC9392F08224}"/>
              </a:ext>
            </a:extLst>
          </p:cNvPr>
          <p:cNvPicPr>
            <a:picLocks noChangeAspect="1"/>
          </p:cNvPicPr>
          <p:nvPr/>
        </p:nvPicPr>
        <p:blipFill>
          <a:blip r:embed="rId7"/>
          <a:stretch>
            <a:fillRect/>
          </a:stretch>
        </p:blipFill>
        <p:spPr>
          <a:xfrm>
            <a:off x="10604850" y="6390178"/>
            <a:ext cx="755667" cy="227164"/>
          </a:xfrm>
          <a:prstGeom prst="rect">
            <a:avLst/>
          </a:prstGeom>
        </p:spPr>
      </p:pic>
      <p:sp>
        <p:nvSpPr>
          <p:cNvPr id="14" name="Slide Number Placeholder 1">
            <a:extLst>
              <a:ext uri="{FF2B5EF4-FFF2-40B4-BE49-F238E27FC236}">
                <a16:creationId xmlns:a16="http://schemas.microsoft.com/office/drawing/2014/main" id="{528EC3A3-8B93-4A38-BFD6-4068010FC3F8}"/>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954489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0230-FCA6-4411-BA20-4D6649527BDF}"/>
              </a:ext>
            </a:extLst>
          </p:cNvPr>
          <p:cNvSpPr>
            <a:spLocks noGrp="1"/>
          </p:cNvSpPr>
          <p:nvPr>
            <p:ph type="title"/>
          </p:nvPr>
        </p:nvSpPr>
        <p:spPr/>
        <p:txBody>
          <a:bodyPr/>
          <a:lstStyle/>
          <a:p>
            <a:pPr>
              <a:lnSpc>
                <a:spcPct val="100000"/>
              </a:lnSpc>
            </a:pPr>
            <a:r>
              <a:rPr lang="en-US" sz="3200" b="0" dirty="0">
                <a:solidFill>
                  <a:srgbClr val="1E22AA"/>
                </a:solidFill>
              </a:rPr>
              <a:t>Standardization was Widely Implemented for OTC Pediatric Oral Liquid Medications</a:t>
            </a:r>
          </a:p>
        </p:txBody>
      </p:sp>
      <p:sp>
        <p:nvSpPr>
          <p:cNvPr id="3" name="Content Placeholder 2">
            <a:extLst>
              <a:ext uri="{FF2B5EF4-FFF2-40B4-BE49-F238E27FC236}">
                <a16:creationId xmlns:a16="http://schemas.microsoft.com/office/drawing/2014/main" id="{FD6EEC0D-7918-4D2B-B60D-D35AA6C8CF59}"/>
              </a:ext>
            </a:extLst>
          </p:cNvPr>
          <p:cNvSpPr>
            <a:spLocks noGrp="1"/>
          </p:cNvSpPr>
          <p:nvPr>
            <p:ph idx="1"/>
          </p:nvPr>
        </p:nvSpPr>
        <p:spPr>
          <a:xfrm>
            <a:off x="609600" y="1116248"/>
            <a:ext cx="10972800" cy="4668333"/>
          </a:xfrm>
        </p:spPr>
        <p:txBody>
          <a:bodyPr/>
          <a:lstStyle/>
          <a:p>
            <a:pPr>
              <a:lnSpc>
                <a:spcPct val="100000"/>
              </a:lnSpc>
            </a:pPr>
            <a:endParaRPr lang="en-US" sz="2667" dirty="0">
              <a:solidFill>
                <a:schemeClr val="tx1">
                  <a:lumMod val="50000"/>
                  <a:lumOff val="50000"/>
                </a:schemeClr>
              </a:solidFill>
              <a:latin typeface="Trebuchet MS" panose="020B0603020202020204" pitchFamily="34" charset="0"/>
            </a:endParaRPr>
          </a:p>
          <a:p>
            <a:pPr marL="457200" indent="-457200">
              <a:lnSpc>
                <a:spcPct val="100000"/>
              </a:lnSpc>
              <a:buFont typeface="Arial" panose="020B0604020202020204" pitchFamily="34" charset="0"/>
              <a:buChar char="•"/>
            </a:pPr>
            <a:r>
              <a:rPr lang="en-US" sz="2667" dirty="0">
                <a:solidFill>
                  <a:schemeClr val="tx1">
                    <a:lumMod val="50000"/>
                    <a:lumOff val="50000"/>
                  </a:schemeClr>
                </a:solidFill>
                <a:latin typeface="Trebuchet MS" panose="020B0603020202020204" pitchFamily="34" charset="0"/>
              </a:rPr>
              <a:t>High adherence to voluntary standards among pediatric products</a:t>
            </a:r>
          </a:p>
          <a:p>
            <a:pPr marL="457200" indent="-457200">
              <a:lnSpc>
                <a:spcPct val="100000"/>
              </a:lnSpc>
              <a:buFont typeface="Arial" panose="020B0604020202020204" pitchFamily="34" charset="0"/>
              <a:buChar char="•"/>
            </a:pPr>
            <a:r>
              <a:rPr lang="en-US" sz="2667" dirty="0">
                <a:solidFill>
                  <a:schemeClr val="tx1">
                    <a:lumMod val="50000"/>
                    <a:lumOff val="50000"/>
                  </a:schemeClr>
                </a:solidFill>
                <a:latin typeface="Trebuchet MS" panose="020B0603020202020204" pitchFamily="34" charset="0"/>
              </a:rPr>
              <a:t>Oseltamivir dosing adjusted</a:t>
            </a:r>
          </a:p>
        </p:txBody>
      </p:sp>
      <p:graphicFrame>
        <p:nvGraphicFramePr>
          <p:cNvPr id="4" name="Table 3">
            <a:extLst>
              <a:ext uri="{FF2B5EF4-FFF2-40B4-BE49-F238E27FC236}">
                <a16:creationId xmlns:a16="http://schemas.microsoft.com/office/drawing/2014/main" id="{21DB053C-09EF-4822-8EB1-22AC316A3248}"/>
              </a:ext>
            </a:extLst>
          </p:cNvPr>
          <p:cNvGraphicFramePr>
            <a:graphicFrameLocks noGrp="1"/>
          </p:cNvGraphicFramePr>
          <p:nvPr>
            <p:extLst>
              <p:ext uri="{D42A27DB-BD31-4B8C-83A1-F6EECF244321}">
                <p14:modId xmlns:p14="http://schemas.microsoft.com/office/powerpoint/2010/main" val="1139228504"/>
              </p:ext>
            </p:extLst>
          </p:nvPr>
        </p:nvGraphicFramePr>
        <p:xfrm>
          <a:off x="913067" y="2775897"/>
          <a:ext cx="6915087" cy="2804160"/>
        </p:xfrm>
        <a:graphic>
          <a:graphicData uri="http://schemas.openxmlformats.org/drawingml/2006/table">
            <a:tbl>
              <a:tblPr firstRow="1" bandRow="1"/>
              <a:tblGrid>
                <a:gridCol w="1872836">
                  <a:extLst>
                    <a:ext uri="{9D8B030D-6E8A-4147-A177-3AD203B41FA5}">
                      <a16:colId xmlns:a16="http://schemas.microsoft.com/office/drawing/2014/main" val="20000"/>
                    </a:ext>
                  </a:extLst>
                </a:gridCol>
                <a:gridCol w="1035119">
                  <a:extLst>
                    <a:ext uri="{9D8B030D-6E8A-4147-A177-3AD203B41FA5}">
                      <a16:colId xmlns:a16="http://schemas.microsoft.com/office/drawing/2014/main" val="20001"/>
                    </a:ext>
                  </a:extLst>
                </a:gridCol>
                <a:gridCol w="1160995">
                  <a:extLst>
                    <a:ext uri="{9D8B030D-6E8A-4147-A177-3AD203B41FA5}">
                      <a16:colId xmlns:a16="http://schemas.microsoft.com/office/drawing/2014/main" val="20002"/>
                    </a:ext>
                  </a:extLst>
                </a:gridCol>
                <a:gridCol w="2846137">
                  <a:extLst>
                    <a:ext uri="{9D8B030D-6E8A-4147-A177-3AD203B41FA5}">
                      <a16:colId xmlns:a16="http://schemas.microsoft.com/office/drawing/2014/main" val="20003"/>
                    </a:ext>
                  </a:extLst>
                </a:gridCol>
              </a:tblGrid>
              <a:tr h="853440">
                <a:tc gridSpan="3">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285750" indent="-285750">
                        <a:buFont typeface="Arial" panose="020B0604020202020204" pitchFamily="34" charset="0"/>
                        <a:buChar char="•"/>
                      </a:pPr>
                      <a:r>
                        <a:rPr lang="en-US" sz="2400" b="0" strike="sngStrike" dirty="0">
                          <a:solidFill>
                            <a:schemeClr val="bg1">
                              <a:lumMod val="65000"/>
                            </a:schemeClr>
                          </a:solidFill>
                        </a:rPr>
                        <a:t>Mg, Dram, dropperful,  FL Oz</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100" b="0" dirty="0">
                        <a:solidFill>
                          <a:srgbClr val="000000"/>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2100" b="0" dirty="0">
                        <a:solidFill>
                          <a:srgbClr val="000000"/>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285750" indent="-285750" algn="l" defTabSz="685800" rtl="0" eaLnBrk="1" latinLnBrk="0" hangingPunct="1">
                        <a:buFont typeface="Calibri" panose="020F0502020204030204" pitchFamily="34" charset="0"/>
                        <a:buChar char="→"/>
                      </a:pPr>
                      <a:r>
                        <a:rPr lang="en-US" sz="2400" b="0" kern="1200" dirty="0">
                          <a:solidFill>
                            <a:srgbClr val="7E8083"/>
                          </a:solidFill>
                          <a:latin typeface="+mn-lt"/>
                          <a:ea typeface="+mn-ea"/>
                          <a:cs typeface="+mn-cs"/>
                        </a:rPr>
                        <a:t>  Variable Errors</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2356491"/>
                  </a:ext>
                </a:extLst>
              </a:tr>
              <a:tr h="4876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Arial" panose="020B0604020202020204" pitchFamily="34" charset="0"/>
                        <a:buChar char="•"/>
                      </a:pPr>
                      <a:r>
                        <a:rPr lang="en-US" sz="2400" b="0" strike="sngStrike" dirty="0">
                          <a:solidFill>
                            <a:schemeClr val="bg1">
                              <a:lumMod val="65000"/>
                            </a:schemeClr>
                          </a:solidFill>
                        </a:rPr>
                        <a:t>    1.0</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vs.</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1</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lgn="l" defTabSz="685800" rtl="0" eaLnBrk="1" latinLnBrk="0" hangingPunct="1">
                        <a:buFont typeface="Calibri" panose="020F0502020204030204" pitchFamily="34" charset="0"/>
                        <a:buChar char="→"/>
                      </a:pPr>
                      <a:r>
                        <a:rPr lang="en-US" sz="2400" b="0" kern="1200" dirty="0">
                          <a:solidFill>
                            <a:srgbClr val="7E8083"/>
                          </a:solidFill>
                          <a:latin typeface="+mn-lt"/>
                          <a:ea typeface="+mn-ea"/>
                          <a:cs typeface="+mn-cs"/>
                        </a:rPr>
                        <a:t>  10-fold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250393"/>
                  </a:ext>
                </a:extLst>
              </a:tr>
              <a:tr h="4876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Arial" panose="020B0604020202020204" pitchFamily="34" charset="0"/>
                        <a:buChar char="•"/>
                      </a:pPr>
                      <a:r>
                        <a:rPr lang="en-US" sz="2400" b="0" strike="sngStrike" dirty="0">
                          <a:solidFill>
                            <a:schemeClr val="bg1">
                              <a:lumMod val="65000"/>
                            </a:schemeClr>
                          </a:solidFill>
                        </a:rPr>
                        <a:t>   1 /</a:t>
                      </a:r>
                      <a:r>
                        <a:rPr lang="en-US" sz="2400" b="0" strike="sngStrike" baseline="0" dirty="0">
                          <a:solidFill>
                            <a:schemeClr val="bg1">
                              <a:lumMod val="65000"/>
                            </a:schemeClr>
                          </a:solidFill>
                        </a:rPr>
                        <a:t> 2 </a:t>
                      </a:r>
                      <a:endParaRPr lang="en-US" sz="2400" b="0" strike="sngStrike" dirty="0">
                        <a:solidFill>
                          <a:schemeClr val="bg1">
                            <a:lumMod val="65000"/>
                          </a:schemeClr>
                        </a:solidFil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vs. </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½</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Calibri" panose="020F0502020204030204" pitchFamily="34" charset="0"/>
                        <a:buChar char="→"/>
                      </a:pPr>
                      <a:r>
                        <a:rPr lang="en-US" sz="2400" b="0" dirty="0">
                          <a:solidFill>
                            <a:srgbClr val="7E8083"/>
                          </a:solidFill>
                        </a:rPr>
                        <a:t>  4-fold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76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Arial" panose="020B0604020202020204" pitchFamily="34" charset="0"/>
                        <a:buChar char="•"/>
                      </a:pPr>
                      <a:r>
                        <a:rPr lang="en-US" sz="2400" b="0" strike="sngStrike" dirty="0">
                          <a:solidFill>
                            <a:schemeClr val="bg1">
                              <a:lumMod val="65000"/>
                            </a:schemeClr>
                          </a:solidFill>
                        </a:rPr>
                        <a:t>   TBSP</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vs.</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tsp</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Calibri" panose="020F0502020204030204" pitchFamily="34" charset="0"/>
                        <a:buChar char="→"/>
                      </a:pPr>
                      <a:r>
                        <a:rPr lang="en-US" sz="2400" b="0" dirty="0">
                          <a:solidFill>
                            <a:srgbClr val="7E8083"/>
                          </a:solidFill>
                        </a:rPr>
                        <a:t>  3-fold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76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Arial" panose="020B0604020202020204" pitchFamily="34" charset="0"/>
                        <a:buChar char="•"/>
                      </a:pPr>
                      <a:r>
                        <a:rPr lang="en-US" sz="2400" b="0" dirty="0">
                          <a:solidFill>
                            <a:srgbClr val="005596"/>
                          </a:solidFill>
                        </a:rPr>
                        <a:t>     tsp</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vs. </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0" dirty="0">
                          <a:solidFill>
                            <a:srgbClr val="005596"/>
                          </a:solidFill>
                        </a:rPr>
                        <a:t>mL</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indent="-285750">
                        <a:buFont typeface="Calibri" panose="020F0502020204030204" pitchFamily="34" charset="0"/>
                        <a:buChar char="→"/>
                      </a:pPr>
                      <a:r>
                        <a:rPr lang="en-US" sz="2400" b="0" dirty="0">
                          <a:solidFill>
                            <a:srgbClr val="005596"/>
                          </a:solidFill>
                        </a:rPr>
                        <a:t>  5-fold</a:t>
                      </a: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5" name="Text Box 7">
            <a:extLst>
              <a:ext uri="{FF2B5EF4-FFF2-40B4-BE49-F238E27FC236}">
                <a16:creationId xmlns:a16="http://schemas.microsoft.com/office/drawing/2014/main" id="{B2CB354F-3C66-4184-944B-99C53BD4EBA0}"/>
              </a:ext>
            </a:extLst>
          </p:cNvPr>
          <p:cNvSpPr txBox="1">
            <a:spLocks noChangeArrowheads="1"/>
          </p:cNvSpPr>
          <p:nvPr/>
        </p:nvSpPr>
        <p:spPr bwMode="auto">
          <a:xfrm>
            <a:off x="8023226" y="5562600"/>
            <a:ext cx="3965575" cy="17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9pPr>
          </a:lstStyle>
          <a:p>
            <a:pPr algn="r" defTabSz="914377" eaLnBrk="1" fontAlgn="base">
              <a:lnSpc>
                <a:spcPct val="97000"/>
              </a:lnSpc>
              <a:spcBef>
                <a:spcPct val="0"/>
              </a:spcBef>
              <a:spcAft>
                <a:spcPct val="0"/>
              </a:spcAft>
              <a:buClr>
                <a:srgbClr val="000000"/>
              </a:buClr>
              <a:buSzPct val="45000"/>
              <a:tabLst>
                <a:tab pos="723882" algn="l"/>
                <a:tab pos="1447764" algn="l"/>
                <a:tab pos="2171646" algn="l"/>
                <a:tab pos="2895528" algn="l"/>
                <a:tab pos="3619410" algn="l"/>
                <a:tab pos="4343291" algn="l"/>
                <a:tab pos="5067173" algn="l"/>
                <a:tab pos="5791055" algn="l"/>
                <a:tab pos="6514937" algn="l"/>
                <a:tab pos="7238819" algn="l"/>
              </a:tabLst>
            </a:pPr>
            <a:r>
              <a:rPr lang="en-GB" altLang="en-US" sz="1200" dirty="0">
                <a:solidFill>
                  <a:schemeClr val="tx1">
                    <a:lumMod val="65000"/>
                    <a:lumOff val="35000"/>
                  </a:schemeClr>
                </a:solidFill>
                <a:latin typeface="Calibri" panose="020F0502020204030204" pitchFamily="34" charset="0"/>
              </a:rPr>
              <a:t>Budnitz et. al. </a:t>
            </a:r>
            <a:r>
              <a:rPr lang="en-US" altLang="en-US" sz="1200" i="1" dirty="0">
                <a:solidFill>
                  <a:schemeClr val="tx1">
                    <a:lumMod val="65000"/>
                    <a:lumOff val="35000"/>
                  </a:schemeClr>
                </a:solidFill>
                <a:latin typeface="Calibri" panose="020F0502020204030204" pitchFamily="34" charset="0"/>
              </a:rPr>
              <a:t>Pediatrics 2014; e283-90</a:t>
            </a:r>
            <a:endParaRPr lang="en-GB" altLang="en-US" sz="1200" dirty="0">
              <a:solidFill>
                <a:schemeClr val="tx1">
                  <a:lumMod val="65000"/>
                  <a:lumOff val="35000"/>
                </a:schemeClr>
              </a:solidFill>
              <a:latin typeface="Calibri" panose="020F0502020204030204" pitchFamily="34" charset="0"/>
            </a:endParaRPr>
          </a:p>
        </p:txBody>
      </p:sp>
      <p:pic>
        <p:nvPicPr>
          <p:cNvPr id="6" name="Picture 5">
            <a:extLst>
              <a:ext uri="{FF2B5EF4-FFF2-40B4-BE49-F238E27FC236}">
                <a16:creationId xmlns:a16="http://schemas.microsoft.com/office/drawing/2014/main" id="{99FB7B85-CF50-449C-8B59-E70953C73E6C}"/>
              </a:ext>
            </a:extLst>
          </p:cNvPr>
          <p:cNvPicPr>
            <a:picLocks noChangeAspect="1"/>
          </p:cNvPicPr>
          <p:nvPr/>
        </p:nvPicPr>
        <p:blipFill>
          <a:blip r:embed="rId3"/>
          <a:stretch>
            <a:fillRect/>
          </a:stretch>
        </p:blipFill>
        <p:spPr>
          <a:xfrm>
            <a:off x="7733778" y="3224729"/>
            <a:ext cx="4068005" cy="2176219"/>
          </a:xfrm>
          <a:prstGeom prst="rect">
            <a:avLst/>
          </a:prstGeom>
          <a:ln>
            <a:solidFill>
              <a:srgbClr val="4983F2"/>
            </a:solidFill>
          </a:ln>
        </p:spPr>
      </p:pic>
      <p:pic>
        <p:nvPicPr>
          <p:cNvPr id="7" name="Picture 6">
            <a:extLst>
              <a:ext uri="{FF2B5EF4-FFF2-40B4-BE49-F238E27FC236}">
                <a16:creationId xmlns:a16="http://schemas.microsoft.com/office/drawing/2014/main" id="{644D9477-33B3-4914-9ED3-2684612BEAD1}"/>
              </a:ext>
            </a:extLst>
          </p:cNvPr>
          <p:cNvPicPr>
            <a:picLocks noChangeAspect="1"/>
          </p:cNvPicPr>
          <p:nvPr/>
        </p:nvPicPr>
        <p:blipFill rotWithShape="1">
          <a:blip r:embed="rId4"/>
          <a:srcRect l="8834" t="29867" r="72520" b="13333"/>
          <a:stretch/>
        </p:blipFill>
        <p:spPr>
          <a:xfrm rot="16200000">
            <a:off x="10210602" y="1661189"/>
            <a:ext cx="1112213" cy="2229416"/>
          </a:xfrm>
          <a:prstGeom prst="rect">
            <a:avLst/>
          </a:prstGeom>
          <a:ln>
            <a:solidFill>
              <a:srgbClr val="4983F2"/>
            </a:solidFill>
          </a:ln>
        </p:spPr>
      </p:pic>
      <p:pic>
        <p:nvPicPr>
          <p:cNvPr id="8" name="Picture 7">
            <a:extLst>
              <a:ext uri="{FF2B5EF4-FFF2-40B4-BE49-F238E27FC236}">
                <a16:creationId xmlns:a16="http://schemas.microsoft.com/office/drawing/2014/main" id="{F0F17C3D-C56D-4C06-A2AE-F1D807F5A46F}"/>
              </a:ext>
            </a:extLst>
          </p:cNvPr>
          <p:cNvPicPr>
            <a:picLocks noChangeAspect="1"/>
          </p:cNvPicPr>
          <p:nvPr/>
        </p:nvPicPr>
        <p:blipFill>
          <a:blip r:embed="rId5"/>
          <a:stretch>
            <a:fillRect/>
          </a:stretch>
        </p:blipFill>
        <p:spPr>
          <a:xfrm>
            <a:off x="10604853" y="6399027"/>
            <a:ext cx="755664" cy="227163"/>
          </a:xfrm>
          <a:prstGeom prst="rect">
            <a:avLst/>
          </a:prstGeom>
        </p:spPr>
      </p:pic>
      <p:sp>
        <p:nvSpPr>
          <p:cNvPr id="9" name="Slide Number Placeholder 1">
            <a:extLst>
              <a:ext uri="{FF2B5EF4-FFF2-40B4-BE49-F238E27FC236}">
                <a16:creationId xmlns:a16="http://schemas.microsoft.com/office/drawing/2014/main" id="{07121DEB-7781-4362-8F91-2CE49BF88E00}"/>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810283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044B4-C6B5-4C60-AA55-87E111310E7D}"/>
              </a:ext>
            </a:extLst>
          </p:cNvPr>
          <p:cNvSpPr>
            <a:spLocks noGrp="1"/>
          </p:cNvSpPr>
          <p:nvPr>
            <p:ph type="title"/>
          </p:nvPr>
        </p:nvSpPr>
        <p:spPr>
          <a:xfrm>
            <a:off x="164592" y="297751"/>
            <a:ext cx="11862816" cy="868360"/>
          </a:xfrm>
        </p:spPr>
        <p:txBody>
          <a:bodyPr/>
          <a:lstStyle/>
          <a:p>
            <a:pPr>
              <a:lnSpc>
                <a:spcPct val="100000"/>
              </a:lnSpc>
            </a:pPr>
            <a:r>
              <a:rPr lang="en-US" sz="3400" b="0" dirty="0">
                <a:solidFill>
                  <a:srgbClr val="1E22AA"/>
                </a:solidFill>
                <a:latin typeface="Prometo Medium"/>
              </a:rPr>
              <a:t>Introduction of Standards for Retail Pharmacy Oral </a:t>
            </a:r>
            <a:br>
              <a:rPr lang="en-US" sz="3400" b="0" dirty="0">
                <a:solidFill>
                  <a:srgbClr val="1E22AA"/>
                </a:solidFill>
                <a:latin typeface="Prometo Medium"/>
              </a:rPr>
            </a:br>
            <a:r>
              <a:rPr lang="en-US" sz="3400" b="0" dirty="0">
                <a:solidFill>
                  <a:srgbClr val="1E22AA"/>
                </a:solidFill>
                <a:latin typeface="Prometo Medium"/>
              </a:rPr>
              <a:t>Liquid Dosing</a:t>
            </a:r>
            <a:br>
              <a:rPr lang="en-US" sz="4000" b="0" dirty="0">
                <a:solidFill>
                  <a:srgbClr val="1E22AA"/>
                </a:solidFill>
                <a:latin typeface="Prometo Medium"/>
              </a:rPr>
            </a:br>
            <a:r>
              <a:rPr lang="en-US" sz="3200" b="0" dirty="0">
                <a:solidFill>
                  <a:srgbClr val="FF5A5A"/>
                </a:solidFill>
                <a:latin typeface="Prometo Medium"/>
              </a:rPr>
              <a:t>NCPDP Recommendations Released in 2014</a:t>
            </a:r>
            <a:endParaRPr lang="en-US" sz="3600" b="0" dirty="0">
              <a:solidFill>
                <a:srgbClr val="FF5A5A"/>
              </a:solidFill>
              <a:latin typeface="Prometo Medium"/>
            </a:endParaRPr>
          </a:p>
        </p:txBody>
      </p:sp>
      <p:pic>
        <p:nvPicPr>
          <p:cNvPr id="4" name="Picture 3">
            <a:extLst>
              <a:ext uri="{FF2B5EF4-FFF2-40B4-BE49-F238E27FC236}">
                <a16:creationId xmlns:a16="http://schemas.microsoft.com/office/drawing/2014/main" id="{F1420CB5-3D20-4702-BF23-A12A225D544B}"/>
              </a:ext>
            </a:extLst>
          </p:cNvPr>
          <p:cNvPicPr>
            <a:picLocks noChangeAspect="1"/>
          </p:cNvPicPr>
          <p:nvPr/>
        </p:nvPicPr>
        <p:blipFill>
          <a:blip r:embed="rId3"/>
          <a:stretch>
            <a:fillRect/>
          </a:stretch>
        </p:blipFill>
        <p:spPr>
          <a:xfrm>
            <a:off x="8401166" y="1929122"/>
            <a:ext cx="3265715" cy="4215908"/>
          </a:xfrm>
          <a:prstGeom prst="rect">
            <a:avLst/>
          </a:prstGeom>
          <a:ln w="28575">
            <a:no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C9E838C1-6ABE-40DE-800F-555545384163}"/>
              </a:ext>
            </a:extLst>
          </p:cNvPr>
          <p:cNvPicPr>
            <a:picLocks noChangeAspect="1"/>
          </p:cNvPicPr>
          <p:nvPr/>
        </p:nvPicPr>
        <p:blipFill rotWithShape="1">
          <a:blip r:embed="rId4"/>
          <a:srcRect l="18180" t="33066" r="23035" b="15467"/>
          <a:stretch/>
        </p:blipFill>
        <p:spPr>
          <a:xfrm>
            <a:off x="659828" y="1861592"/>
            <a:ext cx="7552197" cy="4350968"/>
          </a:xfrm>
          <a:prstGeom prst="rect">
            <a:avLst/>
          </a:prstGeom>
          <a:ln>
            <a:noFill/>
          </a:ln>
        </p:spPr>
      </p:pic>
      <p:sp>
        <p:nvSpPr>
          <p:cNvPr id="6" name="Rectangle 5">
            <a:extLst>
              <a:ext uri="{FF2B5EF4-FFF2-40B4-BE49-F238E27FC236}">
                <a16:creationId xmlns:a16="http://schemas.microsoft.com/office/drawing/2014/main" id="{01748F76-2ED8-4140-816A-E0AEC99D0661}"/>
              </a:ext>
            </a:extLst>
          </p:cNvPr>
          <p:cNvSpPr/>
          <p:nvPr/>
        </p:nvSpPr>
        <p:spPr>
          <a:xfrm>
            <a:off x="1299139" y="3018980"/>
            <a:ext cx="4470400" cy="315405"/>
          </a:xfrm>
          <a:prstGeom prst="rect">
            <a:avLst/>
          </a:prstGeom>
          <a:noFill/>
          <a:ln w="44450" cap="flat" cmpd="sng" algn="ctr">
            <a:solidFill>
              <a:srgbClr val="FF0000"/>
            </a:solidFill>
            <a:prstDash val="solid"/>
          </a:ln>
          <a:effectLst/>
        </p:spPr>
        <p:txBody>
          <a:bodyPr rtlCol="0" anchor="ctr"/>
          <a:lstStyle/>
          <a:p>
            <a:pPr algn="ctr" defTabSz="914377" eaLnBrk="0" fontAlgn="base" hangingPunct="0">
              <a:spcBef>
                <a:spcPct val="0"/>
              </a:spcBef>
              <a:spcAft>
                <a:spcPct val="0"/>
              </a:spcAft>
              <a:defRPr/>
            </a:pPr>
            <a:endParaRPr lang="en-US" kern="0" dirty="0">
              <a:solidFill>
                <a:srgbClr val="FFC000"/>
              </a:solidFill>
              <a:latin typeface="Calibri"/>
            </a:endParaRPr>
          </a:p>
        </p:txBody>
      </p:sp>
      <p:sp>
        <p:nvSpPr>
          <p:cNvPr id="7" name="Rectangle 6">
            <a:extLst>
              <a:ext uri="{FF2B5EF4-FFF2-40B4-BE49-F238E27FC236}">
                <a16:creationId xmlns:a16="http://schemas.microsoft.com/office/drawing/2014/main" id="{A12FAE72-F394-4F98-A3DA-4FEF79C91A74}"/>
              </a:ext>
            </a:extLst>
          </p:cNvPr>
          <p:cNvSpPr/>
          <p:nvPr/>
        </p:nvSpPr>
        <p:spPr>
          <a:xfrm>
            <a:off x="2801937" y="3805425"/>
            <a:ext cx="3352799" cy="255400"/>
          </a:xfrm>
          <a:prstGeom prst="rect">
            <a:avLst/>
          </a:prstGeom>
          <a:noFill/>
          <a:ln w="44450" cap="flat" cmpd="sng" algn="ctr">
            <a:solidFill>
              <a:srgbClr val="FF0000"/>
            </a:solidFill>
            <a:prstDash val="solid"/>
          </a:ln>
          <a:effectLst/>
        </p:spPr>
        <p:txBody>
          <a:bodyPr rtlCol="0" anchor="ctr"/>
          <a:lstStyle/>
          <a:p>
            <a:pPr algn="ctr" defTabSz="914377" eaLnBrk="0" fontAlgn="base" hangingPunct="0">
              <a:spcBef>
                <a:spcPct val="0"/>
              </a:spcBef>
              <a:spcAft>
                <a:spcPct val="0"/>
              </a:spcAft>
              <a:defRPr/>
            </a:pPr>
            <a:endParaRPr lang="en-US" kern="0" dirty="0">
              <a:solidFill>
                <a:srgbClr val="FFC000"/>
              </a:solidFill>
              <a:latin typeface="Calibri"/>
            </a:endParaRPr>
          </a:p>
        </p:txBody>
      </p:sp>
      <p:sp>
        <p:nvSpPr>
          <p:cNvPr id="8" name="Rectangle 7">
            <a:extLst>
              <a:ext uri="{FF2B5EF4-FFF2-40B4-BE49-F238E27FC236}">
                <a16:creationId xmlns:a16="http://schemas.microsoft.com/office/drawing/2014/main" id="{708BD082-5A9D-467B-A685-2BE73B9D0743}"/>
              </a:ext>
            </a:extLst>
          </p:cNvPr>
          <p:cNvSpPr/>
          <p:nvPr/>
        </p:nvSpPr>
        <p:spPr>
          <a:xfrm>
            <a:off x="1288537" y="5039069"/>
            <a:ext cx="6513001" cy="272760"/>
          </a:xfrm>
          <a:prstGeom prst="rect">
            <a:avLst/>
          </a:prstGeom>
          <a:noFill/>
          <a:ln w="44450" cap="flat" cmpd="sng" algn="ctr">
            <a:solidFill>
              <a:srgbClr val="FF0000"/>
            </a:solidFill>
            <a:prstDash val="solid"/>
          </a:ln>
          <a:effectLst/>
        </p:spPr>
        <p:txBody>
          <a:bodyPr rtlCol="0" anchor="ctr"/>
          <a:lstStyle/>
          <a:p>
            <a:pPr algn="ctr" defTabSz="914377" eaLnBrk="0" fontAlgn="base" hangingPunct="0">
              <a:spcBef>
                <a:spcPct val="0"/>
              </a:spcBef>
              <a:spcAft>
                <a:spcPct val="0"/>
              </a:spcAft>
              <a:defRPr/>
            </a:pPr>
            <a:endParaRPr lang="en-US" kern="0" dirty="0">
              <a:solidFill>
                <a:srgbClr val="FFC000"/>
              </a:solidFill>
              <a:latin typeface="Calibri"/>
            </a:endParaRPr>
          </a:p>
        </p:txBody>
      </p:sp>
      <p:sp>
        <p:nvSpPr>
          <p:cNvPr id="9" name="Rectangle 8">
            <a:extLst>
              <a:ext uri="{FF2B5EF4-FFF2-40B4-BE49-F238E27FC236}">
                <a16:creationId xmlns:a16="http://schemas.microsoft.com/office/drawing/2014/main" id="{2D3885AC-675D-4289-9E76-AB3E59B4FDDA}"/>
              </a:ext>
            </a:extLst>
          </p:cNvPr>
          <p:cNvSpPr/>
          <p:nvPr/>
        </p:nvSpPr>
        <p:spPr>
          <a:xfrm>
            <a:off x="4802132" y="4061473"/>
            <a:ext cx="2743200" cy="255400"/>
          </a:xfrm>
          <a:prstGeom prst="rect">
            <a:avLst/>
          </a:prstGeom>
          <a:noFill/>
          <a:ln w="44450" cap="flat" cmpd="sng" algn="ctr">
            <a:solidFill>
              <a:srgbClr val="FF0000"/>
            </a:solidFill>
            <a:prstDash val="solid"/>
          </a:ln>
          <a:effectLst/>
        </p:spPr>
        <p:txBody>
          <a:bodyPr rtlCol="0" anchor="ctr"/>
          <a:lstStyle/>
          <a:p>
            <a:pPr algn="ctr" defTabSz="914377" eaLnBrk="0" fontAlgn="base" hangingPunct="0">
              <a:spcBef>
                <a:spcPct val="0"/>
              </a:spcBef>
              <a:spcAft>
                <a:spcPct val="0"/>
              </a:spcAft>
              <a:defRPr/>
            </a:pPr>
            <a:endParaRPr lang="en-US" kern="0" dirty="0">
              <a:solidFill>
                <a:srgbClr val="FFC000"/>
              </a:solidFill>
              <a:latin typeface="Calibri"/>
            </a:endParaRPr>
          </a:p>
        </p:txBody>
      </p:sp>
      <p:pic>
        <p:nvPicPr>
          <p:cNvPr id="3" name="Picture 2">
            <a:extLst>
              <a:ext uri="{FF2B5EF4-FFF2-40B4-BE49-F238E27FC236}">
                <a16:creationId xmlns:a16="http://schemas.microsoft.com/office/drawing/2014/main" id="{CAF8D6A0-187F-4230-97F3-41E54C18C9F9}"/>
              </a:ext>
            </a:extLst>
          </p:cNvPr>
          <p:cNvPicPr>
            <a:picLocks noChangeAspect="1"/>
          </p:cNvPicPr>
          <p:nvPr/>
        </p:nvPicPr>
        <p:blipFill>
          <a:blip r:embed="rId5"/>
          <a:stretch>
            <a:fillRect/>
          </a:stretch>
        </p:blipFill>
        <p:spPr>
          <a:xfrm>
            <a:off x="10585328" y="6390178"/>
            <a:ext cx="775189" cy="233032"/>
          </a:xfrm>
          <a:prstGeom prst="rect">
            <a:avLst/>
          </a:prstGeom>
        </p:spPr>
      </p:pic>
      <p:sp>
        <p:nvSpPr>
          <p:cNvPr id="10" name="Slide Number Placeholder 1">
            <a:extLst>
              <a:ext uri="{FF2B5EF4-FFF2-40B4-BE49-F238E27FC236}">
                <a16:creationId xmlns:a16="http://schemas.microsoft.com/office/drawing/2014/main" id="{4D674CFA-D3A1-4EDF-B8E0-E1E7BD5FAF88}"/>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575649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9B24E-CA08-48E3-931A-CC5D4C6FA482}"/>
              </a:ext>
            </a:extLst>
          </p:cNvPr>
          <p:cNvSpPr>
            <a:spLocks noGrp="1"/>
          </p:cNvSpPr>
          <p:nvPr>
            <p:ph type="title"/>
          </p:nvPr>
        </p:nvSpPr>
        <p:spPr>
          <a:xfrm>
            <a:off x="854697" y="2537278"/>
            <a:ext cx="5892092" cy="1783443"/>
          </a:xfrm>
        </p:spPr>
        <p:txBody>
          <a:bodyPr/>
          <a:lstStyle/>
          <a:p>
            <a:r>
              <a:rPr lang="fi-FI" dirty="0"/>
              <a:t>H. Shonna Yin, MD, MSc</a:t>
            </a:r>
            <a:br>
              <a:rPr lang="fi-FI" dirty="0"/>
            </a:br>
            <a:endParaRPr lang="en-US" dirty="0"/>
          </a:p>
        </p:txBody>
      </p:sp>
      <p:pic>
        <p:nvPicPr>
          <p:cNvPr id="7" name="Picture Placeholder 6">
            <a:extLst>
              <a:ext uri="{FF2B5EF4-FFF2-40B4-BE49-F238E27FC236}">
                <a16:creationId xmlns:a16="http://schemas.microsoft.com/office/drawing/2014/main" id="{74BF78C3-AED9-4ADD-B112-538329E3773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02" t="5263" r="102" b="15790"/>
          <a:stretch/>
        </p:blipFill>
        <p:spPr>
          <a:xfrm>
            <a:off x="7629749" y="1277749"/>
            <a:ext cx="3707554" cy="4114800"/>
          </a:xfrm>
        </p:spPr>
      </p:pic>
      <p:sp>
        <p:nvSpPr>
          <p:cNvPr id="5" name="Slide Number Placeholder 4">
            <a:extLst>
              <a:ext uri="{FF2B5EF4-FFF2-40B4-BE49-F238E27FC236}">
                <a16:creationId xmlns:a16="http://schemas.microsoft.com/office/drawing/2014/main" id="{7D451232-A60C-41F6-9914-74E5C6CAAB46}"/>
              </a:ext>
            </a:extLst>
          </p:cNvPr>
          <p:cNvSpPr>
            <a:spLocks noGrp="1"/>
          </p:cNvSpPr>
          <p:nvPr>
            <p:ph type="sldNum" sz="quarter" idx="4"/>
          </p:nvPr>
        </p:nvSpPr>
        <p:spPr/>
        <p:txBody>
          <a:bodyPr/>
          <a:lstStyle/>
          <a:p>
            <a:fld id="{D8D877B3-D348-4611-9BDB-C5374591D951}" type="slidenum">
              <a:rPr lang="en-US" smtClean="0"/>
              <a:pPr/>
              <a:t>27</a:t>
            </a:fld>
            <a:endParaRPr lang="en-US" dirty="0"/>
          </a:p>
        </p:txBody>
      </p:sp>
      <p:pic>
        <p:nvPicPr>
          <p:cNvPr id="8" name="Picture 7">
            <a:extLst>
              <a:ext uri="{FF2B5EF4-FFF2-40B4-BE49-F238E27FC236}">
                <a16:creationId xmlns:a16="http://schemas.microsoft.com/office/drawing/2014/main" id="{AAE62848-1DCC-463E-B689-D8D2E7678921}"/>
              </a:ext>
            </a:extLst>
          </p:cNvPr>
          <p:cNvPicPr>
            <a:picLocks noChangeAspect="1"/>
          </p:cNvPicPr>
          <p:nvPr/>
        </p:nvPicPr>
        <p:blipFill>
          <a:blip r:embed="rId3"/>
          <a:stretch>
            <a:fillRect/>
          </a:stretch>
        </p:blipFill>
        <p:spPr>
          <a:xfrm>
            <a:off x="10091955" y="6390178"/>
            <a:ext cx="1085182" cy="329213"/>
          </a:xfrm>
          <a:prstGeom prst="rect">
            <a:avLst/>
          </a:prstGeom>
        </p:spPr>
      </p:pic>
    </p:spTree>
    <p:extLst>
      <p:ext uri="{BB962C8B-B14F-4D97-AF65-F5344CB8AC3E}">
        <p14:creationId xmlns:p14="http://schemas.microsoft.com/office/powerpoint/2010/main" val="1777596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F4D77-DED7-43B6-BF1A-2F86E6932F09}"/>
              </a:ext>
            </a:extLst>
          </p:cNvPr>
          <p:cNvSpPr>
            <a:spLocks noGrp="1"/>
          </p:cNvSpPr>
          <p:nvPr>
            <p:ph type="title"/>
          </p:nvPr>
        </p:nvSpPr>
        <p:spPr>
          <a:xfrm>
            <a:off x="609600" y="538971"/>
            <a:ext cx="10972800" cy="1143000"/>
          </a:xfrm>
        </p:spPr>
        <p:txBody>
          <a:bodyPr/>
          <a:lstStyle/>
          <a:p>
            <a:r>
              <a:rPr lang="en-US" sz="3600" b="0" dirty="0">
                <a:solidFill>
                  <a:srgbClr val="FF5A5A"/>
                </a:solidFill>
                <a:latin typeface="Prometo Medium"/>
              </a:rPr>
              <a:t>Research Shows mL Reduces Measurement Errors</a:t>
            </a:r>
          </a:p>
        </p:txBody>
      </p:sp>
      <p:sp>
        <p:nvSpPr>
          <p:cNvPr id="3" name="Content Placeholder 2">
            <a:extLst>
              <a:ext uri="{FF2B5EF4-FFF2-40B4-BE49-F238E27FC236}">
                <a16:creationId xmlns:a16="http://schemas.microsoft.com/office/drawing/2014/main" id="{7BD8F8F3-B45A-4A0D-8511-5F4FCDCDD455}"/>
              </a:ext>
            </a:extLst>
          </p:cNvPr>
          <p:cNvSpPr>
            <a:spLocks noGrp="1"/>
          </p:cNvSpPr>
          <p:nvPr>
            <p:ph idx="1"/>
          </p:nvPr>
        </p:nvSpPr>
        <p:spPr>
          <a:xfrm>
            <a:off x="609600" y="1110471"/>
            <a:ext cx="10972800" cy="5130801"/>
          </a:xfrm>
        </p:spPr>
        <p:txBody>
          <a:bodyPr>
            <a:normAutofit fontScale="85000" lnSpcReduction="10000"/>
          </a:bodyPr>
          <a:lstStyle/>
          <a:p>
            <a:endParaRPr lang="en-US" sz="1467" dirty="0"/>
          </a:p>
          <a:p>
            <a:pPr marL="342900" indent="-342900">
              <a:buFont typeface="Arial" panose="020B0604020202020204" pitchFamily="34" charset="0"/>
              <a:buChar char="•"/>
            </a:pPr>
            <a:r>
              <a:rPr lang="en-US" sz="2400" dirty="0">
                <a:solidFill>
                  <a:srgbClr val="005596"/>
                </a:solidFill>
              </a:rPr>
              <a:t>Labeling with TSP/teaspoon encourages use of </a:t>
            </a:r>
            <a:r>
              <a:rPr lang="en-US" sz="2400" b="1" dirty="0">
                <a:solidFill>
                  <a:srgbClr val="005596"/>
                </a:solidFill>
              </a:rPr>
              <a:t>kitchen spoons</a:t>
            </a:r>
          </a:p>
          <a:p>
            <a:pPr lvl="1"/>
            <a:r>
              <a:rPr lang="en-US" sz="2400" dirty="0"/>
              <a:t>     -  </a:t>
            </a:r>
            <a:r>
              <a:rPr lang="en-US" sz="2400" dirty="0">
                <a:solidFill>
                  <a:schemeClr val="tx1"/>
                </a:solidFill>
              </a:rPr>
              <a:t>When “</a:t>
            </a:r>
            <a:r>
              <a:rPr lang="en-US" sz="2400" b="1" dirty="0">
                <a:solidFill>
                  <a:schemeClr val="tx1"/>
                </a:solidFill>
              </a:rPr>
              <a:t>TSP</a:t>
            </a:r>
            <a:r>
              <a:rPr lang="en-US" sz="2400" dirty="0">
                <a:solidFill>
                  <a:schemeClr val="tx1"/>
                </a:solidFill>
              </a:rPr>
              <a:t>” on label, </a:t>
            </a:r>
            <a:r>
              <a:rPr lang="en-US" sz="2400" b="1" dirty="0">
                <a:solidFill>
                  <a:schemeClr val="tx1"/>
                </a:solidFill>
              </a:rPr>
              <a:t>3-fold</a:t>
            </a:r>
            <a:r>
              <a:rPr lang="en-US" sz="2400" dirty="0">
                <a:solidFill>
                  <a:schemeClr val="tx1"/>
                </a:solidFill>
              </a:rPr>
              <a:t> </a:t>
            </a:r>
            <a:r>
              <a:rPr lang="en-US" sz="2400" dirty="0">
                <a:solidFill>
                  <a:schemeClr val="tx1"/>
                </a:solidFill>
                <a:sym typeface="Symbol" panose="05050102010706020507" pitchFamily="18" charset="2"/>
              </a:rPr>
              <a:t>higher odds parents</a:t>
            </a:r>
            <a:r>
              <a:rPr lang="en-US" sz="2400" dirty="0">
                <a:solidFill>
                  <a:schemeClr val="tx1"/>
                </a:solidFill>
              </a:rPr>
              <a:t> choose kitchen spoon</a:t>
            </a:r>
          </a:p>
          <a:p>
            <a:pPr lvl="1"/>
            <a:r>
              <a:rPr lang="en-US" sz="2400" dirty="0">
                <a:solidFill>
                  <a:schemeClr val="tx1"/>
                </a:solidFill>
              </a:rPr>
              <a:t>     -  When “</a:t>
            </a:r>
            <a:r>
              <a:rPr lang="en-US" sz="2400" b="1" dirty="0">
                <a:solidFill>
                  <a:schemeClr val="tx1"/>
                </a:solidFill>
              </a:rPr>
              <a:t>teaspoon</a:t>
            </a:r>
            <a:r>
              <a:rPr lang="en-US" sz="2400" dirty="0">
                <a:solidFill>
                  <a:schemeClr val="tx1"/>
                </a:solidFill>
              </a:rPr>
              <a:t>” on label, </a:t>
            </a:r>
            <a:r>
              <a:rPr lang="en-US" sz="2400" b="1" dirty="0">
                <a:solidFill>
                  <a:schemeClr val="tx1"/>
                </a:solidFill>
              </a:rPr>
              <a:t>5-fold</a:t>
            </a:r>
            <a:r>
              <a:rPr lang="en-US" sz="2400" dirty="0">
                <a:solidFill>
                  <a:schemeClr val="tx1"/>
                </a:solidFill>
              </a:rPr>
              <a:t> higher odds parents choose kitchen spoon</a:t>
            </a:r>
          </a:p>
          <a:p>
            <a:pPr marL="342900" indent="-342900">
              <a:buFont typeface="Arial" panose="020B0604020202020204" pitchFamily="34" charset="0"/>
              <a:buChar char="•"/>
            </a:pPr>
            <a:r>
              <a:rPr lang="en-US" sz="2400" b="1" dirty="0">
                <a:solidFill>
                  <a:srgbClr val="005596"/>
                </a:solidFill>
              </a:rPr>
              <a:t>TSP</a:t>
            </a:r>
            <a:r>
              <a:rPr lang="en-US" sz="2400" dirty="0">
                <a:solidFill>
                  <a:srgbClr val="005596"/>
                </a:solidFill>
              </a:rPr>
              <a:t> dosing instructions have </a:t>
            </a:r>
            <a:r>
              <a:rPr lang="en-US" sz="2400" b="1" dirty="0">
                <a:solidFill>
                  <a:srgbClr val="005596"/>
                </a:solidFill>
              </a:rPr>
              <a:t>2-fold</a:t>
            </a:r>
            <a:r>
              <a:rPr lang="en-US" sz="2400" dirty="0">
                <a:solidFill>
                  <a:srgbClr val="005596"/>
                </a:solidFill>
              </a:rPr>
              <a:t> higher odds of </a:t>
            </a:r>
            <a:r>
              <a:rPr lang="en-US" sz="2400" b="1" dirty="0">
                <a:solidFill>
                  <a:srgbClr val="005596"/>
                </a:solidFill>
              </a:rPr>
              <a:t>dosing errors </a:t>
            </a:r>
            <a:r>
              <a:rPr lang="en-US" sz="2400" dirty="0">
                <a:solidFill>
                  <a:srgbClr val="005596"/>
                </a:solidFill>
              </a:rPr>
              <a:t>vs. mL</a:t>
            </a:r>
          </a:p>
          <a:p>
            <a:pPr lvl="1"/>
            <a:r>
              <a:rPr lang="en-US" sz="2400" dirty="0"/>
              <a:t>     </a:t>
            </a:r>
            <a:r>
              <a:rPr lang="en-US" sz="2400" dirty="0">
                <a:solidFill>
                  <a:schemeClr val="tx1"/>
                </a:solidFill>
              </a:rPr>
              <a:t>-  Parents who used teaspoon or tablespoon units had twice the odds of making </a:t>
            </a:r>
            <a:br>
              <a:rPr lang="en-US" sz="2400" dirty="0">
                <a:solidFill>
                  <a:schemeClr val="tx1"/>
                </a:solidFill>
              </a:rPr>
            </a:br>
            <a:r>
              <a:rPr lang="en-US" sz="2400" dirty="0">
                <a:solidFill>
                  <a:schemeClr val="tx1"/>
                </a:solidFill>
              </a:rPr>
              <a:t>        a &gt;=20% dosing error (45% vs 31%, P = .04; </a:t>
            </a:r>
            <a:r>
              <a:rPr lang="en-US" sz="2400" dirty="0" err="1">
                <a:solidFill>
                  <a:schemeClr val="tx1"/>
                </a:solidFill>
              </a:rPr>
              <a:t>aOR</a:t>
            </a:r>
            <a:r>
              <a:rPr lang="en-US" sz="2400" dirty="0">
                <a:solidFill>
                  <a:schemeClr val="tx1"/>
                </a:solidFill>
              </a:rPr>
              <a:t>=1.9 [1.03–3.5])</a:t>
            </a:r>
          </a:p>
          <a:p>
            <a:pPr marL="342900" indent="-342900">
              <a:buFont typeface="Arial" panose="020B0604020202020204" pitchFamily="34" charset="0"/>
              <a:buChar char="•"/>
            </a:pPr>
            <a:r>
              <a:rPr lang="en-US" sz="2400" b="1" dirty="0">
                <a:solidFill>
                  <a:srgbClr val="005596"/>
                </a:solidFill>
              </a:rPr>
              <a:t>Low health literacy </a:t>
            </a:r>
            <a:r>
              <a:rPr lang="en-US" sz="2400" dirty="0">
                <a:solidFill>
                  <a:srgbClr val="005596"/>
                </a:solidFill>
              </a:rPr>
              <a:t>patients have greater accuracy with mL dosing</a:t>
            </a:r>
          </a:p>
          <a:p>
            <a:pPr marL="342900" indent="-342900">
              <a:buFont typeface="Arial" panose="020B0604020202020204" pitchFamily="34" charset="0"/>
              <a:buChar char="•"/>
            </a:pPr>
            <a:r>
              <a:rPr lang="en-US" sz="2400" b="1" dirty="0">
                <a:solidFill>
                  <a:srgbClr val="005596"/>
                </a:solidFill>
              </a:rPr>
              <a:t>Spanish-speaking</a:t>
            </a:r>
            <a:r>
              <a:rPr lang="en-US" sz="2400" dirty="0">
                <a:solidFill>
                  <a:srgbClr val="005596"/>
                </a:solidFill>
              </a:rPr>
              <a:t> patients have greater accuracy with mL dosing</a:t>
            </a:r>
          </a:p>
        </p:txBody>
      </p:sp>
      <p:sp>
        <p:nvSpPr>
          <p:cNvPr id="5" name="Text Box 7">
            <a:extLst>
              <a:ext uri="{FF2B5EF4-FFF2-40B4-BE49-F238E27FC236}">
                <a16:creationId xmlns:a16="http://schemas.microsoft.com/office/drawing/2014/main" id="{1CFD304D-2F95-4E81-9007-3ABE29C8F004}"/>
              </a:ext>
            </a:extLst>
          </p:cNvPr>
          <p:cNvSpPr txBox="1">
            <a:spLocks noChangeArrowheads="1"/>
          </p:cNvSpPr>
          <p:nvPr/>
        </p:nvSpPr>
        <p:spPr bwMode="auto">
          <a:xfrm>
            <a:off x="7778033" y="5964146"/>
            <a:ext cx="3965575" cy="17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9pPr>
          </a:lstStyle>
          <a:p>
            <a:pPr algn="r" defTabSz="914377" eaLnBrk="1" fontAlgn="base">
              <a:lnSpc>
                <a:spcPct val="97000"/>
              </a:lnSpc>
              <a:spcBef>
                <a:spcPct val="0"/>
              </a:spcBef>
              <a:spcAft>
                <a:spcPct val="0"/>
              </a:spcAft>
              <a:buClr>
                <a:srgbClr val="000000"/>
              </a:buClr>
              <a:buSzPct val="45000"/>
              <a:tabLst>
                <a:tab pos="723882" algn="l"/>
                <a:tab pos="1447764" algn="l"/>
                <a:tab pos="2171646" algn="l"/>
                <a:tab pos="2895528" algn="l"/>
                <a:tab pos="3619410" algn="l"/>
                <a:tab pos="4343291" algn="l"/>
                <a:tab pos="5067173" algn="l"/>
                <a:tab pos="5791055" algn="l"/>
                <a:tab pos="6514937" algn="l"/>
                <a:tab pos="7238819" algn="l"/>
              </a:tabLst>
            </a:pPr>
            <a:r>
              <a:rPr lang="en-GB" altLang="en-US" sz="1200" dirty="0">
                <a:solidFill>
                  <a:schemeClr val="tx1">
                    <a:lumMod val="65000"/>
                    <a:lumOff val="35000"/>
                  </a:schemeClr>
                </a:solidFill>
                <a:latin typeface="Calibri" panose="020F0502020204030204" pitchFamily="34" charset="0"/>
              </a:rPr>
              <a:t>Yin et. al. </a:t>
            </a:r>
            <a:r>
              <a:rPr lang="en-US" altLang="en-US" sz="1200" i="1" dirty="0">
                <a:solidFill>
                  <a:schemeClr val="tx1">
                    <a:lumMod val="65000"/>
                    <a:lumOff val="35000"/>
                  </a:schemeClr>
                </a:solidFill>
                <a:latin typeface="Calibri" panose="020F0502020204030204" pitchFamily="34" charset="0"/>
              </a:rPr>
              <a:t>Pediatrics </a:t>
            </a:r>
            <a:r>
              <a:rPr lang="en-US" altLang="en-US" sz="1200" dirty="0">
                <a:solidFill>
                  <a:schemeClr val="tx1">
                    <a:lumMod val="65000"/>
                    <a:lumOff val="35000"/>
                  </a:schemeClr>
                </a:solidFill>
                <a:latin typeface="Calibri" panose="020F0502020204030204" pitchFamily="34" charset="0"/>
              </a:rPr>
              <a:t>2014;134:e354–e361</a:t>
            </a:r>
            <a:endParaRPr lang="en-GB" altLang="en-US" sz="1200" dirty="0">
              <a:solidFill>
                <a:schemeClr val="tx1">
                  <a:lumMod val="65000"/>
                  <a:lumOff val="35000"/>
                </a:schemeClr>
              </a:solidFill>
              <a:latin typeface="Calibri" panose="020F0502020204030204" pitchFamily="34" charset="0"/>
            </a:endParaRPr>
          </a:p>
        </p:txBody>
      </p:sp>
      <p:sp>
        <p:nvSpPr>
          <p:cNvPr id="7" name="Text Box 7">
            <a:extLst>
              <a:ext uri="{FF2B5EF4-FFF2-40B4-BE49-F238E27FC236}">
                <a16:creationId xmlns:a16="http://schemas.microsoft.com/office/drawing/2014/main" id="{54DC8830-5B1A-4491-9FE9-C948C3A420CC}"/>
              </a:ext>
            </a:extLst>
          </p:cNvPr>
          <p:cNvSpPr txBox="1">
            <a:spLocks noChangeArrowheads="1"/>
          </p:cNvSpPr>
          <p:nvPr/>
        </p:nvSpPr>
        <p:spPr bwMode="auto">
          <a:xfrm>
            <a:off x="7780214" y="5760232"/>
            <a:ext cx="3965575" cy="17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9pPr>
          </a:lstStyle>
          <a:p>
            <a:pPr algn="r" defTabSz="914377" eaLnBrk="1" fontAlgn="base">
              <a:lnSpc>
                <a:spcPct val="97000"/>
              </a:lnSpc>
              <a:spcBef>
                <a:spcPct val="0"/>
              </a:spcBef>
              <a:spcAft>
                <a:spcPct val="0"/>
              </a:spcAft>
              <a:buClr>
                <a:srgbClr val="000000"/>
              </a:buClr>
              <a:buSzPct val="45000"/>
              <a:tabLst>
                <a:tab pos="723882" algn="l"/>
                <a:tab pos="1447764" algn="l"/>
                <a:tab pos="2171646" algn="l"/>
                <a:tab pos="2895528" algn="l"/>
                <a:tab pos="3619410" algn="l"/>
                <a:tab pos="4343291" algn="l"/>
                <a:tab pos="5067173" algn="l"/>
                <a:tab pos="5791055" algn="l"/>
                <a:tab pos="6514937" algn="l"/>
                <a:tab pos="7238819" algn="l"/>
              </a:tabLst>
            </a:pPr>
            <a:r>
              <a:rPr lang="en-GB" altLang="en-US" sz="1200" dirty="0">
                <a:solidFill>
                  <a:schemeClr val="tx1">
                    <a:lumMod val="65000"/>
                    <a:lumOff val="35000"/>
                  </a:schemeClr>
                </a:solidFill>
                <a:latin typeface="Calibri" panose="020F0502020204030204" pitchFamily="34" charset="0"/>
              </a:rPr>
              <a:t>Yin et. al. </a:t>
            </a:r>
            <a:r>
              <a:rPr lang="en-US" altLang="en-US" sz="1200" i="1" dirty="0" err="1">
                <a:solidFill>
                  <a:schemeClr val="tx1">
                    <a:lumMod val="65000"/>
                    <a:lumOff val="35000"/>
                  </a:schemeClr>
                </a:solidFill>
                <a:latin typeface="Calibri" panose="020F0502020204030204" pitchFamily="34" charset="0"/>
              </a:rPr>
              <a:t>Acad</a:t>
            </a:r>
            <a:r>
              <a:rPr lang="en-US" altLang="en-US" sz="1200" i="1" dirty="0">
                <a:solidFill>
                  <a:schemeClr val="tx1">
                    <a:lumMod val="65000"/>
                    <a:lumOff val="35000"/>
                  </a:schemeClr>
                </a:solidFill>
                <a:latin typeface="Calibri" panose="020F0502020204030204" pitchFamily="34" charset="0"/>
              </a:rPr>
              <a:t> </a:t>
            </a:r>
            <a:r>
              <a:rPr lang="en-US" altLang="en-US" sz="1200" i="1" dirty="0" err="1">
                <a:solidFill>
                  <a:schemeClr val="tx1">
                    <a:lumMod val="65000"/>
                    <a:lumOff val="35000"/>
                  </a:schemeClr>
                </a:solidFill>
                <a:latin typeface="Calibri" panose="020F0502020204030204" pitchFamily="34" charset="0"/>
              </a:rPr>
              <a:t>Pediatr</a:t>
            </a:r>
            <a:r>
              <a:rPr lang="en-US" altLang="en-US" sz="1200" i="1" dirty="0">
                <a:solidFill>
                  <a:schemeClr val="tx1">
                    <a:lumMod val="65000"/>
                    <a:lumOff val="35000"/>
                  </a:schemeClr>
                </a:solidFill>
                <a:latin typeface="Calibri" panose="020F0502020204030204" pitchFamily="34" charset="0"/>
              </a:rPr>
              <a:t>. </a:t>
            </a:r>
            <a:r>
              <a:rPr lang="en-US" altLang="en-US" sz="1200" dirty="0">
                <a:solidFill>
                  <a:schemeClr val="tx1">
                    <a:lumMod val="65000"/>
                    <a:lumOff val="35000"/>
                  </a:schemeClr>
                </a:solidFill>
                <a:latin typeface="Calibri" panose="020F0502020204030204" pitchFamily="34" charset="0"/>
              </a:rPr>
              <a:t>2016;16:734-41</a:t>
            </a:r>
            <a:endParaRPr lang="en-GB" altLang="en-US" sz="1200" dirty="0">
              <a:solidFill>
                <a:schemeClr val="tx1">
                  <a:lumMod val="65000"/>
                  <a:lumOff val="35000"/>
                </a:schemeClr>
              </a:solidFill>
              <a:latin typeface="Calibri" panose="020F0502020204030204" pitchFamily="34" charset="0"/>
            </a:endParaRPr>
          </a:p>
        </p:txBody>
      </p:sp>
      <p:pic>
        <p:nvPicPr>
          <p:cNvPr id="4" name="Picture 3">
            <a:extLst>
              <a:ext uri="{FF2B5EF4-FFF2-40B4-BE49-F238E27FC236}">
                <a16:creationId xmlns:a16="http://schemas.microsoft.com/office/drawing/2014/main" id="{1D8E7BC3-4C46-4592-A7CB-1ABA3EE6587B}"/>
              </a:ext>
            </a:extLst>
          </p:cNvPr>
          <p:cNvPicPr>
            <a:picLocks noChangeAspect="1"/>
          </p:cNvPicPr>
          <p:nvPr/>
        </p:nvPicPr>
        <p:blipFill>
          <a:blip r:embed="rId4"/>
          <a:stretch>
            <a:fillRect/>
          </a:stretch>
        </p:blipFill>
        <p:spPr>
          <a:xfrm>
            <a:off x="10604849" y="6403002"/>
            <a:ext cx="755668" cy="227164"/>
          </a:xfrm>
          <a:prstGeom prst="rect">
            <a:avLst/>
          </a:prstGeom>
        </p:spPr>
      </p:pic>
      <p:sp>
        <p:nvSpPr>
          <p:cNvPr id="8" name="Slide Number Placeholder 1">
            <a:extLst>
              <a:ext uri="{FF2B5EF4-FFF2-40B4-BE49-F238E27FC236}">
                <a16:creationId xmlns:a16="http://schemas.microsoft.com/office/drawing/2014/main" id="{B2EDB757-EDF5-4565-9D87-CF90844CD629}"/>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60828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D5A1-13EA-4193-8E8C-207BFBF99662}"/>
              </a:ext>
            </a:extLst>
          </p:cNvPr>
          <p:cNvSpPr>
            <a:spLocks noGrp="1"/>
          </p:cNvSpPr>
          <p:nvPr>
            <p:ph type="title"/>
          </p:nvPr>
        </p:nvSpPr>
        <p:spPr/>
        <p:txBody>
          <a:bodyPr/>
          <a:lstStyle/>
          <a:p>
            <a:pPr>
              <a:lnSpc>
                <a:spcPct val="100000"/>
              </a:lnSpc>
            </a:pPr>
            <a:r>
              <a:rPr lang="en-US" sz="3200" b="0" dirty="0">
                <a:solidFill>
                  <a:srgbClr val="1E22AA"/>
                </a:solidFill>
                <a:latin typeface="Prometo Medium"/>
              </a:rPr>
              <a:t>Data Support Transition from “mL/TSP” to </a:t>
            </a:r>
            <a:r>
              <a:rPr lang="en-US" sz="3200" b="0" dirty="0">
                <a:solidFill>
                  <a:srgbClr val="FF5A5A"/>
                </a:solidFill>
                <a:latin typeface="Prometo Medium"/>
              </a:rPr>
              <a:t>“Only” </a:t>
            </a:r>
            <a:r>
              <a:rPr lang="en-US" sz="3200" b="0" dirty="0">
                <a:solidFill>
                  <a:srgbClr val="1E22AA"/>
                </a:solidFill>
                <a:latin typeface="Prometo Medium"/>
              </a:rPr>
              <a:t>mL</a:t>
            </a:r>
            <a:br>
              <a:rPr lang="en-US" sz="3733" b="0" dirty="0">
                <a:solidFill>
                  <a:srgbClr val="1E22AA"/>
                </a:solidFill>
                <a:latin typeface="Prometo Medium"/>
              </a:rPr>
            </a:br>
            <a:r>
              <a:rPr lang="en-US" sz="2533" b="0" dirty="0">
                <a:solidFill>
                  <a:srgbClr val="FF5A5A"/>
                </a:solidFill>
                <a:latin typeface="Prometo Medium"/>
              </a:rPr>
              <a:t>Pictograms, Units, and Dosing Tools and Parent Medication Errors, </a:t>
            </a:r>
            <a:br>
              <a:rPr lang="en-US" sz="2533" b="0" dirty="0">
                <a:solidFill>
                  <a:srgbClr val="FF5A5A"/>
                </a:solidFill>
                <a:latin typeface="Prometo Medium"/>
              </a:rPr>
            </a:br>
            <a:r>
              <a:rPr lang="en-US" sz="2533" b="0" dirty="0">
                <a:solidFill>
                  <a:srgbClr val="FF5A5A"/>
                </a:solidFill>
                <a:latin typeface="Prometo Medium"/>
              </a:rPr>
              <a:t>HS Yin et al</a:t>
            </a:r>
          </a:p>
        </p:txBody>
      </p:sp>
      <p:pic>
        <p:nvPicPr>
          <p:cNvPr id="4" name="Picture 3">
            <a:extLst>
              <a:ext uri="{FF2B5EF4-FFF2-40B4-BE49-F238E27FC236}">
                <a16:creationId xmlns:a16="http://schemas.microsoft.com/office/drawing/2014/main" id="{FDF26210-008A-42B1-8017-AFB1A03123D3}"/>
              </a:ext>
            </a:extLst>
          </p:cNvPr>
          <p:cNvPicPr>
            <a:picLocks noChangeAspect="1"/>
          </p:cNvPicPr>
          <p:nvPr/>
        </p:nvPicPr>
        <p:blipFill rotWithShape="1">
          <a:blip r:embed="rId3"/>
          <a:srcRect b="30095"/>
          <a:stretch/>
        </p:blipFill>
        <p:spPr>
          <a:xfrm>
            <a:off x="292325" y="1783080"/>
            <a:ext cx="11594875" cy="3067965"/>
          </a:xfrm>
          <a:prstGeom prst="rect">
            <a:avLst/>
          </a:prstGeom>
        </p:spPr>
      </p:pic>
      <p:pic>
        <p:nvPicPr>
          <p:cNvPr id="5" name="Picture 4">
            <a:extLst>
              <a:ext uri="{FF2B5EF4-FFF2-40B4-BE49-F238E27FC236}">
                <a16:creationId xmlns:a16="http://schemas.microsoft.com/office/drawing/2014/main" id="{B93323E7-B28C-474B-9BC3-3FE484975AD4}"/>
              </a:ext>
            </a:extLst>
          </p:cNvPr>
          <p:cNvPicPr>
            <a:picLocks noChangeAspect="1"/>
          </p:cNvPicPr>
          <p:nvPr/>
        </p:nvPicPr>
        <p:blipFill rotWithShape="1">
          <a:blip r:embed="rId3"/>
          <a:srcRect t="83795"/>
          <a:stretch/>
        </p:blipFill>
        <p:spPr>
          <a:xfrm>
            <a:off x="304800" y="4851047"/>
            <a:ext cx="11594875" cy="711200"/>
          </a:xfrm>
          <a:prstGeom prst="rect">
            <a:avLst/>
          </a:prstGeom>
        </p:spPr>
      </p:pic>
      <p:sp>
        <p:nvSpPr>
          <p:cNvPr id="6" name="Rectangle 5">
            <a:extLst>
              <a:ext uri="{FF2B5EF4-FFF2-40B4-BE49-F238E27FC236}">
                <a16:creationId xmlns:a16="http://schemas.microsoft.com/office/drawing/2014/main" id="{54D42269-AED1-4CBA-9FF5-67BCC8488027}"/>
              </a:ext>
            </a:extLst>
          </p:cNvPr>
          <p:cNvSpPr/>
          <p:nvPr/>
        </p:nvSpPr>
        <p:spPr>
          <a:xfrm>
            <a:off x="8570648" y="2140556"/>
            <a:ext cx="2300553" cy="315896"/>
          </a:xfrm>
          <a:prstGeom prst="rect">
            <a:avLst/>
          </a:prstGeom>
          <a:noFill/>
          <a:ln w="44450" cap="flat" cmpd="sng" algn="ctr">
            <a:solidFill>
              <a:srgbClr val="FF0000"/>
            </a:solidFill>
            <a:prstDash val="solid"/>
          </a:ln>
          <a:effectLst/>
        </p:spPr>
        <p:txBody>
          <a:bodyPr rtlCol="0" anchor="ctr"/>
          <a:lstStyle/>
          <a:p>
            <a:pPr algn="ctr" defTabSz="914377" eaLnBrk="0" fontAlgn="base" hangingPunct="0">
              <a:spcBef>
                <a:spcPct val="0"/>
              </a:spcBef>
              <a:spcAft>
                <a:spcPct val="0"/>
              </a:spcAft>
              <a:defRPr/>
            </a:pPr>
            <a:endParaRPr lang="en-US" kern="0" dirty="0">
              <a:solidFill>
                <a:srgbClr val="FFC000"/>
              </a:solidFill>
              <a:latin typeface="Calibri"/>
            </a:endParaRPr>
          </a:p>
        </p:txBody>
      </p:sp>
      <p:sp>
        <p:nvSpPr>
          <p:cNvPr id="7" name="Arrow: Circular 6">
            <a:extLst>
              <a:ext uri="{FF2B5EF4-FFF2-40B4-BE49-F238E27FC236}">
                <a16:creationId xmlns:a16="http://schemas.microsoft.com/office/drawing/2014/main" id="{3EBF4E95-B654-45AC-8388-5C33D05F2390}"/>
              </a:ext>
            </a:extLst>
          </p:cNvPr>
          <p:cNvSpPr/>
          <p:nvPr/>
        </p:nvSpPr>
        <p:spPr>
          <a:xfrm rot="15397567">
            <a:off x="7968979" y="5106365"/>
            <a:ext cx="418877" cy="508960"/>
          </a:xfrm>
          <a:prstGeom prst="circularArrow">
            <a:avLst>
              <a:gd name="adj1" fmla="val 5296"/>
              <a:gd name="adj2" fmla="val 1646385"/>
              <a:gd name="adj3" fmla="val 29681"/>
              <a:gd name="adj4" fmla="val 10800000"/>
              <a:gd name="adj5" fmla="val 13936"/>
            </a:avLst>
          </a:prstGeom>
          <a:solidFill>
            <a:srgbClr val="FF0000"/>
          </a:solidFill>
          <a:ln w="25400" cap="flat" cmpd="sng" algn="ctr">
            <a:noFill/>
            <a:prstDash val="solid"/>
          </a:ln>
          <a:effectLst/>
        </p:spPr>
        <p:txBody>
          <a:bodyPr rtlCol="0" anchor="ctr"/>
          <a:lstStyle/>
          <a:p>
            <a:pPr algn="ctr" defTabSz="1219170">
              <a:defRPr/>
            </a:pPr>
            <a:endParaRPr lang="en-US" sz="2400" kern="0">
              <a:solidFill>
                <a:srgbClr val="0F56DC"/>
              </a:solidFill>
              <a:latin typeface="Calibri"/>
            </a:endParaRPr>
          </a:p>
        </p:txBody>
      </p:sp>
      <p:sp>
        <p:nvSpPr>
          <p:cNvPr id="8" name="Arrow: Circular 7">
            <a:extLst>
              <a:ext uri="{FF2B5EF4-FFF2-40B4-BE49-F238E27FC236}">
                <a16:creationId xmlns:a16="http://schemas.microsoft.com/office/drawing/2014/main" id="{F81E848D-15B6-42E0-B295-71B1A9160C23}"/>
              </a:ext>
            </a:extLst>
          </p:cNvPr>
          <p:cNvSpPr/>
          <p:nvPr/>
        </p:nvSpPr>
        <p:spPr>
          <a:xfrm rot="17420428" flipV="1">
            <a:off x="1402812" y="5144904"/>
            <a:ext cx="418877" cy="523329"/>
          </a:xfrm>
          <a:prstGeom prst="circularArrow">
            <a:avLst>
              <a:gd name="adj1" fmla="val 5296"/>
              <a:gd name="adj2" fmla="val 1646385"/>
              <a:gd name="adj3" fmla="val 29681"/>
              <a:gd name="adj4" fmla="val 10800000"/>
              <a:gd name="adj5" fmla="val 13936"/>
            </a:avLst>
          </a:prstGeom>
          <a:solidFill>
            <a:srgbClr val="FF0000"/>
          </a:solidFill>
          <a:ln w="25400" cap="flat" cmpd="sng" algn="ctr">
            <a:noFill/>
            <a:prstDash val="solid"/>
          </a:ln>
          <a:effectLst/>
        </p:spPr>
        <p:txBody>
          <a:bodyPr rtlCol="0" anchor="ctr"/>
          <a:lstStyle/>
          <a:p>
            <a:pPr algn="ctr" defTabSz="1219170">
              <a:defRPr/>
            </a:pPr>
            <a:endParaRPr lang="en-US" sz="2400" kern="0">
              <a:solidFill>
                <a:srgbClr val="0F56DC"/>
              </a:solidFill>
              <a:latin typeface="Calibri"/>
            </a:endParaRPr>
          </a:p>
        </p:txBody>
      </p:sp>
      <p:sp>
        <p:nvSpPr>
          <p:cNvPr id="9" name="Rectangle 8">
            <a:extLst>
              <a:ext uri="{FF2B5EF4-FFF2-40B4-BE49-F238E27FC236}">
                <a16:creationId xmlns:a16="http://schemas.microsoft.com/office/drawing/2014/main" id="{912942EC-DB89-47B1-9FB4-1E404666755B}"/>
              </a:ext>
            </a:extLst>
          </p:cNvPr>
          <p:cNvSpPr/>
          <p:nvPr/>
        </p:nvSpPr>
        <p:spPr>
          <a:xfrm>
            <a:off x="9586648" y="5307572"/>
            <a:ext cx="370153" cy="315896"/>
          </a:xfrm>
          <a:prstGeom prst="rect">
            <a:avLst/>
          </a:prstGeom>
          <a:noFill/>
          <a:ln w="44450" cap="flat" cmpd="sng" algn="ctr">
            <a:solidFill>
              <a:srgbClr val="FF0000"/>
            </a:solidFill>
            <a:prstDash val="solid"/>
          </a:ln>
          <a:effectLst/>
        </p:spPr>
        <p:txBody>
          <a:bodyPr rtlCol="0" anchor="ctr"/>
          <a:lstStyle/>
          <a:p>
            <a:pPr algn="ctr" defTabSz="914377" eaLnBrk="0" fontAlgn="base" hangingPunct="0">
              <a:spcBef>
                <a:spcPct val="0"/>
              </a:spcBef>
              <a:spcAft>
                <a:spcPct val="0"/>
              </a:spcAft>
              <a:defRPr/>
            </a:pPr>
            <a:endParaRPr lang="en-US" kern="0" dirty="0">
              <a:solidFill>
                <a:srgbClr val="FFC000"/>
              </a:solidFill>
              <a:latin typeface="Calibri"/>
            </a:endParaRPr>
          </a:p>
        </p:txBody>
      </p:sp>
      <p:sp>
        <p:nvSpPr>
          <p:cNvPr id="11" name="Text Box 7">
            <a:extLst>
              <a:ext uri="{FF2B5EF4-FFF2-40B4-BE49-F238E27FC236}">
                <a16:creationId xmlns:a16="http://schemas.microsoft.com/office/drawing/2014/main" id="{3E10E770-4231-4752-966C-A17029403112}"/>
              </a:ext>
            </a:extLst>
          </p:cNvPr>
          <p:cNvSpPr txBox="1">
            <a:spLocks noChangeArrowheads="1"/>
          </p:cNvSpPr>
          <p:nvPr/>
        </p:nvSpPr>
        <p:spPr bwMode="auto">
          <a:xfrm>
            <a:off x="7778033" y="5769571"/>
            <a:ext cx="3965575" cy="17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Lst>
              <a:defRPr sz="2400">
                <a:solidFill>
                  <a:schemeClr val="tx1"/>
                </a:solidFill>
                <a:latin typeface="Times New Roman" pitchFamily="18" charset="0"/>
              </a:defRPr>
            </a:lvl9pPr>
          </a:lstStyle>
          <a:p>
            <a:pPr algn="r" defTabSz="914377" eaLnBrk="1" fontAlgn="base">
              <a:lnSpc>
                <a:spcPct val="97000"/>
              </a:lnSpc>
              <a:spcBef>
                <a:spcPct val="0"/>
              </a:spcBef>
              <a:spcAft>
                <a:spcPct val="0"/>
              </a:spcAft>
              <a:buClr>
                <a:srgbClr val="000000"/>
              </a:buClr>
              <a:buSzPct val="45000"/>
              <a:tabLst>
                <a:tab pos="723882" algn="l"/>
                <a:tab pos="1447764" algn="l"/>
                <a:tab pos="2171646" algn="l"/>
                <a:tab pos="2895528" algn="l"/>
                <a:tab pos="3619410" algn="l"/>
                <a:tab pos="4343291" algn="l"/>
                <a:tab pos="5067173" algn="l"/>
                <a:tab pos="5791055" algn="l"/>
                <a:tab pos="6514937" algn="l"/>
                <a:tab pos="7238819" algn="l"/>
              </a:tabLst>
            </a:pPr>
            <a:r>
              <a:rPr lang="en-GB" altLang="en-US" sz="1200" dirty="0">
                <a:solidFill>
                  <a:schemeClr val="tx1">
                    <a:lumMod val="65000"/>
                    <a:lumOff val="35000"/>
                  </a:schemeClr>
                </a:solidFill>
                <a:latin typeface="Calibri" panose="020F0502020204030204" pitchFamily="34" charset="0"/>
              </a:rPr>
              <a:t>Yin et. al. </a:t>
            </a:r>
            <a:r>
              <a:rPr lang="en-US" altLang="en-US" sz="1200" i="1" dirty="0">
                <a:solidFill>
                  <a:schemeClr val="tx1">
                    <a:lumMod val="65000"/>
                    <a:lumOff val="35000"/>
                  </a:schemeClr>
                </a:solidFill>
                <a:latin typeface="Calibri" panose="020F0502020204030204" pitchFamily="34" charset="0"/>
              </a:rPr>
              <a:t>Pediatrics </a:t>
            </a:r>
            <a:r>
              <a:rPr lang="en-US" altLang="en-US" sz="1200" dirty="0">
                <a:solidFill>
                  <a:schemeClr val="tx1">
                    <a:lumMod val="65000"/>
                    <a:lumOff val="35000"/>
                  </a:schemeClr>
                </a:solidFill>
                <a:latin typeface="Calibri" panose="020F0502020204030204" pitchFamily="34" charset="0"/>
              </a:rPr>
              <a:t>2017;140:e20163237</a:t>
            </a:r>
            <a:endParaRPr lang="en-GB" altLang="en-US" sz="1200" dirty="0">
              <a:solidFill>
                <a:schemeClr val="tx1">
                  <a:lumMod val="65000"/>
                  <a:lumOff val="35000"/>
                </a:schemeClr>
              </a:solidFill>
              <a:latin typeface="Calibri" panose="020F0502020204030204" pitchFamily="34" charset="0"/>
            </a:endParaRPr>
          </a:p>
        </p:txBody>
      </p:sp>
      <p:pic>
        <p:nvPicPr>
          <p:cNvPr id="3" name="Picture 2">
            <a:extLst>
              <a:ext uri="{FF2B5EF4-FFF2-40B4-BE49-F238E27FC236}">
                <a16:creationId xmlns:a16="http://schemas.microsoft.com/office/drawing/2014/main" id="{5745EF2A-5BB0-4D4D-8FC4-FAE2359F7CD5}"/>
              </a:ext>
            </a:extLst>
          </p:cNvPr>
          <p:cNvPicPr>
            <a:picLocks noChangeAspect="1"/>
          </p:cNvPicPr>
          <p:nvPr/>
        </p:nvPicPr>
        <p:blipFill>
          <a:blip r:embed="rId4"/>
          <a:stretch>
            <a:fillRect/>
          </a:stretch>
        </p:blipFill>
        <p:spPr>
          <a:xfrm>
            <a:off x="10604849" y="6416881"/>
            <a:ext cx="755668" cy="227164"/>
          </a:xfrm>
          <a:prstGeom prst="rect">
            <a:avLst/>
          </a:prstGeom>
        </p:spPr>
      </p:pic>
      <p:sp>
        <p:nvSpPr>
          <p:cNvPr id="12" name="Slide Number Placeholder 1">
            <a:extLst>
              <a:ext uri="{FF2B5EF4-FFF2-40B4-BE49-F238E27FC236}">
                <a16:creationId xmlns:a16="http://schemas.microsoft.com/office/drawing/2014/main" id="{19A9C4B0-C672-47F1-9504-5205127E1B5A}"/>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621455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a:xfrm>
            <a:off x="854699" y="686396"/>
            <a:ext cx="9833429" cy="1262808"/>
          </a:xfrm>
        </p:spPr>
        <p:txBody>
          <a:bodyPr/>
          <a:lstStyle/>
          <a:p>
            <a:r>
              <a:rPr lang="en-US" dirty="0"/>
              <a:t>About NCPDP</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699" y="1467976"/>
            <a:ext cx="10761039" cy="4772026"/>
          </a:xfrm>
        </p:spPr>
        <p:txBody>
          <a:bodyPr>
            <a:normAutofit fontScale="92500" lnSpcReduction="20000"/>
          </a:bodyPr>
          <a:lstStyle/>
          <a:p>
            <a:pPr marL="0" indent="0">
              <a:buNone/>
            </a:pPr>
            <a:r>
              <a:rPr lang="en-US" sz="1900" b="0" dirty="0">
                <a:solidFill>
                  <a:schemeClr val="tx1">
                    <a:lumMod val="75000"/>
                    <a:lumOff val="25000"/>
                  </a:schemeClr>
                </a:solidFill>
              </a:rPr>
              <a:t>Founded in 1977, NCPDP is a not-for-profit, ANSI-accredited, Standards Development Organization with over 1,500 members representing virtually every sector of the pharmacy services industry. </a:t>
            </a:r>
          </a:p>
          <a:p>
            <a:pPr marL="0" indent="0">
              <a:buNone/>
            </a:pPr>
            <a:r>
              <a:rPr lang="en-US" sz="1900" b="0" dirty="0">
                <a:solidFill>
                  <a:schemeClr val="tx1">
                    <a:lumMod val="75000"/>
                    <a:lumOff val="25000"/>
                  </a:schemeClr>
                </a:solidFill>
              </a:rPr>
              <a:t>NCPDP members have created standards such as the Telecommunication Standard and Batch Standard, the SCRIPT Standard for e-Prescribing, the Manufacturers Rebate Standard and more to improve communication within the pharmacy industry. </a:t>
            </a:r>
          </a:p>
          <a:p>
            <a:pPr marL="0" indent="0">
              <a:buNone/>
            </a:pPr>
            <a:r>
              <a:rPr lang="en-US" sz="1900" b="0" dirty="0">
                <a:solidFill>
                  <a:schemeClr val="tx1">
                    <a:lumMod val="75000"/>
                    <a:lumOff val="25000"/>
                  </a:schemeClr>
                </a:solidFill>
              </a:rPr>
              <a:t>Our data products include </a:t>
            </a:r>
            <a:r>
              <a:rPr lang="en-US" sz="1900" b="0" dirty="0" err="1">
                <a:solidFill>
                  <a:schemeClr val="tx1">
                    <a:lumMod val="75000"/>
                    <a:lumOff val="25000"/>
                  </a:schemeClr>
                </a:solidFill>
              </a:rPr>
              <a:t>dataQ</a:t>
            </a:r>
            <a:r>
              <a:rPr lang="en-US" sz="1900" b="0" dirty="0">
                <a:solidFill>
                  <a:schemeClr val="tx1">
                    <a:lumMod val="75000"/>
                    <a:lumOff val="25000"/>
                  </a:schemeClr>
                </a:solidFill>
              </a:rPr>
              <a:t>®, a robust database of information on more than 80,000 pharmacies, </a:t>
            </a:r>
            <a:r>
              <a:rPr lang="en-US" sz="1900" b="0" dirty="0" err="1">
                <a:solidFill>
                  <a:schemeClr val="tx1">
                    <a:lumMod val="75000"/>
                    <a:lumOff val="25000"/>
                  </a:schemeClr>
                </a:solidFill>
              </a:rPr>
              <a:t>HCIdea</a:t>
            </a:r>
            <a:r>
              <a:rPr lang="en-US" sz="1900" b="0" dirty="0">
                <a:solidFill>
                  <a:schemeClr val="tx1">
                    <a:lumMod val="75000"/>
                    <a:lumOff val="25000"/>
                  </a:schemeClr>
                </a:solidFill>
              </a:rPr>
              <a:t>®, a database of continually updated information on more than 2.5 million prescribers, and </a:t>
            </a:r>
            <a:r>
              <a:rPr lang="en-US" sz="1900" b="0" dirty="0" err="1">
                <a:solidFill>
                  <a:schemeClr val="tx1">
                    <a:lumMod val="75000"/>
                    <a:lumOff val="25000"/>
                  </a:schemeClr>
                </a:solidFill>
              </a:rPr>
              <a:t>resQ</a:t>
            </a:r>
            <a:r>
              <a:rPr lang="en-US" sz="1900" b="0" dirty="0">
                <a:solidFill>
                  <a:schemeClr val="tx1">
                    <a:lumMod val="75000"/>
                    <a:lumOff val="25000"/>
                  </a:schemeClr>
                </a:solidFill>
              </a:rPr>
              <a:t>™, an industry pharmacy credentialing resource. NCPDP's </a:t>
            </a:r>
            <a:r>
              <a:rPr lang="en-US" sz="1900" b="0" dirty="0" err="1">
                <a:solidFill>
                  <a:schemeClr val="tx1">
                    <a:lumMod val="75000"/>
                    <a:lumOff val="25000"/>
                  </a:schemeClr>
                </a:solidFill>
              </a:rPr>
              <a:t>RxReconn</a:t>
            </a:r>
            <a:r>
              <a:rPr lang="en-US" sz="1900" b="0" dirty="0">
                <a:solidFill>
                  <a:schemeClr val="tx1">
                    <a:lumMod val="75000"/>
                    <a:lumOff val="25000"/>
                  </a:schemeClr>
                </a:solidFill>
              </a:rPr>
              <a:t>® is a legislative tracking product for real-time monitoring of pharmacy-related state and national legislative and regulatory activity. </a:t>
            </a:r>
          </a:p>
          <a:p>
            <a:pPr marL="0" indent="0">
              <a:buNone/>
            </a:pPr>
            <a:r>
              <a:rPr lang="en-US" u="sng" dirty="0">
                <a:solidFill>
                  <a:schemeClr val="tx1">
                    <a:lumMod val="65000"/>
                    <a:lumOff val="35000"/>
                  </a:schemeClr>
                </a:solidFill>
                <a:hlinkClick r:id="rId3"/>
              </a:rPr>
              <a:t>www.ncpdp.org</a:t>
            </a:r>
            <a:endParaRPr lang="en-US" u="sng" dirty="0">
              <a:solidFill>
                <a:schemeClr val="tx1">
                  <a:lumMod val="65000"/>
                  <a:lumOff val="35000"/>
                </a:schemeClr>
              </a:solidFill>
            </a:endParaRPr>
          </a:p>
        </p:txBody>
      </p:sp>
      <p:pic>
        <p:nvPicPr>
          <p:cNvPr id="5" name="Picture 4" descr="A picture containing clock, meter&#10;&#10;Description automatically generated">
            <a:extLst>
              <a:ext uri="{FF2B5EF4-FFF2-40B4-BE49-F238E27FC236}">
                <a16:creationId xmlns:a16="http://schemas.microsoft.com/office/drawing/2014/main" id="{174B021D-6DE2-459F-A34A-7A25C65A76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053" y="6390178"/>
            <a:ext cx="749464" cy="227164"/>
          </a:xfrm>
          <a:prstGeom prst="rect">
            <a:avLst/>
          </a:prstGeom>
        </p:spPr>
      </p:pic>
      <p:sp>
        <p:nvSpPr>
          <p:cNvPr id="6" name="Slide Number Placeholder 1">
            <a:extLst>
              <a:ext uri="{FF2B5EF4-FFF2-40B4-BE49-F238E27FC236}">
                <a16:creationId xmlns:a16="http://schemas.microsoft.com/office/drawing/2014/main" id="{9385EC1B-7A19-42EF-A64F-208232D4BB34}"/>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18057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F4D77-DED7-43B6-BF1A-2F86E6932F09}"/>
              </a:ext>
            </a:extLst>
          </p:cNvPr>
          <p:cNvSpPr>
            <a:spLocks noGrp="1"/>
          </p:cNvSpPr>
          <p:nvPr>
            <p:ph type="title"/>
          </p:nvPr>
        </p:nvSpPr>
        <p:spPr>
          <a:xfrm>
            <a:off x="609600" y="538971"/>
            <a:ext cx="10972800" cy="1143000"/>
          </a:xfrm>
        </p:spPr>
        <p:txBody>
          <a:bodyPr/>
          <a:lstStyle/>
          <a:p>
            <a:r>
              <a:rPr lang="en-US" sz="3600" b="0" dirty="0">
                <a:solidFill>
                  <a:srgbClr val="1E22AA"/>
                </a:solidFill>
                <a:latin typeface="Prometo Medium"/>
              </a:rPr>
              <a:t>Low Health Literacy &amp; Medication Errors</a:t>
            </a:r>
          </a:p>
        </p:txBody>
      </p:sp>
      <p:sp>
        <p:nvSpPr>
          <p:cNvPr id="8" name="TextBox 3">
            <a:extLst>
              <a:ext uri="{FF2B5EF4-FFF2-40B4-BE49-F238E27FC236}">
                <a16:creationId xmlns:a16="http://schemas.microsoft.com/office/drawing/2014/main" id="{489E3C70-7C34-DFA7-A4AB-48FD30552549}"/>
              </a:ext>
            </a:extLst>
          </p:cNvPr>
          <p:cNvSpPr txBox="1">
            <a:spLocks noChangeArrowheads="1"/>
          </p:cNvSpPr>
          <p:nvPr/>
        </p:nvSpPr>
        <p:spPr bwMode="auto">
          <a:xfrm>
            <a:off x="531541" y="1591884"/>
            <a:ext cx="1200762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80981" indent="-380981" defTabSz="609570"/>
            <a:r>
              <a:rPr lang="en-US" sz="2000" dirty="0">
                <a:solidFill>
                  <a:srgbClr val="1E22AA"/>
                </a:solidFill>
                <a:latin typeface="+mn-lt"/>
              </a:rPr>
              <a:t>Nearly </a:t>
            </a:r>
            <a:r>
              <a:rPr lang="en-US" sz="2000" b="1" dirty="0">
                <a:solidFill>
                  <a:srgbClr val="1E22AA"/>
                </a:solidFill>
                <a:latin typeface="+mn-lt"/>
              </a:rPr>
              <a:t>30% of US parents</a:t>
            </a:r>
            <a:r>
              <a:rPr lang="en-US" sz="2000" dirty="0">
                <a:solidFill>
                  <a:srgbClr val="1E22AA"/>
                </a:solidFill>
                <a:latin typeface="+mn-lt"/>
              </a:rPr>
              <a:t> have low health literacy</a:t>
            </a:r>
            <a:endParaRPr lang="en-US" sz="2000" baseline="30000" dirty="0">
              <a:solidFill>
                <a:srgbClr val="1E22AA"/>
              </a:solidFill>
              <a:latin typeface="+mn-lt"/>
            </a:endParaRPr>
          </a:p>
          <a:p>
            <a:pPr marL="990550" lvl="1" indent="-380981" defTabSz="609570"/>
            <a:r>
              <a:rPr lang="en-US" sz="2000" dirty="0">
                <a:solidFill>
                  <a:srgbClr val="000000"/>
                </a:solidFill>
                <a:latin typeface="+mn-lt"/>
              </a:rPr>
              <a:t>Only ~15% have “proficient” health literacy</a:t>
            </a:r>
          </a:p>
          <a:p>
            <a:pPr marL="990550" lvl="1" indent="-380981" defTabSz="609570"/>
            <a:endParaRPr lang="en-US" sz="2000" dirty="0">
              <a:solidFill>
                <a:srgbClr val="000000"/>
              </a:solidFill>
              <a:latin typeface="+mn-lt"/>
            </a:endParaRPr>
          </a:p>
          <a:p>
            <a:pPr marL="380981" indent="-380981" defTabSz="609570"/>
            <a:r>
              <a:rPr lang="en-US" sz="2000" dirty="0">
                <a:solidFill>
                  <a:srgbClr val="1E22AA"/>
                </a:solidFill>
                <a:latin typeface="+mn-lt"/>
              </a:rPr>
              <a:t>Caregivers with low health literacy </a:t>
            </a:r>
            <a:r>
              <a:rPr lang="en-US" sz="2000" dirty="0">
                <a:solidFill>
                  <a:srgbClr val="1E22AA"/>
                </a:solidFill>
                <a:latin typeface="+mn-lt"/>
                <a:sym typeface="Wingdings" panose="05000000000000000000" pitchFamily="2" charset="2"/>
              </a:rPr>
              <a:t></a:t>
            </a:r>
            <a:r>
              <a:rPr lang="en-US" sz="2000" dirty="0">
                <a:solidFill>
                  <a:srgbClr val="1E22AA"/>
                </a:solidFill>
                <a:latin typeface="+mn-lt"/>
              </a:rPr>
              <a:t> </a:t>
            </a:r>
          </a:p>
          <a:p>
            <a:pPr marL="990550" lvl="1" indent="-380981" defTabSz="609570"/>
            <a:r>
              <a:rPr lang="en-US" sz="2000" dirty="0">
                <a:solidFill>
                  <a:srgbClr val="000000"/>
                </a:solidFill>
                <a:latin typeface="+mn-lt"/>
              </a:rPr>
              <a:t>greater difficulty understanding </a:t>
            </a:r>
            <a:r>
              <a:rPr lang="en-US" sz="2000" b="1" dirty="0">
                <a:solidFill>
                  <a:srgbClr val="000000"/>
                </a:solidFill>
                <a:latin typeface="+mn-lt"/>
              </a:rPr>
              <a:t>Rx and OTC labels</a:t>
            </a:r>
            <a:r>
              <a:rPr lang="en-US" sz="2000" dirty="0">
                <a:solidFill>
                  <a:srgbClr val="000000"/>
                </a:solidFill>
                <a:latin typeface="+mn-lt"/>
              </a:rPr>
              <a:t>  </a:t>
            </a:r>
          </a:p>
          <a:p>
            <a:pPr marL="1523925" lvl="2" indent="-304784" defTabSz="609570"/>
            <a:r>
              <a:rPr lang="en-US" sz="2000" dirty="0">
                <a:solidFill>
                  <a:srgbClr val="000000"/>
                </a:solidFill>
                <a:latin typeface="+mn-lt"/>
              </a:rPr>
              <a:t>increased odds of misunderstanding OTC labels (</a:t>
            </a:r>
            <a:r>
              <a:rPr lang="en-US" sz="2000" b="1" dirty="0">
                <a:solidFill>
                  <a:srgbClr val="000000"/>
                </a:solidFill>
                <a:latin typeface="+mn-lt"/>
              </a:rPr>
              <a:t>3.4x</a:t>
            </a:r>
            <a:r>
              <a:rPr lang="en-US" sz="2000" dirty="0">
                <a:solidFill>
                  <a:srgbClr val="000000"/>
                </a:solidFill>
                <a:latin typeface="+mn-lt"/>
              </a:rPr>
              <a:t>)</a:t>
            </a:r>
          </a:p>
          <a:p>
            <a:pPr marL="990550" lvl="1" indent="-380981" defTabSz="609570"/>
            <a:r>
              <a:rPr lang="en-US" sz="2000" dirty="0">
                <a:solidFill>
                  <a:srgbClr val="000000"/>
                </a:solidFill>
                <a:latin typeface="+mn-lt"/>
              </a:rPr>
              <a:t>Increased odds of using </a:t>
            </a:r>
            <a:r>
              <a:rPr lang="en-US" sz="2000" b="1" dirty="0">
                <a:solidFill>
                  <a:srgbClr val="000000"/>
                </a:solidFill>
                <a:latin typeface="+mn-lt"/>
              </a:rPr>
              <a:t>nonstandard kitchen spoons </a:t>
            </a:r>
            <a:r>
              <a:rPr lang="en-US" sz="2000" dirty="0">
                <a:solidFill>
                  <a:srgbClr val="000000"/>
                </a:solidFill>
                <a:latin typeface="+mn-lt"/>
              </a:rPr>
              <a:t>(</a:t>
            </a:r>
            <a:r>
              <a:rPr lang="en-US" sz="2000" b="1" dirty="0">
                <a:solidFill>
                  <a:srgbClr val="000000"/>
                </a:solidFill>
                <a:latin typeface="+mn-lt"/>
              </a:rPr>
              <a:t>2.4x</a:t>
            </a:r>
            <a:r>
              <a:rPr lang="en-US" sz="2000" dirty="0">
                <a:solidFill>
                  <a:srgbClr val="000000"/>
                </a:solidFill>
                <a:latin typeface="+mn-lt"/>
              </a:rPr>
              <a:t>)</a:t>
            </a:r>
          </a:p>
          <a:p>
            <a:pPr marL="990550" lvl="1" indent="-380981" defTabSz="609570"/>
            <a:r>
              <a:rPr lang="en-US" sz="2000" dirty="0">
                <a:solidFill>
                  <a:srgbClr val="000000"/>
                </a:solidFill>
                <a:latin typeface="+mn-lt"/>
              </a:rPr>
              <a:t>Increased odds of misunderstanding </a:t>
            </a:r>
            <a:r>
              <a:rPr lang="en-US" sz="2000" b="1" dirty="0">
                <a:solidFill>
                  <a:srgbClr val="000000"/>
                </a:solidFill>
                <a:latin typeface="+mn-lt"/>
              </a:rPr>
              <a:t>active ingredient info </a:t>
            </a:r>
            <a:r>
              <a:rPr lang="en-US" sz="2000" dirty="0">
                <a:solidFill>
                  <a:srgbClr val="000000"/>
                </a:solidFill>
                <a:latin typeface="+mn-lt"/>
              </a:rPr>
              <a:t>(</a:t>
            </a:r>
            <a:r>
              <a:rPr lang="en-US" sz="2000" b="1" dirty="0">
                <a:solidFill>
                  <a:srgbClr val="000000"/>
                </a:solidFill>
                <a:latin typeface="+mn-lt"/>
              </a:rPr>
              <a:t>&gt;10x</a:t>
            </a:r>
            <a:r>
              <a:rPr lang="en-US" sz="2000" dirty="0">
                <a:solidFill>
                  <a:srgbClr val="000000"/>
                </a:solidFill>
                <a:latin typeface="+mn-lt"/>
              </a:rPr>
              <a:t>)</a:t>
            </a:r>
            <a:endParaRPr lang="en-US" sz="2000" baseline="50000" dirty="0">
              <a:solidFill>
                <a:srgbClr val="000000"/>
              </a:solidFill>
              <a:latin typeface="+mn-lt"/>
            </a:endParaRPr>
          </a:p>
          <a:p>
            <a:pPr marL="990550" lvl="1" indent="-380981" defTabSz="609570"/>
            <a:r>
              <a:rPr lang="en-US" sz="2000" dirty="0">
                <a:solidFill>
                  <a:srgbClr val="000000"/>
                </a:solidFill>
                <a:latin typeface="+mn-lt"/>
              </a:rPr>
              <a:t>Increased odds of being unaware of </a:t>
            </a:r>
            <a:r>
              <a:rPr lang="en-US" sz="2000" b="1" dirty="0">
                <a:solidFill>
                  <a:srgbClr val="000000"/>
                </a:solidFill>
                <a:latin typeface="+mn-lt"/>
              </a:rPr>
              <a:t>weight-based dosing </a:t>
            </a:r>
            <a:r>
              <a:rPr lang="en-US" sz="2000" dirty="0">
                <a:solidFill>
                  <a:srgbClr val="000000"/>
                </a:solidFill>
                <a:latin typeface="+mn-lt"/>
              </a:rPr>
              <a:t>(</a:t>
            </a:r>
            <a:r>
              <a:rPr lang="en-US" sz="2000" b="1" dirty="0">
                <a:solidFill>
                  <a:srgbClr val="000000"/>
                </a:solidFill>
                <a:latin typeface="+mn-lt"/>
              </a:rPr>
              <a:t>2.3x</a:t>
            </a:r>
            <a:r>
              <a:rPr lang="en-US" sz="2000" dirty="0">
                <a:solidFill>
                  <a:srgbClr val="000000"/>
                </a:solidFill>
                <a:latin typeface="+mn-lt"/>
              </a:rPr>
              <a:t>)</a:t>
            </a:r>
            <a:endParaRPr lang="en-US" sz="2000" baseline="50000" dirty="0">
              <a:solidFill>
                <a:srgbClr val="000000"/>
              </a:solidFill>
              <a:latin typeface="+mn-lt"/>
            </a:endParaRPr>
          </a:p>
          <a:p>
            <a:pPr marL="990550" lvl="1" indent="-380981" defTabSz="609570"/>
            <a:r>
              <a:rPr lang="en-US" sz="2000" dirty="0">
                <a:solidFill>
                  <a:srgbClr val="000000"/>
                </a:solidFill>
                <a:latin typeface="+mn-lt"/>
              </a:rPr>
              <a:t>Increased odds of making medication </a:t>
            </a:r>
            <a:r>
              <a:rPr lang="en-US" sz="2000" b="1" dirty="0">
                <a:solidFill>
                  <a:srgbClr val="000000"/>
                </a:solidFill>
                <a:latin typeface="+mn-lt"/>
              </a:rPr>
              <a:t>dosing error </a:t>
            </a:r>
            <a:r>
              <a:rPr lang="en-US" sz="2000" dirty="0">
                <a:solidFill>
                  <a:srgbClr val="000000"/>
                </a:solidFill>
                <a:latin typeface="+mn-lt"/>
              </a:rPr>
              <a:t>(</a:t>
            </a:r>
            <a:r>
              <a:rPr lang="en-US" sz="2000" b="1" dirty="0">
                <a:solidFill>
                  <a:srgbClr val="000000"/>
                </a:solidFill>
                <a:latin typeface="+mn-lt"/>
              </a:rPr>
              <a:t>1.5-2.5x</a:t>
            </a:r>
            <a:r>
              <a:rPr lang="en-US" sz="2000" dirty="0">
                <a:solidFill>
                  <a:srgbClr val="000000"/>
                </a:solidFill>
                <a:latin typeface="+mn-lt"/>
              </a:rPr>
              <a:t>)</a:t>
            </a:r>
            <a:endParaRPr lang="en-US" sz="2000" baseline="50000" dirty="0">
              <a:solidFill>
                <a:srgbClr val="000000"/>
              </a:solidFill>
              <a:latin typeface="+mn-lt"/>
            </a:endParaRPr>
          </a:p>
          <a:p>
            <a:pPr marL="380981" indent="-380981" defTabSz="609570">
              <a:spcBef>
                <a:spcPct val="0"/>
              </a:spcBef>
            </a:pPr>
            <a:endParaRPr lang="en-US" dirty="0">
              <a:solidFill>
                <a:srgbClr val="000000"/>
              </a:solidFill>
              <a:latin typeface="Arial"/>
            </a:endParaRPr>
          </a:p>
        </p:txBody>
      </p:sp>
      <p:sp>
        <p:nvSpPr>
          <p:cNvPr id="9" name="TextBox 8">
            <a:extLst>
              <a:ext uri="{FF2B5EF4-FFF2-40B4-BE49-F238E27FC236}">
                <a16:creationId xmlns:a16="http://schemas.microsoft.com/office/drawing/2014/main" id="{EFEF0944-7F04-D573-C47E-9C3E672F9455}"/>
              </a:ext>
            </a:extLst>
          </p:cNvPr>
          <p:cNvSpPr txBox="1">
            <a:spLocks noChangeArrowheads="1"/>
          </p:cNvSpPr>
          <p:nvPr/>
        </p:nvSpPr>
        <p:spPr bwMode="auto">
          <a:xfrm>
            <a:off x="7663873" y="5808423"/>
            <a:ext cx="7322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09570">
              <a:spcBef>
                <a:spcPct val="0"/>
              </a:spcBef>
              <a:buNone/>
            </a:pPr>
            <a:r>
              <a:rPr lang="en-US" altLang="en-US" sz="1200" dirty="0">
                <a:solidFill>
                  <a:srgbClr val="000000"/>
                </a:solidFill>
                <a:latin typeface="Arial" panose="020B0604020202020204" pitchFamily="34" charset="0"/>
                <a:cs typeface="Arial" panose="020B0604020202020204" pitchFamily="34" charset="0"/>
              </a:rPr>
              <a:t>Yin 2021, 2017, 2016, 2013, 2010, 2009, 2007; Harris 2017</a:t>
            </a:r>
          </a:p>
        </p:txBody>
      </p:sp>
      <p:pic>
        <p:nvPicPr>
          <p:cNvPr id="3" name="Picture 2">
            <a:extLst>
              <a:ext uri="{FF2B5EF4-FFF2-40B4-BE49-F238E27FC236}">
                <a16:creationId xmlns:a16="http://schemas.microsoft.com/office/drawing/2014/main" id="{64B3BC11-BDAE-459E-AA1E-D86ABF995582}"/>
              </a:ext>
            </a:extLst>
          </p:cNvPr>
          <p:cNvPicPr>
            <a:picLocks noChangeAspect="1"/>
          </p:cNvPicPr>
          <p:nvPr/>
        </p:nvPicPr>
        <p:blipFill>
          <a:blip r:embed="rId3"/>
          <a:stretch>
            <a:fillRect/>
          </a:stretch>
        </p:blipFill>
        <p:spPr>
          <a:xfrm>
            <a:off x="10604846" y="6390177"/>
            <a:ext cx="755671" cy="227165"/>
          </a:xfrm>
          <a:prstGeom prst="rect">
            <a:avLst/>
          </a:prstGeom>
        </p:spPr>
      </p:pic>
      <p:sp>
        <p:nvSpPr>
          <p:cNvPr id="7" name="Slide Number Placeholder 1">
            <a:extLst>
              <a:ext uri="{FF2B5EF4-FFF2-40B4-BE49-F238E27FC236}">
                <a16:creationId xmlns:a16="http://schemas.microsoft.com/office/drawing/2014/main" id="{986D39FA-0419-417F-8907-1B01F5696749}"/>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362367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459" y="1142711"/>
            <a:ext cx="6659880" cy="3991047"/>
          </a:xfrm>
          <a:prstGeom prst="rect">
            <a:avLst/>
          </a:prstGeom>
          <a:ln>
            <a:solidFill>
              <a:schemeClr val="accent1"/>
            </a:solidFill>
          </a:ln>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5132" y="257012"/>
            <a:ext cx="4544704" cy="6082232"/>
          </a:xfrm>
          <a:prstGeom prst="rect">
            <a:avLst/>
          </a:prstGeom>
          <a:ln>
            <a:solidFill>
              <a:schemeClr val="accent1"/>
            </a:solidFill>
          </a:ln>
        </p:spPr>
      </p:pic>
      <p:sp>
        <p:nvSpPr>
          <p:cNvPr id="5" name="Title 1"/>
          <p:cNvSpPr txBox="1">
            <a:spLocks/>
          </p:cNvSpPr>
          <p:nvPr/>
        </p:nvSpPr>
        <p:spPr>
          <a:xfrm>
            <a:off x="262459" y="330841"/>
            <a:ext cx="10361084" cy="1069657"/>
          </a:xfrm>
          <a:prstGeom prst="rect">
            <a:avLst/>
          </a:prstGeom>
        </p:spPr>
        <p:txBody>
          <a:bodyPr vert="horz" lIns="0" tIns="0" rIns="0" bIns="0" rtlCol="0" anchor="t" anchorCtr="0">
            <a:normAutofit/>
          </a:bodyPr>
          <a:lstStyle>
            <a:lvl1pPr algn="l" defTabSz="457200" rtl="0" eaLnBrk="1" latinLnBrk="0" hangingPunct="1">
              <a:lnSpc>
                <a:spcPct val="85000"/>
              </a:lnSpc>
              <a:spcBef>
                <a:spcPct val="0"/>
              </a:spcBef>
              <a:buNone/>
              <a:defRPr sz="2800" b="1" i="0" kern="1200" cap="none" baseline="0">
                <a:solidFill>
                  <a:schemeClr val="accent1"/>
                </a:solidFill>
                <a:latin typeface="Arial"/>
                <a:ea typeface="+mj-ea"/>
                <a:cs typeface="+mj-cs"/>
              </a:defRPr>
            </a:lvl1pPr>
          </a:lstStyle>
          <a:p>
            <a:pPr defTabSz="609570"/>
            <a:r>
              <a:rPr lang="en-US" sz="3600" b="0" i="1" dirty="0">
                <a:solidFill>
                  <a:srgbClr val="1E22AA"/>
                </a:solidFill>
                <a:latin typeface="Prometo Medium"/>
              </a:rPr>
              <a:t>2021 AAP Policy Statement</a:t>
            </a:r>
          </a:p>
        </p:txBody>
      </p:sp>
      <p:sp>
        <p:nvSpPr>
          <p:cNvPr id="3" name="TextBox 2">
            <a:extLst>
              <a:ext uri="{FF2B5EF4-FFF2-40B4-BE49-F238E27FC236}">
                <a16:creationId xmlns:a16="http://schemas.microsoft.com/office/drawing/2014/main" id="{F769343C-5EAA-4CAD-8A7B-F4AD339D7CD2}"/>
              </a:ext>
            </a:extLst>
          </p:cNvPr>
          <p:cNvSpPr txBox="1"/>
          <p:nvPr/>
        </p:nvSpPr>
        <p:spPr>
          <a:xfrm>
            <a:off x="-32425" y="5314073"/>
            <a:ext cx="7221849" cy="246221"/>
          </a:xfrm>
          <a:prstGeom prst="rect">
            <a:avLst/>
          </a:prstGeom>
          <a:noFill/>
        </p:spPr>
        <p:txBody>
          <a:bodyPr wrap="none" rtlCol="0">
            <a:spAutoFit/>
          </a:bodyPr>
          <a:lstStyle/>
          <a:p>
            <a:pPr defTabSz="609570"/>
            <a:r>
              <a:rPr lang="en-US" sz="1000" dirty="0">
                <a:solidFill>
                  <a:srgbClr val="000000"/>
                </a:solidFill>
                <a:latin typeface="Arial"/>
              </a:rPr>
              <a:t>https://publications.aap.org/pediatrics/article/148/6/e2021054666/183379/Preventing-Home-Medication-Administration-Errors</a:t>
            </a:r>
          </a:p>
        </p:txBody>
      </p:sp>
      <p:pic>
        <p:nvPicPr>
          <p:cNvPr id="6" name="Picture 5">
            <a:extLst>
              <a:ext uri="{FF2B5EF4-FFF2-40B4-BE49-F238E27FC236}">
                <a16:creationId xmlns:a16="http://schemas.microsoft.com/office/drawing/2014/main" id="{C3297BA5-E002-4E05-B3A9-7A0B42000EE1}"/>
              </a:ext>
            </a:extLst>
          </p:cNvPr>
          <p:cNvPicPr>
            <a:picLocks noChangeAspect="1"/>
          </p:cNvPicPr>
          <p:nvPr/>
        </p:nvPicPr>
        <p:blipFill>
          <a:blip r:embed="rId4"/>
          <a:stretch>
            <a:fillRect/>
          </a:stretch>
        </p:blipFill>
        <p:spPr>
          <a:xfrm>
            <a:off x="10600214" y="6408071"/>
            <a:ext cx="760303" cy="227164"/>
          </a:xfrm>
          <a:prstGeom prst="rect">
            <a:avLst/>
          </a:prstGeom>
        </p:spPr>
      </p:pic>
      <p:sp>
        <p:nvSpPr>
          <p:cNvPr id="7" name="Slide Number Placeholder 1">
            <a:extLst>
              <a:ext uri="{FF2B5EF4-FFF2-40B4-BE49-F238E27FC236}">
                <a16:creationId xmlns:a16="http://schemas.microsoft.com/office/drawing/2014/main" id="{815A30E4-050B-40C0-8C76-193852700F9B}"/>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942045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134" y="704608"/>
            <a:ext cx="10730201" cy="433517"/>
          </a:xfrm>
        </p:spPr>
        <p:txBody>
          <a:bodyPr/>
          <a:lstStyle/>
          <a:p>
            <a:r>
              <a:rPr lang="en-US" b="0" i="1" cap="none" dirty="0">
                <a:solidFill>
                  <a:srgbClr val="1E22AA"/>
                </a:solidFill>
                <a:latin typeface="Prometo Medium"/>
              </a:rPr>
              <a:t>2021 AAP Policy Statement - Recommendation 1 </a:t>
            </a:r>
            <a:r>
              <a:rPr lang="en-US" sz="2400" b="0" i="1" cap="none" dirty="0">
                <a:solidFill>
                  <a:srgbClr val="1E22AA"/>
                </a:solidFill>
                <a:latin typeface="Prometo Medium"/>
              </a:rPr>
              <a:t>(cont’d)</a:t>
            </a:r>
          </a:p>
        </p:txBody>
      </p:sp>
      <p:sp>
        <p:nvSpPr>
          <p:cNvPr id="3" name="Content Placeholder 2"/>
          <p:cNvSpPr>
            <a:spLocks noGrp="1"/>
          </p:cNvSpPr>
          <p:nvPr>
            <p:ph sz="half" idx="1"/>
          </p:nvPr>
        </p:nvSpPr>
        <p:spPr>
          <a:xfrm>
            <a:off x="294641" y="1546483"/>
            <a:ext cx="5752843" cy="3766023"/>
          </a:xfrm>
        </p:spPr>
        <p:txBody>
          <a:bodyPr/>
          <a:lstStyle/>
          <a:p>
            <a:pPr marL="342900" indent="-342900">
              <a:buClr>
                <a:srgbClr val="1E22AA"/>
              </a:buClr>
              <a:buFont typeface="Arial" panose="020B0604020202020204" pitchFamily="34" charset="0"/>
              <a:buChar char="•"/>
            </a:pPr>
            <a:r>
              <a:rPr lang="en-US" sz="2400" dirty="0">
                <a:solidFill>
                  <a:srgbClr val="FF5A5A"/>
                </a:solidFill>
              </a:rPr>
              <a:t>Promote use of appropriate dosing units </a:t>
            </a:r>
          </a:p>
          <a:p>
            <a:pPr lvl="1"/>
            <a:r>
              <a:rPr lang="en-US" dirty="0">
                <a:solidFill>
                  <a:schemeClr val="bg2">
                    <a:lumMod val="75000"/>
                  </a:schemeClr>
                </a:solidFill>
              </a:rPr>
              <a:t>    -   </a:t>
            </a:r>
            <a:r>
              <a:rPr lang="en-US" sz="2200" dirty="0">
                <a:solidFill>
                  <a:schemeClr val="bg2">
                    <a:lumMod val="75000"/>
                  </a:schemeClr>
                </a:solidFill>
              </a:rPr>
              <a:t>Use milliliter (mL) only units</a:t>
            </a:r>
          </a:p>
          <a:p>
            <a:pPr lvl="1"/>
            <a:r>
              <a:rPr lang="en-US" sz="2200" dirty="0">
                <a:solidFill>
                  <a:schemeClr val="bg2">
                    <a:lumMod val="75000"/>
                  </a:schemeClr>
                </a:solidFill>
              </a:rPr>
              <a:t>    -    Avoid spoon-based (e.g. teaspoon</a:t>
            </a:r>
            <a:br>
              <a:rPr lang="en-US" sz="2200" dirty="0">
                <a:solidFill>
                  <a:schemeClr val="bg2">
                    <a:lumMod val="75000"/>
                  </a:schemeClr>
                </a:solidFill>
              </a:rPr>
            </a:br>
            <a:r>
              <a:rPr lang="en-US" sz="2200" dirty="0">
                <a:solidFill>
                  <a:schemeClr val="bg2">
                    <a:lumMod val="75000"/>
                  </a:schemeClr>
                </a:solidFill>
              </a:rPr>
              <a:t>         [tsp] or tablespoon [TBSP]) or non-</a:t>
            </a:r>
            <a:br>
              <a:rPr lang="en-US" sz="2200" dirty="0">
                <a:solidFill>
                  <a:schemeClr val="bg2">
                    <a:lumMod val="75000"/>
                  </a:schemeClr>
                </a:solidFill>
              </a:rPr>
            </a:br>
            <a:r>
              <a:rPr lang="en-US" sz="2200" dirty="0">
                <a:solidFill>
                  <a:schemeClr val="bg2">
                    <a:lumMod val="75000"/>
                  </a:schemeClr>
                </a:solidFill>
              </a:rPr>
              <a:t>         metric units</a:t>
            </a:r>
          </a:p>
          <a:p>
            <a:pPr lvl="1"/>
            <a:endParaRPr lang="en-US" sz="2000" dirty="0"/>
          </a:p>
        </p:txBody>
      </p:sp>
      <p:cxnSp>
        <p:nvCxnSpPr>
          <p:cNvPr id="9" name="Straight Connector 8"/>
          <p:cNvCxnSpPr/>
          <p:nvPr/>
        </p:nvCxnSpPr>
        <p:spPr>
          <a:xfrm>
            <a:off x="6180587" y="1546483"/>
            <a:ext cx="0" cy="4664964"/>
          </a:xfrm>
          <a:prstGeom prst="line">
            <a:avLst/>
          </a:prstGeom>
        </p:spPr>
        <p:style>
          <a:lnRef idx="2">
            <a:schemeClr val="accent1"/>
          </a:lnRef>
          <a:fillRef idx="0">
            <a:schemeClr val="accent1"/>
          </a:fillRef>
          <a:effectRef idx="1">
            <a:schemeClr val="accent1"/>
          </a:effectRef>
          <a:fontRef idx="minor">
            <a:schemeClr val="tx1"/>
          </a:fontRef>
        </p:style>
      </p:cxnSp>
      <p:sp>
        <p:nvSpPr>
          <p:cNvPr id="11" name="Content Placeholder 2"/>
          <p:cNvSpPr>
            <a:spLocks noGrp="1"/>
          </p:cNvSpPr>
          <p:nvPr>
            <p:ph sz="half" idx="1"/>
          </p:nvPr>
        </p:nvSpPr>
        <p:spPr>
          <a:xfrm>
            <a:off x="6400803" y="1546486"/>
            <a:ext cx="5496556" cy="4741423"/>
          </a:xfrm>
        </p:spPr>
        <p:txBody>
          <a:bodyPr/>
          <a:lstStyle/>
          <a:p>
            <a:r>
              <a:rPr lang="en-US" sz="2400" i="1" dirty="0">
                <a:solidFill>
                  <a:srgbClr val="FF5A5A"/>
                </a:solidFill>
              </a:rPr>
              <a:t>Why?</a:t>
            </a:r>
          </a:p>
          <a:p>
            <a:pPr marL="342900" lvl="1" indent="-342900">
              <a:lnSpc>
                <a:spcPct val="100000"/>
              </a:lnSpc>
              <a:buFont typeface="Arial" panose="020B0604020202020204" pitchFamily="34" charset="0"/>
              <a:buChar char="•"/>
            </a:pPr>
            <a:r>
              <a:rPr lang="en-US" sz="2200" dirty="0">
                <a:solidFill>
                  <a:schemeClr val="tx1"/>
                </a:solidFill>
              </a:rPr>
              <a:t>Multiple units used in dosing instructions </a:t>
            </a:r>
            <a:r>
              <a:rPr lang="en-US" sz="1600" dirty="0">
                <a:solidFill>
                  <a:schemeClr val="tx1"/>
                </a:solidFill>
              </a:rPr>
              <a:t>(mL, tsp, TBSP)</a:t>
            </a:r>
            <a:r>
              <a:rPr lang="en-US" sz="2000" baseline="30000" dirty="0">
                <a:solidFill>
                  <a:schemeClr val="tx1"/>
                </a:solidFill>
              </a:rPr>
              <a:t>1</a:t>
            </a:r>
            <a:r>
              <a:rPr lang="en-US" sz="1600" baseline="30000" dirty="0">
                <a:solidFill>
                  <a:schemeClr val="tx1"/>
                </a:solidFill>
              </a:rPr>
              <a:t> </a:t>
            </a:r>
          </a:p>
          <a:p>
            <a:pPr lvl="2"/>
            <a:r>
              <a:rPr lang="en-US" sz="1800" dirty="0"/>
              <a:t>Risk of multi-fold errors</a:t>
            </a:r>
            <a:r>
              <a:rPr lang="en-US" sz="1800" baseline="30000" dirty="0"/>
              <a:t>2</a:t>
            </a:r>
            <a:r>
              <a:rPr lang="en-US" sz="1800" dirty="0"/>
              <a:t> </a:t>
            </a:r>
          </a:p>
          <a:p>
            <a:pPr marL="1381056" lvl="3" indent="-222240"/>
            <a:r>
              <a:rPr lang="en-US" dirty="0"/>
              <a:t>-  mL vs. tsp</a:t>
            </a:r>
            <a:r>
              <a:rPr lang="en-US" dirty="0">
                <a:sym typeface="Wingdings" panose="05000000000000000000" pitchFamily="2" charset="2"/>
              </a:rPr>
              <a:t> </a:t>
            </a:r>
            <a:r>
              <a:rPr lang="en-US" b="1" dirty="0">
                <a:sym typeface="Wingdings" panose="05000000000000000000" pitchFamily="2" charset="2"/>
              </a:rPr>
              <a:t>5x</a:t>
            </a:r>
            <a:r>
              <a:rPr lang="en-US" dirty="0">
                <a:sym typeface="Wingdings" panose="05000000000000000000" pitchFamily="2" charset="2"/>
              </a:rPr>
              <a:t> error </a:t>
            </a:r>
          </a:p>
          <a:p>
            <a:pPr marL="1381056" lvl="3" indent="-222240"/>
            <a:r>
              <a:rPr lang="en-US" dirty="0">
                <a:sym typeface="Wingdings" panose="05000000000000000000" pitchFamily="2" charset="2"/>
              </a:rPr>
              <a:t>-  tsp vs. TBSP  </a:t>
            </a:r>
            <a:r>
              <a:rPr lang="en-US" b="1" dirty="0">
                <a:sym typeface="Wingdings" panose="05000000000000000000" pitchFamily="2" charset="2"/>
              </a:rPr>
              <a:t>3x</a:t>
            </a:r>
            <a:r>
              <a:rPr lang="en-US" dirty="0">
                <a:sym typeface="Wingdings" panose="05000000000000000000" pitchFamily="2" charset="2"/>
              </a:rPr>
              <a:t> error</a:t>
            </a:r>
          </a:p>
          <a:p>
            <a:pPr lvl="2"/>
            <a:r>
              <a:rPr lang="en-US" sz="1800" dirty="0">
                <a:sym typeface="Wingdings" panose="05000000000000000000" pitchFamily="2" charset="2"/>
              </a:rPr>
              <a:t>More errors when Rx labels include teaspoon vs. mL-only</a:t>
            </a:r>
            <a:r>
              <a:rPr lang="en-US" sz="1800" baseline="30000" dirty="0">
                <a:sym typeface="Wingdings" panose="05000000000000000000" pitchFamily="2" charset="2"/>
              </a:rPr>
              <a:t>3</a:t>
            </a:r>
          </a:p>
          <a:p>
            <a:pPr marL="1381056" lvl="3" indent="-222240"/>
            <a:r>
              <a:rPr lang="en-US" b="1" dirty="0">
                <a:sym typeface="Wingdings" panose="05000000000000000000" pitchFamily="2" charset="2"/>
              </a:rPr>
              <a:t>-  2.5x increased odds </a:t>
            </a:r>
            <a:r>
              <a:rPr lang="en-US" dirty="0">
                <a:sym typeface="Wingdings" panose="05000000000000000000" pitchFamily="2" charset="2"/>
              </a:rPr>
              <a:t>of large 2-fold dosing error</a:t>
            </a:r>
          </a:p>
          <a:p>
            <a:pPr lvl="2"/>
            <a:endParaRPr lang="en-US" sz="1800" dirty="0">
              <a:sym typeface="Wingdings" panose="05000000000000000000" pitchFamily="2" charset="2"/>
            </a:endParaRPr>
          </a:p>
        </p:txBody>
      </p:sp>
      <p:sp>
        <p:nvSpPr>
          <p:cNvPr id="7" name="TextBox 6">
            <a:extLst>
              <a:ext uri="{FF2B5EF4-FFF2-40B4-BE49-F238E27FC236}">
                <a16:creationId xmlns:a16="http://schemas.microsoft.com/office/drawing/2014/main" id="{EF6AE773-C463-FC48-81D8-E9D44DDD9BE5}"/>
              </a:ext>
            </a:extLst>
          </p:cNvPr>
          <p:cNvSpPr txBox="1"/>
          <p:nvPr/>
        </p:nvSpPr>
        <p:spPr>
          <a:xfrm>
            <a:off x="532385" y="5785049"/>
            <a:ext cx="5017388" cy="246221"/>
          </a:xfrm>
          <a:prstGeom prst="rect">
            <a:avLst/>
          </a:prstGeom>
          <a:noFill/>
        </p:spPr>
        <p:txBody>
          <a:bodyPr wrap="square" rtlCol="0">
            <a:spAutoFit/>
          </a:bodyPr>
          <a:lstStyle/>
          <a:p>
            <a:pPr defTabSz="457178"/>
            <a:r>
              <a:rPr lang="en-US" sz="1000" dirty="0">
                <a:solidFill>
                  <a:prstClr val="white">
                    <a:lumMod val="50000"/>
                  </a:prstClr>
                </a:solidFill>
                <a:latin typeface="Arial" panose="020B0604020202020204" pitchFamily="34" charset="0"/>
                <a:cs typeface="Arial" panose="020B0604020202020204" pitchFamily="34" charset="0"/>
              </a:rPr>
              <a:t>Shah R, et al. 2014; NCPDP, 2014; Yin HS, et al. 2017. </a:t>
            </a:r>
          </a:p>
        </p:txBody>
      </p:sp>
      <p:pic>
        <p:nvPicPr>
          <p:cNvPr id="4" name="Picture 3">
            <a:extLst>
              <a:ext uri="{FF2B5EF4-FFF2-40B4-BE49-F238E27FC236}">
                <a16:creationId xmlns:a16="http://schemas.microsoft.com/office/drawing/2014/main" id="{96AA0B42-2EBF-4ACB-AC8D-E36225C2FD9D}"/>
              </a:ext>
            </a:extLst>
          </p:cNvPr>
          <p:cNvPicPr>
            <a:picLocks noChangeAspect="1"/>
          </p:cNvPicPr>
          <p:nvPr/>
        </p:nvPicPr>
        <p:blipFill>
          <a:blip r:embed="rId3"/>
          <a:stretch>
            <a:fillRect/>
          </a:stretch>
        </p:blipFill>
        <p:spPr>
          <a:xfrm>
            <a:off x="10595917" y="6390178"/>
            <a:ext cx="764600" cy="227164"/>
          </a:xfrm>
          <a:prstGeom prst="rect">
            <a:avLst/>
          </a:prstGeom>
        </p:spPr>
      </p:pic>
      <p:sp>
        <p:nvSpPr>
          <p:cNvPr id="8" name="Slide Number Placeholder 1">
            <a:extLst>
              <a:ext uri="{FF2B5EF4-FFF2-40B4-BE49-F238E27FC236}">
                <a16:creationId xmlns:a16="http://schemas.microsoft.com/office/drawing/2014/main" id="{7668BE0A-B43C-454F-A0E2-1D2B1400512D}"/>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475581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5973723" y="1528115"/>
            <a:ext cx="0" cy="4664964"/>
          </a:xfrm>
          <a:prstGeom prst="line">
            <a:avLst/>
          </a:prstGeom>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sz="half" idx="1"/>
          </p:nvPr>
        </p:nvSpPr>
        <p:spPr>
          <a:xfrm>
            <a:off x="6218278" y="1528119"/>
            <a:ext cx="5508289" cy="4741423"/>
          </a:xfrm>
        </p:spPr>
        <p:txBody>
          <a:bodyPr/>
          <a:lstStyle/>
          <a:p>
            <a:r>
              <a:rPr lang="en-US" sz="2400" i="1" dirty="0">
                <a:solidFill>
                  <a:srgbClr val="1E22AA"/>
                </a:solidFill>
              </a:rPr>
              <a:t>  </a:t>
            </a:r>
            <a:r>
              <a:rPr lang="en-US" sz="2400" i="1" dirty="0">
                <a:solidFill>
                  <a:srgbClr val="FF5A5A"/>
                </a:solidFill>
              </a:rPr>
              <a:t>Why? </a:t>
            </a:r>
            <a:r>
              <a:rPr lang="en-US" sz="1600" dirty="0">
                <a:solidFill>
                  <a:srgbClr val="FF5A5A"/>
                </a:solidFill>
              </a:rPr>
              <a:t>(cont’d)</a:t>
            </a:r>
          </a:p>
          <a:p>
            <a:pPr marL="612762" lvl="1" indent="-342900">
              <a:lnSpc>
                <a:spcPct val="100000"/>
              </a:lnSpc>
              <a:buFont typeface="Arial" panose="020B0604020202020204" pitchFamily="34" charset="0"/>
              <a:buChar char="•"/>
            </a:pPr>
            <a:r>
              <a:rPr lang="en-US" sz="2200" dirty="0">
                <a:solidFill>
                  <a:schemeClr val="tx1"/>
                </a:solidFill>
              </a:rPr>
              <a:t>Spoon-based terms inadvertently endorse use of nonstandard tools</a:t>
            </a:r>
            <a:r>
              <a:rPr lang="en-US" sz="2200" baseline="30000" dirty="0">
                <a:solidFill>
                  <a:schemeClr val="tx1"/>
                </a:solidFill>
              </a:rPr>
              <a:t>1</a:t>
            </a:r>
          </a:p>
          <a:p>
            <a:pPr marL="930227" lvl="2" indent="-203190"/>
            <a:r>
              <a:rPr lang="en-US" sz="1800" dirty="0"/>
              <a:t>Rx labels with spoon-based units vs. mL-only </a:t>
            </a:r>
            <a:r>
              <a:rPr lang="en-US" sz="1800" dirty="0">
                <a:sym typeface="Wingdings" panose="05000000000000000000" pitchFamily="2" charset="2"/>
              </a:rPr>
              <a:t>  </a:t>
            </a:r>
            <a:r>
              <a:rPr lang="en-US" sz="1800" b="1" dirty="0"/>
              <a:t>&gt;4x increased odds </a:t>
            </a:r>
            <a:r>
              <a:rPr lang="en-US" sz="1800" dirty="0"/>
              <a:t>of preferring kitchen spoon</a:t>
            </a:r>
          </a:p>
          <a:p>
            <a:pPr marL="612762" lvl="1" indent="-342900">
              <a:lnSpc>
                <a:spcPct val="100000"/>
              </a:lnSpc>
              <a:buFont typeface="Arial" panose="020B0604020202020204" pitchFamily="34" charset="0"/>
              <a:buChar char="•"/>
            </a:pPr>
            <a:r>
              <a:rPr lang="en-US" sz="2200" dirty="0">
                <a:solidFill>
                  <a:schemeClr val="tx1"/>
                </a:solidFill>
              </a:rPr>
              <a:t>Higher rate of dosing</a:t>
            </a:r>
          </a:p>
          <a:p>
            <a:pPr marL="269862" lvl="1">
              <a:lnSpc>
                <a:spcPct val="100000"/>
              </a:lnSpc>
            </a:pPr>
            <a:r>
              <a:rPr lang="en-US" sz="2200" dirty="0">
                <a:solidFill>
                  <a:schemeClr val="tx1"/>
                </a:solidFill>
              </a:rPr>
              <a:t>     errors with </a:t>
            </a:r>
          </a:p>
          <a:p>
            <a:pPr marL="269862" lvl="1">
              <a:lnSpc>
                <a:spcPct val="100000"/>
              </a:lnSpc>
            </a:pPr>
            <a:r>
              <a:rPr lang="en-US" sz="2200" dirty="0">
                <a:solidFill>
                  <a:schemeClr val="tx1"/>
                </a:solidFill>
              </a:rPr>
              <a:t>     kitchen spoons</a:t>
            </a:r>
            <a:r>
              <a:rPr lang="en-US" sz="2200" baseline="30000" dirty="0">
                <a:solidFill>
                  <a:schemeClr val="tx1"/>
                </a:solidFill>
              </a:rPr>
              <a:t>2,3</a:t>
            </a:r>
          </a:p>
          <a:p>
            <a:pPr marL="930227" lvl="2" indent="-203190"/>
            <a:r>
              <a:rPr lang="en-US" sz="1800" dirty="0"/>
              <a:t>Kitchen spoons                                                        highly variable</a:t>
            </a:r>
          </a:p>
          <a:p>
            <a:pPr marL="457178" lvl="1"/>
            <a:r>
              <a:rPr lang="en-US" sz="2200" dirty="0"/>
              <a:t>                          </a:t>
            </a:r>
          </a:p>
        </p:txBody>
      </p:sp>
      <p:pic>
        <p:nvPicPr>
          <p:cNvPr id="6" name="Picture 5">
            <a:extLst>
              <a:ext uri="{FF2B5EF4-FFF2-40B4-BE49-F238E27FC236}">
                <a16:creationId xmlns:a16="http://schemas.microsoft.com/office/drawing/2014/main" id="{A359C708-E698-954B-84E2-CD9608B214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96883" y="3954148"/>
            <a:ext cx="1900476" cy="2238931"/>
          </a:xfrm>
          <a:prstGeom prst="rect">
            <a:avLst/>
          </a:prstGeom>
        </p:spPr>
      </p:pic>
      <p:sp>
        <p:nvSpPr>
          <p:cNvPr id="8" name="TextBox 7">
            <a:extLst>
              <a:ext uri="{FF2B5EF4-FFF2-40B4-BE49-F238E27FC236}">
                <a16:creationId xmlns:a16="http://schemas.microsoft.com/office/drawing/2014/main" id="{B1C31C04-BF08-364C-8BC6-418642F93F1D}"/>
              </a:ext>
            </a:extLst>
          </p:cNvPr>
          <p:cNvSpPr txBox="1"/>
          <p:nvPr/>
        </p:nvSpPr>
        <p:spPr>
          <a:xfrm>
            <a:off x="609601" y="5375525"/>
            <a:ext cx="5262631" cy="246221"/>
          </a:xfrm>
          <a:prstGeom prst="rect">
            <a:avLst/>
          </a:prstGeom>
          <a:noFill/>
        </p:spPr>
        <p:txBody>
          <a:bodyPr wrap="square" rtlCol="0">
            <a:spAutoFit/>
          </a:bodyPr>
          <a:lstStyle/>
          <a:p>
            <a:pPr defTabSz="457178"/>
            <a:r>
              <a:rPr lang="en-US" sz="1000" dirty="0">
                <a:solidFill>
                  <a:prstClr val="white">
                    <a:lumMod val="50000"/>
                  </a:prstClr>
                </a:solidFill>
                <a:latin typeface="Arial" panose="020B0604020202020204" pitchFamily="34" charset="0"/>
                <a:cs typeface="Arial" panose="020B0604020202020204" pitchFamily="34" charset="0"/>
              </a:rPr>
              <a:t>Yin HS, et al. 2016; </a:t>
            </a:r>
            <a:r>
              <a:rPr lang="en-US" sz="1000" dirty="0" err="1">
                <a:solidFill>
                  <a:prstClr val="white">
                    <a:lumMod val="50000"/>
                  </a:prstClr>
                </a:solidFill>
                <a:latin typeface="Arial" panose="020B0604020202020204" pitchFamily="34" charset="0"/>
                <a:cs typeface="Arial" panose="020B0604020202020204" pitchFamily="34" charset="0"/>
              </a:rPr>
              <a:t>Madlon</a:t>
            </a:r>
            <a:r>
              <a:rPr lang="en-US" sz="1000" dirty="0">
                <a:solidFill>
                  <a:prstClr val="white">
                    <a:lumMod val="50000"/>
                  </a:prstClr>
                </a:solidFill>
                <a:latin typeface="Arial" panose="020B0604020202020204" pitchFamily="34" charset="0"/>
                <a:cs typeface="Arial" panose="020B0604020202020204" pitchFamily="34" charset="0"/>
              </a:rPr>
              <a:t>-Kay DJ, &amp; </a:t>
            </a:r>
            <a:r>
              <a:rPr lang="en-US" sz="1000" dirty="0" err="1">
                <a:solidFill>
                  <a:prstClr val="white">
                    <a:lumMod val="50000"/>
                  </a:prstClr>
                </a:solidFill>
                <a:latin typeface="Arial" panose="020B0604020202020204" pitchFamily="34" charset="0"/>
                <a:cs typeface="Arial" panose="020B0604020202020204" pitchFamily="34" charset="0"/>
              </a:rPr>
              <a:t>Mosch</a:t>
            </a:r>
            <a:r>
              <a:rPr lang="en-US" sz="1000" dirty="0">
                <a:solidFill>
                  <a:prstClr val="white">
                    <a:lumMod val="50000"/>
                  </a:prstClr>
                </a:solidFill>
                <a:latin typeface="Arial" panose="020B0604020202020204" pitchFamily="34" charset="0"/>
                <a:cs typeface="Arial" panose="020B0604020202020204" pitchFamily="34" charset="0"/>
              </a:rPr>
              <a:t> FS. 2000; </a:t>
            </a:r>
            <a:r>
              <a:rPr lang="en-US" sz="1000" dirty="0" err="1">
                <a:solidFill>
                  <a:prstClr val="white">
                    <a:lumMod val="50000"/>
                  </a:prstClr>
                </a:solidFill>
                <a:latin typeface="Arial" panose="020B0604020202020204" pitchFamily="34" charset="0"/>
                <a:cs typeface="Arial" panose="020B0604020202020204" pitchFamily="34" charset="0"/>
              </a:rPr>
              <a:t>Wansink</a:t>
            </a:r>
            <a:r>
              <a:rPr lang="en-US" sz="1000" dirty="0">
                <a:solidFill>
                  <a:prstClr val="white">
                    <a:lumMod val="50000"/>
                  </a:prstClr>
                </a:solidFill>
                <a:latin typeface="Arial" panose="020B0604020202020204" pitchFamily="34" charset="0"/>
                <a:cs typeface="Arial" panose="020B0604020202020204" pitchFamily="34" charset="0"/>
              </a:rPr>
              <a:t> B, &amp; </a:t>
            </a:r>
            <a:r>
              <a:rPr lang="en-US" sz="1000" dirty="0" err="1">
                <a:solidFill>
                  <a:prstClr val="white">
                    <a:lumMod val="50000"/>
                  </a:prstClr>
                </a:solidFill>
                <a:latin typeface="Arial" panose="020B0604020202020204" pitchFamily="34" charset="0"/>
                <a:cs typeface="Arial" panose="020B0604020202020204" pitchFamily="34" charset="0"/>
              </a:rPr>
              <a:t>Ittersum</a:t>
            </a:r>
            <a:r>
              <a:rPr lang="en-US" sz="1000" dirty="0">
                <a:solidFill>
                  <a:prstClr val="white">
                    <a:lumMod val="50000"/>
                  </a:prstClr>
                </a:solidFill>
                <a:latin typeface="Arial" panose="020B0604020202020204" pitchFamily="34" charset="0"/>
                <a:cs typeface="Arial" panose="020B0604020202020204" pitchFamily="34" charset="0"/>
              </a:rPr>
              <a:t>, K. 2010. </a:t>
            </a:r>
            <a:endParaRPr lang="en-US" sz="1000" dirty="0">
              <a:solidFill>
                <a:prstClr val="white">
                  <a:lumMod val="50000"/>
                </a:prstClr>
              </a:solidFill>
              <a:latin typeface="Calibri"/>
            </a:endParaRPr>
          </a:p>
        </p:txBody>
      </p:sp>
      <p:sp>
        <p:nvSpPr>
          <p:cNvPr id="12" name="Title 1">
            <a:extLst>
              <a:ext uri="{FF2B5EF4-FFF2-40B4-BE49-F238E27FC236}">
                <a16:creationId xmlns:a16="http://schemas.microsoft.com/office/drawing/2014/main" id="{EA687B50-B264-7587-374B-D8BC0181C2A3}"/>
              </a:ext>
            </a:extLst>
          </p:cNvPr>
          <p:cNvSpPr>
            <a:spLocks noGrp="1"/>
          </p:cNvSpPr>
          <p:nvPr>
            <p:ph type="title"/>
          </p:nvPr>
        </p:nvSpPr>
        <p:spPr>
          <a:xfrm>
            <a:off x="609600" y="704608"/>
            <a:ext cx="10932359" cy="433517"/>
          </a:xfrm>
        </p:spPr>
        <p:txBody>
          <a:bodyPr/>
          <a:lstStyle/>
          <a:p>
            <a:r>
              <a:rPr lang="en-US" b="0" i="1" cap="none" dirty="0">
                <a:solidFill>
                  <a:srgbClr val="1E22AA"/>
                </a:solidFill>
                <a:latin typeface="Prometo Medium"/>
              </a:rPr>
              <a:t>2021 AAP Policy Statement - Recommendation 1 </a:t>
            </a:r>
            <a:r>
              <a:rPr lang="en-US" sz="2400" b="0" i="1" cap="none" dirty="0">
                <a:solidFill>
                  <a:srgbClr val="1E22AA"/>
                </a:solidFill>
                <a:latin typeface="Prometo Medium"/>
              </a:rPr>
              <a:t>(cont’d)</a:t>
            </a:r>
          </a:p>
        </p:txBody>
      </p:sp>
      <p:sp>
        <p:nvSpPr>
          <p:cNvPr id="13" name="Content Placeholder 2">
            <a:extLst>
              <a:ext uri="{FF2B5EF4-FFF2-40B4-BE49-F238E27FC236}">
                <a16:creationId xmlns:a16="http://schemas.microsoft.com/office/drawing/2014/main" id="{4EB3B8DA-D78E-4171-39FE-E875F4691625}"/>
              </a:ext>
            </a:extLst>
          </p:cNvPr>
          <p:cNvSpPr txBox="1">
            <a:spLocks/>
          </p:cNvSpPr>
          <p:nvPr/>
        </p:nvSpPr>
        <p:spPr>
          <a:xfrm>
            <a:off x="294641" y="1546483"/>
            <a:ext cx="5752843" cy="3766023"/>
          </a:xfrm>
          <a:prstGeom prst="rect">
            <a:avLst/>
          </a:prstGeom>
        </p:spPr>
        <p:txBody>
          <a:bodyPr vert="horz" lIns="0" tIns="0" rIns="0" bIns="0" rtlCol="0">
            <a:noAutofit/>
          </a:bodyPr>
          <a:lstStyle>
            <a:lvl1pPr marL="0" indent="0" algn="l" defTabSz="914318" rtl="0" eaLnBrk="1" latinLnBrk="0" hangingPunct="1">
              <a:lnSpc>
                <a:spcPct val="150000"/>
              </a:lnSpc>
              <a:spcBef>
                <a:spcPts val="1000"/>
              </a:spcBef>
              <a:buClr>
                <a:schemeClr val="accent3"/>
              </a:buClr>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2400" kern="1200">
                <a:solidFill>
                  <a:srgbClr val="FF5A5A"/>
                </a:solidFill>
                <a:latin typeface="Century Gothic" panose="020B0502020202020204" pitchFamily="34" charset="0"/>
                <a:ea typeface="+mn-ea"/>
                <a:cs typeface="+mn-cs"/>
              </a:defRPr>
            </a:lvl2pPr>
            <a:lvl3pPr marL="1142942" indent="-228589" algn="l" defTabSz="914318" rtl="0" eaLnBrk="1" latinLnBrk="0" hangingPunct="1">
              <a:lnSpc>
                <a:spcPct val="150000"/>
              </a:lnSpc>
              <a:spcBef>
                <a:spcPts val="499"/>
              </a:spcBef>
              <a:buClr>
                <a:schemeClr val="tx1">
                  <a:lumMod val="50000"/>
                  <a:lumOff val="50000"/>
                </a:schemeClr>
              </a:buClr>
              <a:buSzPct val="100000"/>
              <a:buFont typeface="Lucida Grande"/>
              <a:buChar char="▪"/>
              <a:defRPr sz="20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8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8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1E22AA"/>
              </a:buClr>
              <a:buFont typeface="Arial" panose="020B0604020202020204" pitchFamily="34" charset="0"/>
              <a:buChar char="•"/>
            </a:pPr>
            <a:r>
              <a:rPr lang="en-US" sz="2400" dirty="0">
                <a:solidFill>
                  <a:srgbClr val="FF5A5A"/>
                </a:solidFill>
              </a:rPr>
              <a:t>Promote use of appropriate dosing units </a:t>
            </a:r>
          </a:p>
          <a:p>
            <a:pPr lvl="1"/>
            <a:r>
              <a:rPr lang="en-US" dirty="0">
                <a:solidFill>
                  <a:schemeClr val="bg2">
                    <a:lumMod val="75000"/>
                  </a:schemeClr>
                </a:solidFill>
              </a:rPr>
              <a:t>    -   </a:t>
            </a:r>
            <a:r>
              <a:rPr lang="en-US" sz="2200" dirty="0">
                <a:solidFill>
                  <a:schemeClr val="bg2">
                    <a:lumMod val="75000"/>
                  </a:schemeClr>
                </a:solidFill>
              </a:rPr>
              <a:t>Use milliliter (mL) only units</a:t>
            </a:r>
          </a:p>
          <a:p>
            <a:pPr lvl="1"/>
            <a:r>
              <a:rPr lang="en-US" sz="2200" dirty="0">
                <a:solidFill>
                  <a:schemeClr val="bg2">
                    <a:lumMod val="75000"/>
                  </a:schemeClr>
                </a:solidFill>
              </a:rPr>
              <a:t>    -    Avoid spoon-based (e.g. teaspoon</a:t>
            </a:r>
            <a:br>
              <a:rPr lang="en-US" sz="2200" dirty="0">
                <a:solidFill>
                  <a:schemeClr val="bg2">
                    <a:lumMod val="75000"/>
                  </a:schemeClr>
                </a:solidFill>
              </a:rPr>
            </a:br>
            <a:r>
              <a:rPr lang="en-US" sz="2200" dirty="0">
                <a:solidFill>
                  <a:schemeClr val="bg2">
                    <a:lumMod val="75000"/>
                  </a:schemeClr>
                </a:solidFill>
              </a:rPr>
              <a:t>         [tsp] or tablespoon [TBSP]) or non-</a:t>
            </a:r>
            <a:br>
              <a:rPr lang="en-US" sz="2200" dirty="0">
                <a:solidFill>
                  <a:schemeClr val="bg2">
                    <a:lumMod val="75000"/>
                  </a:schemeClr>
                </a:solidFill>
              </a:rPr>
            </a:br>
            <a:r>
              <a:rPr lang="en-US" sz="2200" dirty="0">
                <a:solidFill>
                  <a:schemeClr val="bg2">
                    <a:lumMod val="75000"/>
                  </a:schemeClr>
                </a:solidFill>
              </a:rPr>
              <a:t>         metric units</a:t>
            </a:r>
          </a:p>
          <a:p>
            <a:pPr lvl="1"/>
            <a:endParaRPr lang="en-US" sz="2000" dirty="0"/>
          </a:p>
        </p:txBody>
      </p:sp>
      <p:pic>
        <p:nvPicPr>
          <p:cNvPr id="2" name="Picture 1">
            <a:extLst>
              <a:ext uri="{FF2B5EF4-FFF2-40B4-BE49-F238E27FC236}">
                <a16:creationId xmlns:a16="http://schemas.microsoft.com/office/drawing/2014/main" id="{17A7213F-0C56-463D-B534-45791D26C8C1}"/>
              </a:ext>
            </a:extLst>
          </p:cNvPr>
          <p:cNvPicPr>
            <a:picLocks noChangeAspect="1"/>
          </p:cNvPicPr>
          <p:nvPr/>
        </p:nvPicPr>
        <p:blipFill>
          <a:blip r:embed="rId4"/>
          <a:stretch>
            <a:fillRect/>
          </a:stretch>
        </p:blipFill>
        <p:spPr>
          <a:xfrm>
            <a:off x="10595916" y="6406158"/>
            <a:ext cx="764601" cy="227164"/>
          </a:xfrm>
          <a:prstGeom prst="rect">
            <a:avLst/>
          </a:prstGeom>
        </p:spPr>
      </p:pic>
      <p:sp>
        <p:nvSpPr>
          <p:cNvPr id="11" name="Slide Number Placeholder 1">
            <a:extLst>
              <a:ext uri="{FF2B5EF4-FFF2-40B4-BE49-F238E27FC236}">
                <a16:creationId xmlns:a16="http://schemas.microsoft.com/office/drawing/2014/main" id="{12AA4405-4D13-4B5B-A2A1-86A0BBF02CBF}"/>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917118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6473952" y="1528119"/>
            <a:ext cx="5443731" cy="4741423"/>
          </a:xfrm>
        </p:spPr>
        <p:txBody>
          <a:bodyPr/>
          <a:lstStyle/>
          <a:p>
            <a:r>
              <a:rPr lang="en-US" sz="2400" i="1" dirty="0">
                <a:solidFill>
                  <a:srgbClr val="FF5A5A"/>
                </a:solidFill>
              </a:rPr>
              <a:t>Why?</a:t>
            </a:r>
            <a:endParaRPr lang="en-US" sz="2200" dirty="0">
              <a:solidFill>
                <a:srgbClr val="FF5A5A"/>
              </a:solidFill>
            </a:endParaRPr>
          </a:p>
          <a:p>
            <a:pPr marL="342900" lvl="1" indent="-342900">
              <a:buFont typeface="Arial" panose="020B0604020202020204" pitchFamily="34" charset="0"/>
              <a:buChar char="•"/>
            </a:pPr>
            <a:r>
              <a:rPr lang="en-US" sz="2200" dirty="0">
                <a:solidFill>
                  <a:schemeClr val="tx1"/>
                </a:solidFill>
              </a:rPr>
              <a:t>Fraction and decimal amounts increase the likelihood of error</a:t>
            </a:r>
            <a:r>
              <a:rPr lang="en-US" sz="2000" baseline="50000" dirty="0">
                <a:solidFill>
                  <a:schemeClr val="tx1"/>
                </a:solidFill>
              </a:rPr>
              <a:t>1</a:t>
            </a:r>
            <a:r>
              <a:rPr lang="en-US" sz="2200" dirty="0">
                <a:solidFill>
                  <a:schemeClr val="tx1"/>
                </a:solidFill>
              </a:rPr>
              <a:t> </a:t>
            </a:r>
          </a:p>
          <a:p>
            <a:pPr marL="342900" lvl="1" indent="-342900">
              <a:buFont typeface="Arial" panose="020B0604020202020204" pitchFamily="34" charset="0"/>
              <a:buChar char="•"/>
            </a:pPr>
            <a:r>
              <a:rPr lang="en-US" sz="2200" dirty="0">
                <a:solidFill>
                  <a:schemeClr val="tx1"/>
                </a:solidFill>
              </a:rPr>
              <a:t>Recs re: leading / trailing zeroes align with Joint Commission recs</a:t>
            </a:r>
            <a:r>
              <a:rPr lang="en-US" sz="2000" baseline="50000" dirty="0">
                <a:solidFill>
                  <a:schemeClr val="tx1"/>
                </a:solidFill>
              </a:rPr>
              <a:t>2</a:t>
            </a:r>
          </a:p>
          <a:p>
            <a:pPr marL="342900" lvl="1" indent="-342900">
              <a:buFont typeface="Arial" panose="020B0604020202020204" pitchFamily="34" charset="0"/>
              <a:buChar char="•"/>
            </a:pPr>
            <a:r>
              <a:rPr lang="en-US" sz="2200" dirty="0">
                <a:solidFill>
                  <a:schemeClr val="tx1"/>
                </a:solidFill>
              </a:rPr>
              <a:t>Increased risk of </a:t>
            </a:r>
            <a:r>
              <a:rPr lang="en-US" sz="2200" b="1" dirty="0">
                <a:solidFill>
                  <a:schemeClr val="tx1"/>
                </a:solidFill>
              </a:rPr>
              <a:t>10-fold </a:t>
            </a:r>
            <a:r>
              <a:rPr lang="en-US" sz="2200" dirty="0">
                <a:solidFill>
                  <a:schemeClr val="tx1"/>
                </a:solidFill>
              </a:rPr>
              <a:t>error</a:t>
            </a:r>
            <a:r>
              <a:rPr lang="en-US" sz="2200" baseline="50000" dirty="0">
                <a:solidFill>
                  <a:schemeClr val="tx1"/>
                </a:solidFill>
              </a:rPr>
              <a:t>3,4</a:t>
            </a:r>
          </a:p>
          <a:p>
            <a:pPr lvl="2"/>
            <a:r>
              <a:rPr lang="en-US" sz="1800" dirty="0"/>
              <a:t>When leading zeroes are left out</a:t>
            </a:r>
          </a:p>
          <a:p>
            <a:pPr lvl="2"/>
            <a:r>
              <a:rPr lang="en-US" sz="1800" dirty="0"/>
              <a:t>When trailing zeroes are included </a:t>
            </a:r>
          </a:p>
        </p:txBody>
      </p:sp>
      <p:sp>
        <p:nvSpPr>
          <p:cNvPr id="3" name="Content Placeholder 2"/>
          <p:cNvSpPr>
            <a:spLocks noGrp="1"/>
          </p:cNvSpPr>
          <p:nvPr>
            <p:ph sz="half" idx="1"/>
          </p:nvPr>
        </p:nvSpPr>
        <p:spPr>
          <a:xfrm>
            <a:off x="254002" y="1546483"/>
            <a:ext cx="5802911" cy="3766023"/>
          </a:xfrm>
        </p:spPr>
        <p:txBody>
          <a:bodyPr/>
          <a:lstStyle/>
          <a:p>
            <a:pPr marL="342900" indent="-342900">
              <a:buClr>
                <a:srgbClr val="1E22AA"/>
              </a:buClr>
              <a:buFont typeface="Arial" panose="020B0604020202020204" pitchFamily="34" charset="0"/>
              <a:buChar char="•"/>
            </a:pPr>
            <a:r>
              <a:rPr lang="en-US" sz="2400" dirty="0">
                <a:solidFill>
                  <a:srgbClr val="FF5A5A"/>
                </a:solidFill>
              </a:rPr>
              <a:t>Provide dose amounts that are easy to measure</a:t>
            </a:r>
          </a:p>
          <a:p>
            <a:pPr lvl="1"/>
            <a:endParaRPr lang="en-US" sz="2000" dirty="0">
              <a:solidFill>
                <a:schemeClr val="bg2">
                  <a:lumMod val="75000"/>
                </a:schemeClr>
              </a:solidFill>
            </a:endParaRPr>
          </a:p>
        </p:txBody>
      </p:sp>
      <p:cxnSp>
        <p:nvCxnSpPr>
          <p:cNvPr id="9" name="Straight Connector 8"/>
          <p:cNvCxnSpPr/>
          <p:nvPr/>
        </p:nvCxnSpPr>
        <p:spPr>
          <a:xfrm>
            <a:off x="6212671" y="1507107"/>
            <a:ext cx="0" cy="4664964"/>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46762" y="5372060"/>
            <a:ext cx="5017388" cy="246221"/>
          </a:xfrm>
          <a:prstGeom prst="rect">
            <a:avLst/>
          </a:prstGeom>
          <a:noFill/>
        </p:spPr>
        <p:txBody>
          <a:bodyPr wrap="square" rtlCol="0">
            <a:spAutoFit/>
          </a:bodyPr>
          <a:lstStyle/>
          <a:p>
            <a:pPr algn="just" defTabSz="457178"/>
            <a:r>
              <a:rPr lang="en-US" sz="1000" dirty="0">
                <a:solidFill>
                  <a:prstClr val="white">
                    <a:lumMod val="50000"/>
                  </a:prstClr>
                </a:solidFill>
                <a:latin typeface="Arial" panose="020B0604020202020204" pitchFamily="34" charset="0"/>
                <a:cs typeface="Arial" panose="020B0604020202020204" pitchFamily="34" charset="0"/>
              </a:rPr>
              <a:t>Yin HS, et al. 2010; Joint Commission, 2016; NCPDP, 2014; Paul I. 2015.</a:t>
            </a:r>
          </a:p>
        </p:txBody>
      </p:sp>
      <p:sp>
        <p:nvSpPr>
          <p:cNvPr id="11" name="Title 1">
            <a:extLst>
              <a:ext uri="{FF2B5EF4-FFF2-40B4-BE49-F238E27FC236}">
                <a16:creationId xmlns:a16="http://schemas.microsoft.com/office/drawing/2014/main" id="{2CF871C0-4C6B-E2DF-5F20-C8A6116A5037}"/>
              </a:ext>
            </a:extLst>
          </p:cNvPr>
          <p:cNvSpPr>
            <a:spLocks noGrp="1"/>
          </p:cNvSpPr>
          <p:nvPr>
            <p:ph type="title"/>
          </p:nvPr>
        </p:nvSpPr>
        <p:spPr>
          <a:xfrm>
            <a:off x="646761" y="704608"/>
            <a:ext cx="10772081" cy="369332"/>
          </a:xfrm>
        </p:spPr>
        <p:txBody>
          <a:bodyPr/>
          <a:lstStyle/>
          <a:p>
            <a:r>
              <a:rPr lang="en-US" sz="3200" b="0" i="1" cap="none" dirty="0">
                <a:solidFill>
                  <a:srgbClr val="1E22AA"/>
                </a:solidFill>
                <a:latin typeface="+mj-lt"/>
              </a:rPr>
              <a:t>2021 AAP Policy Statement - Recommendation 1 </a:t>
            </a:r>
            <a:r>
              <a:rPr lang="en-US" sz="2000" b="0" i="1" cap="none" dirty="0">
                <a:solidFill>
                  <a:srgbClr val="1E22AA"/>
                </a:solidFill>
                <a:latin typeface="+mj-lt"/>
              </a:rPr>
              <a:t>(cont’d)</a:t>
            </a:r>
          </a:p>
        </p:txBody>
      </p:sp>
      <p:sp>
        <p:nvSpPr>
          <p:cNvPr id="8" name="Content Placeholder 2">
            <a:extLst>
              <a:ext uri="{FF2B5EF4-FFF2-40B4-BE49-F238E27FC236}">
                <a16:creationId xmlns:a16="http://schemas.microsoft.com/office/drawing/2014/main" id="{02A5861F-935A-35AE-E1CB-B28E801D426D}"/>
              </a:ext>
            </a:extLst>
          </p:cNvPr>
          <p:cNvSpPr txBox="1">
            <a:spLocks/>
          </p:cNvSpPr>
          <p:nvPr/>
        </p:nvSpPr>
        <p:spPr>
          <a:xfrm>
            <a:off x="724942" y="2707551"/>
            <a:ext cx="5254388" cy="3766023"/>
          </a:xfrm>
          <a:prstGeom prst="rect">
            <a:avLst/>
          </a:prstGeom>
        </p:spPr>
        <p:txBody>
          <a:bodyPr vert="horz" lIns="0" tIns="0" rIns="0" bIns="0" rtlCol="0">
            <a:noAutofit/>
          </a:bodyPr>
          <a:lstStyle>
            <a:lvl1pPr marL="0" indent="0" algn="l" defTabSz="914318" rtl="0" eaLnBrk="1" latinLnBrk="0" hangingPunct="1">
              <a:lnSpc>
                <a:spcPct val="150000"/>
              </a:lnSpc>
              <a:spcBef>
                <a:spcPts val="1000"/>
              </a:spcBef>
              <a:buClr>
                <a:schemeClr val="accent3"/>
              </a:buClr>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2400" kern="1200">
                <a:solidFill>
                  <a:srgbClr val="FF5A5A"/>
                </a:solidFill>
                <a:latin typeface="Century Gothic" panose="020B0502020202020204" pitchFamily="34" charset="0"/>
                <a:ea typeface="+mn-ea"/>
                <a:cs typeface="+mn-cs"/>
              </a:defRPr>
            </a:lvl2pPr>
            <a:lvl3pPr marL="1142942" indent="-228589" algn="l" defTabSz="914318" rtl="0" eaLnBrk="1" latinLnBrk="0" hangingPunct="1">
              <a:lnSpc>
                <a:spcPct val="150000"/>
              </a:lnSpc>
              <a:spcBef>
                <a:spcPts val="499"/>
              </a:spcBef>
              <a:buClr>
                <a:schemeClr val="tx1">
                  <a:lumMod val="50000"/>
                  <a:lumOff val="50000"/>
                </a:schemeClr>
              </a:buClr>
              <a:buSzPct val="100000"/>
              <a:buFont typeface="Lucida Grande"/>
              <a:buChar char="▪"/>
              <a:defRPr sz="20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8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8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900" lvl="1" indent="-342900">
              <a:buFont typeface="Arial" panose="020B0604020202020204" pitchFamily="34" charset="0"/>
              <a:buChar char="•"/>
            </a:pPr>
            <a:r>
              <a:rPr lang="en-US" sz="2000" dirty="0">
                <a:solidFill>
                  <a:schemeClr val="bg2">
                    <a:lumMod val="75000"/>
                  </a:schemeClr>
                </a:solidFill>
              </a:rPr>
              <a:t>Avoid fractions or decimal amounts when possible (use whole number amounts)</a:t>
            </a:r>
          </a:p>
          <a:p>
            <a:pPr marL="342900" lvl="1" indent="-342900">
              <a:buFont typeface="Arial" panose="020B0604020202020204" pitchFamily="34" charset="0"/>
              <a:buChar char="•"/>
            </a:pPr>
            <a:r>
              <a:rPr lang="en-US" sz="2000" dirty="0">
                <a:solidFill>
                  <a:schemeClr val="bg2">
                    <a:lumMod val="75000"/>
                  </a:schemeClr>
                </a:solidFill>
              </a:rPr>
              <a:t>Include leading zeroes (e.g. 0.X)</a:t>
            </a:r>
          </a:p>
          <a:p>
            <a:pPr marL="342900" lvl="1" indent="-342900">
              <a:buFont typeface="Arial" panose="020B0604020202020204" pitchFamily="34" charset="0"/>
              <a:buChar char="•"/>
            </a:pPr>
            <a:r>
              <a:rPr lang="en-US" sz="2000" dirty="0">
                <a:solidFill>
                  <a:schemeClr val="bg2">
                    <a:lumMod val="75000"/>
                  </a:schemeClr>
                </a:solidFill>
              </a:rPr>
              <a:t>Avoid trailing zeroes (e.g. X.0)</a:t>
            </a:r>
          </a:p>
        </p:txBody>
      </p:sp>
      <p:pic>
        <p:nvPicPr>
          <p:cNvPr id="2" name="Picture 1">
            <a:extLst>
              <a:ext uri="{FF2B5EF4-FFF2-40B4-BE49-F238E27FC236}">
                <a16:creationId xmlns:a16="http://schemas.microsoft.com/office/drawing/2014/main" id="{63BDB623-2654-46DE-A5C4-3A13B4D06BD6}"/>
              </a:ext>
            </a:extLst>
          </p:cNvPr>
          <p:cNvPicPr>
            <a:picLocks noChangeAspect="1"/>
          </p:cNvPicPr>
          <p:nvPr/>
        </p:nvPicPr>
        <p:blipFill>
          <a:blip r:embed="rId3"/>
          <a:stretch>
            <a:fillRect/>
          </a:stretch>
        </p:blipFill>
        <p:spPr>
          <a:xfrm>
            <a:off x="10588335" y="6396536"/>
            <a:ext cx="764600" cy="227164"/>
          </a:xfrm>
          <a:prstGeom prst="rect">
            <a:avLst/>
          </a:prstGeom>
        </p:spPr>
      </p:pic>
      <p:sp>
        <p:nvSpPr>
          <p:cNvPr id="12" name="Slide Number Placeholder 1">
            <a:extLst>
              <a:ext uri="{FF2B5EF4-FFF2-40B4-BE49-F238E27FC236}">
                <a16:creationId xmlns:a16="http://schemas.microsoft.com/office/drawing/2014/main" id="{86DB88DB-EB6B-4185-817E-25FFD6444908}"/>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211937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4162" y="1546483"/>
            <a:ext cx="5792751" cy="3766023"/>
          </a:xfrm>
        </p:spPr>
        <p:txBody>
          <a:bodyPr/>
          <a:lstStyle/>
          <a:p>
            <a:pPr marL="342900" indent="-342900">
              <a:buClr>
                <a:srgbClr val="1E22AA"/>
              </a:buClr>
              <a:buFont typeface="Arial" panose="020B0604020202020204" pitchFamily="34" charset="0"/>
              <a:buChar char="•"/>
            </a:pPr>
            <a:r>
              <a:rPr lang="en-US" sz="2400" dirty="0">
                <a:solidFill>
                  <a:srgbClr val="FF5A5A"/>
                </a:solidFill>
              </a:rPr>
              <a:t>Learn and use health literacy (HL)-informed communication strategies  </a:t>
            </a:r>
          </a:p>
          <a:p>
            <a:pPr lvl="1"/>
            <a:endParaRPr lang="en-US" sz="2200" dirty="0"/>
          </a:p>
        </p:txBody>
      </p:sp>
      <p:cxnSp>
        <p:nvCxnSpPr>
          <p:cNvPr id="9" name="Straight Connector 8"/>
          <p:cNvCxnSpPr/>
          <p:nvPr/>
        </p:nvCxnSpPr>
        <p:spPr>
          <a:xfrm>
            <a:off x="6115689" y="1528119"/>
            <a:ext cx="0" cy="4664964"/>
          </a:xfrm>
          <a:prstGeom prst="line">
            <a:avLst/>
          </a:prstGeom>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sz="half" idx="1"/>
          </p:nvPr>
        </p:nvSpPr>
        <p:spPr>
          <a:xfrm>
            <a:off x="6368430" y="1528119"/>
            <a:ext cx="5530203" cy="4741423"/>
          </a:xfrm>
        </p:spPr>
        <p:txBody>
          <a:bodyPr/>
          <a:lstStyle/>
          <a:p>
            <a:r>
              <a:rPr lang="en-US" sz="2400" i="1" dirty="0">
                <a:solidFill>
                  <a:srgbClr val="FF5A5A"/>
                </a:solidFill>
              </a:rPr>
              <a:t>Why?</a:t>
            </a:r>
            <a:endParaRPr lang="en-US" sz="1600" dirty="0">
              <a:solidFill>
                <a:srgbClr val="FF5A5A"/>
              </a:solidFill>
            </a:endParaRPr>
          </a:p>
          <a:p>
            <a:pPr marL="342900" lvl="1" indent="-342900">
              <a:lnSpc>
                <a:spcPct val="100000"/>
              </a:lnSpc>
              <a:buFont typeface="Arial" panose="020B0604020202020204" pitchFamily="34" charset="0"/>
              <a:buChar char="•"/>
            </a:pPr>
            <a:r>
              <a:rPr lang="en-US" sz="2200" dirty="0">
                <a:solidFill>
                  <a:schemeClr val="tx1"/>
                </a:solidFill>
              </a:rPr>
              <a:t>Pictures/drawings</a:t>
            </a:r>
            <a:r>
              <a:rPr lang="en-US" sz="2000" baseline="50000" dirty="0">
                <a:solidFill>
                  <a:schemeClr val="tx1"/>
                </a:solidFill>
              </a:rPr>
              <a:t>1,2</a:t>
            </a:r>
            <a:endParaRPr lang="en-US" sz="2000" dirty="0">
              <a:solidFill>
                <a:schemeClr val="tx1"/>
              </a:solidFill>
            </a:endParaRPr>
          </a:p>
          <a:p>
            <a:pPr lvl="2">
              <a:lnSpc>
                <a:spcPct val="100000"/>
              </a:lnSpc>
            </a:pPr>
            <a:r>
              <a:rPr lang="en-US" dirty="0"/>
              <a:t>Associated with a ~</a:t>
            </a:r>
            <a:r>
              <a:rPr lang="en-US" b="1" dirty="0"/>
              <a:t>2-fold reduction</a:t>
            </a:r>
            <a:r>
              <a:rPr lang="en-US" dirty="0"/>
              <a:t> in large (&gt;2x) dosing errors</a:t>
            </a:r>
          </a:p>
        </p:txBody>
      </p:sp>
      <p:sp>
        <p:nvSpPr>
          <p:cNvPr id="8" name="Rectangle 7">
            <a:extLst>
              <a:ext uri="{FF2B5EF4-FFF2-40B4-BE49-F238E27FC236}">
                <a16:creationId xmlns:a16="http://schemas.microsoft.com/office/drawing/2014/main" id="{EBED93BB-23A2-BC40-8EE4-1C00F16BAC77}"/>
              </a:ext>
            </a:extLst>
          </p:cNvPr>
          <p:cNvSpPr/>
          <p:nvPr/>
        </p:nvSpPr>
        <p:spPr>
          <a:xfrm>
            <a:off x="572835" y="5375526"/>
            <a:ext cx="5175403" cy="246221"/>
          </a:xfrm>
          <a:prstGeom prst="rect">
            <a:avLst/>
          </a:prstGeom>
        </p:spPr>
        <p:txBody>
          <a:bodyPr wrap="square">
            <a:spAutoFit/>
          </a:bodyPr>
          <a:lstStyle/>
          <a:p>
            <a:pPr defTabSz="457178"/>
            <a:r>
              <a:rPr lang="en-US" sz="1000" dirty="0">
                <a:solidFill>
                  <a:prstClr val="white">
                    <a:lumMod val="50000"/>
                  </a:prstClr>
                </a:solidFill>
                <a:latin typeface="Arial" panose="020B0604020202020204" pitchFamily="34" charset="0"/>
                <a:cs typeface="Arial" panose="020B0604020202020204" pitchFamily="34" charset="0"/>
              </a:rPr>
              <a:t>Yin HS, et al. 2017; Yin HS, et al. 2011</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9542" y="3600686"/>
            <a:ext cx="4267977" cy="1375039"/>
          </a:xfrm>
          <a:prstGeom prst="rect">
            <a:avLst/>
          </a:prstGeom>
        </p:spPr>
      </p:pic>
      <p:sp>
        <p:nvSpPr>
          <p:cNvPr id="11" name="Title 1">
            <a:extLst>
              <a:ext uri="{FF2B5EF4-FFF2-40B4-BE49-F238E27FC236}">
                <a16:creationId xmlns:a16="http://schemas.microsoft.com/office/drawing/2014/main" id="{5BE15502-D368-8871-E25B-FA0BFA8DAE78}"/>
              </a:ext>
            </a:extLst>
          </p:cNvPr>
          <p:cNvSpPr txBox="1">
            <a:spLocks/>
          </p:cNvSpPr>
          <p:nvPr/>
        </p:nvSpPr>
        <p:spPr>
          <a:xfrm>
            <a:off x="572835" y="745850"/>
            <a:ext cx="10950467" cy="433517"/>
          </a:xfrm>
          <a:prstGeom prst="rect">
            <a:avLst/>
          </a:prstGeom>
          <a:effectLst/>
        </p:spPr>
        <p:txBody>
          <a:bodyPr vert="horz" wrap="square" lIns="0" tIns="0" rIns="0" bIns="0" rtlCol="0" anchor="t" anchorCtr="0">
            <a:spAutoFit/>
          </a:bodyPr>
          <a:lstStyle>
            <a:lvl1pPr algn="l" defTabSz="914318" rtl="0" eaLnBrk="1" latinLnBrk="0" hangingPunct="1">
              <a:lnSpc>
                <a:spcPct val="75000"/>
              </a:lnSpc>
              <a:spcBef>
                <a:spcPct val="0"/>
              </a:spcBef>
              <a:buNone/>
              <a:defRPr sz="3600" b="1" i="0" kern="1200" cap="small" spc="0" baseline="0">
                <a:solidFill>
                  <a:srgbClr val="D84E19"/>
                </a:solidFill>
                <a:latin typeface="Georgia"/>
                <a:ea typeface="+mj-ea"/>
                <a:cs typeface="+mj-cs"/>
              </a:defRPr>
            </a:lvl1pPr>
          </a:lstStyle>
          <a:p>
            <a:r>
              <a:rPr lang="en-US" b="0" i="1" cap="none" dirty="0">
                <a:solidFill>
                  <a:srgbClr val="1E22AA"/>
                </a:solidFill>
                <a:latin typeface="Prometo Medium"/>
              </a:rPr>
              <a:t>2021 AAP Policy Statement - Recommendation 1 </a:t>
            </a:r>
            <a:r>
              <a:rPr lang="en-US" sz="2400" b="0" i="1" cap="none" dirty="0">
                <a:solidFill>
                  <a:srgbClr val="1E22AA"/>
                </a:solidFill>
                <a:latin typeface="Prometo Medium"/>
              </a:rPr>
              <a:t>(cont’d)</a:t>
            </a:r>
          </a:p>
        </p:txBody>
      </p:sp>
      <p:sp>
        <p:nvSpPr>
          <p:cNvPr id="12" name="Content Placeholder 2">
            <a:extLst>
              <a:ext uri="{FF2B5EF4-FFF2-40B4-BE49-F238E27FC236}">
                <a16:creationId xmlns:a16="http://schemas.microsoft.com/office/drawing/2014/main" id="{9503C156-231C-5CF2-CFAE-463928D7FF5E}"/>
              </a:ext>
            </a:extLst>
          </p:cNvPr>
          <p:cNvSpPr txBox="1">
            <a:spLocks/>
          </p:cNvSpPr>
          <p:nvPr/>
        </p:nvSpPr>
        <p:spPr>
          <a:xfrm>
            <a:off x="954665" y="2637993"/>
            <a:ext cx="5792751" cy="3766023"/>
          </a:xfrm>
          <a:prstGeom prst="rect">
            <a:avLst/>
          </a:prstGeom>
        </p:spPr>
        <p:txBody>
          <a:bodyPr vert="horz" lIns="0" tIns="0" rIns="0" bIns="0" rtlCol="0">
            <a:noAutofit/>
          </a:bodyPr>
          <a:lstStyle>
            <a:lvl1pPr marL="0" indent="0" algn="l" defTabSz="914318" rtl="0" eaLnBrk="1" latinLnBrk="0" hangingPunct="1">
              <a:lnSpc>
                <a:spcPct val="150000"/>
              </a:lnSpc>
              <a:spcBef>
                <a:spcPts val="1000"/>
              </a:spcBef>
              <a:buClr>
                <a:schemeClr val="accent3"/>
              </a:buClr>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2400" kern="1200">
                <a:solidFill>
                  <a:srgbClr val="FF5A5A"/>
                </a:solidFill>
                <a:latin typeface="Century Gothic" panose="020B0502020202020204" pitchFamily="34" charset="0"/>
                <a:ea typeface="+mn-ea"/>
                <a:cs typeface="+mn-cs"/>
              </a:defRPr>
            </a:lvl2pPr>
            <a:lvl3pPr marL="1142942" indent="-228589" algn="l" defTabSz="914318" rtl="0" eaLnBrk="1" latinLnBrk="0" hangingPunct="1">
              <a:lnSpc>
                <a:spcPct val="150000"/>
              </a:lnSpc>
              <a:spcBef>
                <a:spcPts val="499"/>
              </a:spcBef>
              <a:buClr>
                <a:schemeClr val="tx1">
                  <a:lumMod val="50000"/>
                  <a:lumOff val="50000"/>
                </a:schemeClr>
              </a:buClr>
              <a:buSzPct val="100000"/>
              <a:buFont typeface="Lucida Grande"/>
              <a:buChar char="▪"/>
              <a:defRPr sz="20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8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8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900" lvl="1" indent="-342900">
              <a:buFont typeface="Arial" panose="020B0604020202020204" pitchFamily="34" charset="0"/>
              <a:buChar char="•"/>
            </a:pPr>
            <a:r>
              <a:rPr lang="en-US" sz="2200" dirty="0">
                <a:solidFill>
                  <a:schemeClr val="bg2">
                    <a:lumMod val="75000"/>
                  </a:schemeClr>
                </a:solidFill>
              </a:rPr>
              <a:t>Plain language </a:t>
            </a:r>
          </a:p>
          <a:p>
            <a:pPr marL="342900" lvl="1" indent="-342900">
              <a:buFont typeface="Arial" panose="020B0604020202020204" pitchFamily="34" charset="0"/>
              <a:buChar char="•"/>
            </a:pPr>
            <a:r>
              <a:rPr lang="en-US" sz="2200" dirty="0">
                <a:solidFill>
                  <a:schemeClr val="bg2">
                    <a:lumMod val="75000"/>
                  </a:schemeClr>
                </a:solidFill>
              </a:rPr>
              <a:t>Teachback / </a:t>
            </a:r>
            <a:r>
              <a:rPr lang="en-US" sz="2200" dirty="0" err="1">
                <a:solidFill>
                  <a:schemeClr val="bg2">
                    <a:lumMod val="75000"/>
                  </a:schemeClr>
                </a:solidFill>
              </a:rPr>
              <a:t>showback</a:t>
            </a:r>
            <a:endParaRPr lang="en-US" sz="2200" dirty="0">
              <a:solidFill>
                <a:schemeClr val="bg2">
                  <a:lumMod val="75000"/>
                </a:schemeClr>
              </a:solidFill>
            </a:endParaRPr>
          </a:p>
          <a:p>
            <a:pPr marL="342900" lvl="1" indent="-342900">
              <a:buFont typeface="Arial" panose="020B0604020202020204" pitchFamily="34" charset="0"/>
              <a:buChar char="•"/>
            </a:pPr>
            <a:r>
              <a:rPr lang="en-US" sz="2200" dirty="0">
                <a:solidFill>
                  <a:schemeClr val="bg2">
                    <a:lumMod val="75000"/>
                  </a:schemeClr>
                </a:solidFill>
              </a:rPr>
              <a:t>Pictures / drawings</a:t>
            </a:r>
          </a:p>
          <a:p>
            <a:pPr lvl="1"/>
            <a:endParaRPr lang="en-US" sz="2200" dirty="0"/>
          </a:p>
        </p:txBody>
      </p:sp>
      <p:pic>
        <p:nvPicPr>
          <p:cNvPr id="2" name="Picture 1">
            <a:extLst>
              <a:ext uri="{FF2B5EF4-FFF2-40B4-BE49-F238E27FC236}">
                <a16:creationId xmlns:a16="http://schemas.microsoft.com/office/drawing/2014/main" id="{77F6147B-7FA4-4CD3-BF9F-4789E9846911}"/>
              </a:ext>
            </a:extLst>
          </p:cNvPr>
          <p:cNvPicPr>
            <a:picLocks noChangeAspect="1"/>
          </p:cNvPicPr>
          <p:nvPr/>
        </p:nvPicPr>
        <p:blipFill>
          <a:blip r:embed="rId4"/>
          <a:stretch>
            <a:fillRect/>
          </a:stretch>
        </p:blipFill>
        <p:spPr>
          <a:xfrm>
            <a:off x="10575144" y="6384006"/>
            <a:ext cx="785373" cy="233336"/>
          </a:xfrm>
          <a:prstGeom prst="rect">
            <a:avLst/>
          </a:prstGeom>
        </p:spPr>
      </p:pic>
      <p:sp>
        <p:nvSpPr>
          <p:cNvPr id="13" name="Slide Number Placeholder 1">
            <a:extLst>
              <a:ext uri="{FF2B5EF4-FFF2-40B4-BE49-F238E27FC236}">
                <a16:creationId xmlns:a16="http://schemas.microsoft.com/office/drawing/2014/main" id="{2944063E-28E3-43B4-B745-2C873E2D9B61}"/>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623653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212671" y="1507107"/>
            <a:ext cx="0" cy="4664964"/>
          </a:xfrm>
          <a:prstGeom prst="line">
            <a:avLst/>
          </a:prstGeom>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sz="half" idx="1"/>
          </p:nvPr>
        </p:nvSpPr>
        <p:spPr>
          <a:xfrm>
            <a:off x="6473956" y="1449414"/>
            <a:ext cx="5525007" cy="4741423"/>
          </a:xfrm>
        </p:spPr>
        <p:txBody>
          <a:bodyPr/>
          <a:lstStyle/>
          <a:p>
            <a:r>
              <a:rPr lang="en-US" sz="2400" i="1" dirty="0">
                <a:solidFill>
                  <a:srgbClr val="FF5A5A"/>
                </a:solidFill>
              </a:rPr>
              <a:t>Why? </a:t>
            </a:r>
            <a:r>
              <a:rPr lang="en-US" sz="1600" i="1" dirty="0">
                <a:solidFill>
                  <a:srgbClr val="FF5A5A"/>
                </a:solidFill>
              </a:rPr>
              <a:t>(cont’d)</a:t>
            </a:r>
            <a:endParaRPr lang="en-US" sz="1600" dirty="0">
              <a:solidFill>
                <a:srgbClr val="FF5A5A"/>
              </a:solidFill>
            </a:endParaRPr>
          </a:p>
          <a:p>
            <a:pPr lvl="1"/>
            <a:r>
              <a:rPr lang="en-US" sz="2200" dirty="0">
                <a:solidFill>
                  <a:schemeClr val="tx1"/>
                </a:solidFill>
              </a:rPr>
              <a:t>HL-informed counseling </a:t>
            </a:r>
            <a:r>
              <a:rPr lang="en-US" sz="1800" dirty="0">
                <a:solidFill>
                  <a:schemeClr val="tx1"/>
                </a:solidFill>
              </a:rPr>
              <a:t>(plain language + pictographic medication instruction sheet (dosing diagram + pictographic log) + </a:t>
            </a:r>
            <a:r>
              <a:rPr lang="en-US" sz="1800" dirty="0" err="1">
                <a:solidFill>
                  <a:schemeClr val="tx1"/>
                </a:solidFill>
              </a:rPr>
              <a:t>teachback</a:t>
            </a:r>
            <a:r>
              <a:rPr lang="en-US" sz="1800" dirty="0">
                <a:solidFill>
                  <a:schemeClr val="tx1"/>
                </a:solidFill>
              </a:rPr>
              <a:t>/ </a:t>
            </a:r>
            <a:r>
              <a:rPr lang="en-US" sz="1800" dirty="0" err="1">
                <a:solidFill>
                  <a:schemeClr val="tx1"/>
                </a:solidFill>
              </a:rPr>
              <a:t>showback</a:t>
            </a:r>
            <a:r>
              <a:rPr lang="en-US" sz="1800" dirty="0">
                <a:solidFill>
                  <a:schemeClr val="tx1"/>
                </a:solidFill>
              </a:rPr>
              <a:t>) </a:t>
            </a:r>
            <a:r>
              <a:rPr lang="en-US" sz="2200" dirty="0">
                <a:solidFill>
                  <a:schemeClr val="tx1"/>
                </a:solidFill>
              </a:rPr>
              <a:t>enhances caregiver understanding</a:t>
            </a:r>
            <a:r>
              <a:rPr lang="en-US" sz="2000" baseline="50000" dirty="0">
                <a:solidFill>
                  <a:schemeClr val="tx1"/>
                </a:solidFill>
              </a:rPr>
              <a:t>1-2</a:t>
            </a:r>
          </a:p>
          <a:p>
            <a:pPr marL="457200" lvl="2">
              <a:spcBef>
                <a:spcPts val="0"/>
              </a:spcBef>
            </a:pPr>
            <a:r>
              <a:rPr lang="en-US" sz="1800" b="1" dirty="0">
                <a:sym typeface="Wingdings" panose="05000000000000000000" pitchFamily="2" charset="2"/>
              </a:rPr>
              <a:t>5x</a:t>
            </a:r>
            <a:r>
              <a:rPr lang="en-US" sz="1800" dirty="0">
                <a:sym typeface="Wingdings" panose="05000000000000000000" pitchFamily="2" charset="2"/>
              </a:rPr>
              <a:t> </a:t>
            </a:r>
            <a:r>
              <a:rPr lang="en-US" sz="1800" dirty="0"/>
              <a:t>reduction in dosing errors</a:t>
            </a:r>
            <a:endParaRPr lang="en-US" baseline="50000" dirty="0"/>
          </a:p>
          <a:p>
            <a:pPr marL="457200" lvl="2">
              <a:spcBef>
                <a:spcPts val="0"/>
              </a:spcBef>
            </a:pPr>
            <a:r>
              <a:rPr lang="en-US" sz="1800" b="1" dirty="0"/>
              <a:t>4x</a:t>
            </a:r>
            <a:r>
              <a:rPr lang="en-US" sz="1800" dirty="0"/>
              <a:t> increase in adherence</a:t>
            </a:r>
            <a:endParaRPr lang="en-US" baseline="50000" dirty="0"/>
          </a:p>
        </p:txBody>
      </p:sp>
      <p:pic>
        <p:nvPicPr>
          <p:cNvPr id="12"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03617" y="3843477"/>
            <a:ext cx="1891777" cy="245394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BED93BB-23A2-BC40-8EE4-1C00F16BAC77}"/>
              </a:ext>
            </a:extLst>
          </p:cNvPr>
          <p:cNvSpPr/>
          <p:nvPr/>
        </p:nvSpPr>
        <p:spPr>
          <a:xfrm>
            <a:off x="409031" y="5311517"/>
            <a:ext cx="5175403" cy="246221"/>
          </a:xfrm>
          <a:prstGeom prst="rect">
            <a:avLst/>
          </a:prstGeom>
        </p:spPr>
        <p:txBody>
          <a:bodyPr wrap="square">
            <a:spAutoFit/>
          </a:bodyPr>
          <a:lstStyle/>
          <a:p>
            <a:pPr defTabSz="457178"/>
            <a:r>
              <a:rPr lang="en-US" sz="1000" dirty="0">
                <a:solidFill>
                  <a:prstClr val="white">
                    <a:lumMod val="50000"/>
                  </a:prstClr>
                </a:solidFill>
                <a:latin typeface="Arial" panose="020B0604020202020204" pitchFamily="34" charset="0"/>
                <a:cs typeface="Arial" panose="020B0604020202020204" pitchFamily="34" charset="0"/>
              </a:rPr>
              <a:t>Yin HS, et al. 2017; Yin HS, et al. 2011; Yin HS, et al. 2008; DeWalt DA &amp; </a:t>
            </a:r>
            <a:r>
              <a:rPr lang="en-US" sz="1000" dirty="0" err="1">
                <a:solidFill>
                  <a:prstClr val="white">
                    <a:lumMod val="50000"/>
                  </a:prstClr>
                </a:solidFill>
                <a:latin typeface="Arial" panose="020B0604020202020204" pitchFamily="34" charset="0"/>
                <a:cs typeface="Arial" panose="020B0604020202020204" pitchFamily="34" charset="0"/>
              </a:rPr>
              <a:t>Hink</a:t>
            </a:r>
            <a:r>
              <a:rPr lang="en-US" sz="1000" dirty="0">
                <a:solidFill>
                  <a:prstClr val="white">
                    <a:lumMod val="50000"/>
                  </a:prstClr>
                </a:solidFill>
                <a:latin typeface="Arial" panose="020B0604020202020204" pitchFamily="34" charset="0"/>
                <a:cs typeface="Arial" panose="020B0604020202020204" pitchFamily="34" charset="0"/>
              </a:rPr>
              <a:t> A. 2009.</a:t>
            </a:r>
          </a:p>
        </p:txBody>
      </p:sp>
      <p:sp>
        <p:nvSpPr>
          <p:cNvPr id="11" name="Title 1">
            <a:extLst>
              <a:ext uri="{FF2B5EF4-FFF2-40B4-BE49-F238E27FC236}">
                <a16:creationId xmlns:a16="http://schemas.microsoft.com/office/drawing/2014/main" id="{F2D55F1D-BECE-DC0A-2EFF-4AD6636463F5}"/>
              </a:ext>
            </a:extLst>
          </p:cNvPr>
          <p:cNvSpPr txBox="1">
            <a:spLocks/>
          </p:cNvSpPr>
          <p:nvPr/>
        </p:nvSpPr>
        <p:spPr>
          <a:xfrm>
            <a:off x="409030" y="857008"/>
            <a:ext cx="10955651" cy="433517"/>
          </a:xfrm>
          <a:prstGeom prst="rect">
            <a:avLst/>
          </a:prstGeom>
          <a:effectLst/>
        </p:spPr>
        <p:txBody>
          <a:bodyPr vert="horz" wrap="square" lIns="0" tIns="0" rIns="0" bIns="0" rtlCol="0" anchor="t" anchorCtr="0">
            <a:spAutoFit/>
          </a:bodyPr>
          <a:lstStyle>
            <a:lvl1pPr algn="l" defTabSz="914318" rtl="0" eaLnBrk="1" latinLnBrk="0" hangingPunct="1">
              <a:lnSpc>
                <a:spcPct val="75000"/>
              </a:lnSpc>
              <a:spcBef>
                <a:spcPct val="0"/>
              </a:spcBef>
              <a:buNone/>
              <a:defRPr sz="3600" b="1" i="0" kern="1200" cap="small" spc="0" baseline="0">
                <a:solidFill>
                  <a:srgbClr val="D84E19"/>
                </a:solidFill>
                <a:latin typeface="Georgia"/>
                <a:ea typeface="+mj-ea"/>
                <a:cs typeface="+mj-cs"/>
              </a:defRPr>
            </a:lvl1pPr>
          </a:lstStyle>
          <a:p>
            <a:r>
              <a:rPr lang="en-US" b="0" i="1" cap="none" dirty="0">
                <a:solidFill>
                  <a:srgbClr val="1E22AA"/>
                </a:solidFill>
                <a:latin typeface="Prometo Medium" panose="020B0704030203060203"/>
              </a:rPr>
              <a:t>2021 AAP Policy Statement - Recommendation 1 </a:t>
            </a:r>
            <a:r>
              <a:rPr lang="en-US" sz="2400" b="0" i="1" cap="none" dirty="0">
                <a:solidFill>
                  <a:srgbClr val="1E22AA"/>
                </a:solidFill>
                <a:latin typeface="Prometo Medium" panose="020B0704030203060203"/>
              </a:rPr>
              <a:t>(cont’d)</a:t>
            </a:r>
          </a:p>
        </p:txBody>
      </p:sp>
      <p:sp>
        <p:nvSpPr>
          <p:cNvPr id="13" name="Content Placeholder 2">
            <a:extLst>
              <a:ext uri="{FF2B5EF4-FFF2-40B4-BE49-F238E27FC236}">
                <a16:creationId xmlns:a16="http://schemas.microsoft.com/office/drawing/2014/main" id="{04196A7D-C31F-6F2C-D082-2EB0BCF7A273}"/>
              </a:ext>
            </a:extLst>
          </p:cNvPr>
          <p:cNvSpPr txBox="1">
            <a:spLocks/>
          </p:cNvSpPr>
          <p:nvPr/>
        </p:nvSpPr>
        <p:spPr>
          <a:xfrm>
            <a:off x="264162" y="1546483"/>
            <a:ext cx="5792751" cy="3766023"/>
          </a:xfrm>
          <a:prstGeom prst="rect">
            <a:avLst/>
          </a:prstGeom>
        </p:spPr>
        <p:txBody>
          <a:bodyPr vert="horz" lIns="0" tIns="0" rIns="0" bIns="0" rtlCol="0">
            <a:noAutofit/>
          </a:bodyPr>
          <a:lstStyle>
            <a:lvl1pPr marL="0" indent="0" algn="l" defTabSz="914318" rtl="0" eaLnBrk="1" latinLnBrk="0" hangingPunct="1">
              <a:lnSpc>
                <a:spcPct val="150000"/>
              </a:lnSpc>
              <a:spcBef>
                <a:spcPts val="1000"/>
              </a:spcBef>
              <a:buClr>
                <a:schemeClr val="accent3"/>
              </a:buClr>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2400" kern="1200">
                <a:solidFill>
                  <a:srgbClr val="FF5A5A"/>
                </a:solidFill>
                <a:latin typeface="Century Gothic" panose="020B0502020202020204" pitchFamily="34" charset="0"/>
                <a:ea typeface="+mn-ea"/>
                <a:cs typeface="+mn-cs"/>
              </a:defRPr>
            </a:lvl2pPr>
            <a:lvl3pPr marL="1142942" indent="-228589" algn="l" defTabSz="914318" rtl="0" eaLnBrk="1" latinLnBrk="0" hangingPunct="1">
              <a:lnSpc>
                <a:spcPct val="150000"/>
              </a:lnSpc>
              <a:spcBef>
                <a:spcPts val="499"/>
              </a:spcBef>
              <a:buClr>
                <a:schemeClr val="tx1">
                  <a:lumMod val="50000"/>
                  <a:lumOff val="50000"/>
                </a:schemeClr>
              </a:buClr>
              <a:buSzPct val="100000"/>
              <a:buFont typeface="Lucida Grande"/>
              <a:buChar char="▪"/>
              <a:defRPr sz="20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8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8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1E22AA"/>
              </a:buClr>
              <a:buFont typeface="Arial" panose="020B0604020202020204" pitchFamily="34" charset="0"/>
              <a:buChar char="•"/>
            </a:pPr>
            <a:r>
              <a:rPr lang="en-US" sz="2400" dirty="0">
                <a:solidFill>
                  <a:srgbClr val="FF5A5A"/>
                </a:solidFill>
              </a:rPr>
              <a:t>Learn and use health literacy (HL)-informed communication strategies  </a:t>
            </a:r>
          </a:p>
          <a:p>
            <a:pPr lvl="1"/>
            <a:endParaRPr lang="en-US" sz="2200" dirty="0"/>
          </a:p>
          <a:p>
            <a:pPr lvl="1"/>
            <a:endParaRPr lang="en-US" sz="2200" dirty="0"/>
          </a:p>
        </p:txBody>
      </p:sp>
      <p:sp>
        <p:nvSpPr>
          <p:cNvPr id="14" name="Content Placeholder 2">
            <a:extLst>
              <a:ext uri="{FF2B5EF4-FFF2-40B4-BE49-F238E27FC236}">
                <a16:creationId xmlns:a16="http://schemas.microsoft.com/office/drawing/2014/main" id="{4BD7A6DC-D08D-019D-70D0-0AC6CD458655}"/>
              </a:ext>
            </a:extLst>
          </p:cNvPr>
          <p:cNvSpPr txBox="1">
            <a:spLocks/>
          </p:cNvSpPr>
          <p:nvPr/>
        </p:nvSpPr>
        <p:spPr>
          <a:xfrm>
            <a:off x="954665" y="2637993"/>
            <a:ext cx="5792751" cy="3766023"/>
          </a:xfrm>
          <a:prstGeom prst="rect">
            <a:avLst/>
          </a:prstGeom>
        </p:spPr>
        <p:txBody>
          <a:bodyPr vert="horz" lIns="0" tIns="0" rIns="0" bIns="0" rtlCol="0">
            <a:noAutofit/>
          </a:bodyPr>
          <a:lstStyle>
            <a:lvl1pPr marL="0" indent="0" algn="l" defTabSz="914318" rtl="0" eaLnBrk="1" latinLnBrk="0" hangingPunct="1">
              <a:lnSpc>
                <a:spcPct val="150000"/>
              </a:lnSpc>
              <a:spcBef>
                <a:spcPts val="1000"/>
              </a:spcBef>
              <a:buClr>
                <a:schemeClr val="accent3"/>
              </a:buClr>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2400" kern="1200">
                <a:solidFill>
                  <a:srgbClr val="FF5A5A"/>
                </a:solidFill>
                <a:latin typeface="Century Gothic" panose="020B0502020202020204" pitchFamily="34" charset="0"/>
                <a:ea typeface="+mn-ea"/>
                <a:cs typeface="+mn-cs"/>
              </a:defRPr>
            </a:lvl2pPr>
            <a:lvl3pPr marL="1142942" indent="-228589" algn="l" defTabSz="914318" rtl="0" eaLnBrk="1" latinLnBrk="0" hangingPunct="1">
              <a:lnSpc>
                <a:spcPct val="150000"/>
              </a:lnSpc>
              <a:spcBef>
                <a:spcPts val="499"/>
              </a:spcBef>
              <a:buClr>
                <a:schemeClr val="tx1">
                  <a:lumMod val="50000"/>
                  <a:lumOff val="50000"/>
                </a:schemeClr>
              </a:buClr>
              <a:buSzPct val="100000"/>
              <a:buFont typeface="Lucida Grande"/>
              <a:buChar char="▪"/>
              <a:defRPr sz="20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8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8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900" lvl="1" indent="-342900">
              <a:buFont typeface="Arial" panose="020B0604020202020204" pitchFamily="34" charset="0"/>
              <a:buChar char="•"/>
            </a:pPr>
            <a:r>
              <a:rPr lang="en-US" sz="2200" dirty="0">
                <a:solidFill>
                  <a:schemeClr val="bg2">
                    <a:lumMod val="75000"/>
                  </a:schemeClr>
                </a:solidFill>
              </a:rPr>
              <a:t>Plain language </a:t>
            </a:r>
          </a:p>
          <a:p>
            <a:pPr marL="342900" lvl="1" indent="-342900">
              <a:buFont typeface="Arial" panose="020B0604020202020204" pitchFamily="34" charset="0"/>
              <a:buChar char="•"/>
            </a:pPr>
            <a:r>
              <a:rPr lang="en-US" sz="2200" dirty="0">
                <a:solidFill>
                  <a:schemeClr val="bg2">
                    <a:lumMod val="75000"/>
                  </a:schemeClr>
                </a:solidFill>
              </a:rPr>
              <a:t>Teachback / </a:t>
            </a:r>
            <a:r>
              <a:rPr lang="en-US" sz="2200" dirty="0" err="1">
                <a:solidFill>
                  <a:schemeClr val="bg2">
                    <a:lumMod val="75000"/>
                  </a:schemeClr>
                </a:solidFill>
              </a:rPr>
              <a:t>showback</a:t>
            </a:r>
            <a:endParaRPr lang="en-US" sz="2200" dirty="0">
              <a:solidFill>
                <a:schemeClr val="bg2">
                  <a:lumMod val="75000"/>
                </a:schemeClr>
              </a:solidFill>
            </a:endParaRPr>
          </a:p>
          <a:p>
            <a:pPr marL="342900" lvl="1" indent="-342900">
              <a:buFont typeface="Arial" panose="020B0604020202020204" pitchFamily="34" charset="0"/>
              <a:buChar char="•"/>
            </a:pPr>
            <a:r>
              <a:rPr lang="en-US" sz="2200" dirty="0">
                <a:solidFill>
                  <a:schemeClr val="bg2">
                    <a:lumMod val="75000"/>
                  </a:schemeClr>
                </a:solidFill>
              </a:rPr>
              <a:t>Pictures / drawings</a:t>
            </a:r>
          </a:p>
          <a:p>
            <a:pPr lvl="1"/>
            <a:endParaRPr lang="en-US" sz="2200" dirty="0"/>
          </a:p>
        </p:txBody>
      </p:sp>
      <p:pic>
        <p:nvPicPr>
          <p:cNvPr id="2" name="Picture 1">
            <a:extLst>
              <a:ext uri="{FF2B5EF4-FFF2-40B4-BE49-F238E27FC236}">
                <a16:creationId xmlns:a16="http://schemas.microsoft.com/office/drawing/2014/main" id="{EB101054-B180-4BB0-B8BD-5E404AB3F76D}"/>
              </a:ext>
            </a:extLst>
          </p:cNvPr>
          <p:cNvPicPr>
            <a:picLocks noChangeAspect="1"/>
          </p:cNvPicPr>
          <p:nvPr/>
        </p:nvPicPr>
        <p:blipFill>
          <a:blip r:embed="rId4"/>
          <a:stretch>
            <a:fillRect/>
          </a:stretch>
        </p:blipFill>
        <p:spPr>
          <a:xfrm>
            <a:off x="10595917" y="6393394"/>
            <a:ext cx="764600" cy="227164"/>
          </a:xfrm>
          <a:prstGeom prst="rect">
            <a:avLst/>
          </a:prstGeom>
        </p:spPr>
      </p:pic>
      <p:sp>
        <p:nvSpPr>
          <p:cNvPr id="15" name="Slide Number Placeholder 1">
            <a:extLst>
              <a:ext uri="{FF2B5EF4-FFF2-40B4-BE49-F238E27FC236}">
                <a16:creationId xmlns:a16="http://schemas.microsoft.com/office/drawing/2014/main" id="{E3DD0AA1-314B-4EB1-ABA1-21967BFACA33}"/>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114203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6397810" y="1120869"/>
            <a:ext cx="5794189" cy="4741423"/>
          </a:xfrm>
        </p:spPr>
        <p:txBody>
          <a:bodyPr/>
          <a:lstStyle/>
          <a:p>
            <a:r>
              <a:rPr lang="en-US" sz="2400" i="1" dirty="0">
                <a:solidFill>
                  <a:srgbClr val="FF5A5A"/>
                </a:solidFill>
              </a:rPr>
              <a:t>Why?</a:t>
            </a:r>
            <a:endParaRPr lang="en-US" sz="2200" dirty="0">
              <a:solidFill>
                <a:srgbClr val="FF5A5A"/>
              </a:solidFill>
            </a:endParaRPr>
          </a:p>
          <a:p>
            <a:pPr marL="342900" lvl="1" indent="-342900">
              <a:lnSpc>
                <a:spcPct val="100000"/>
              </a:lnSpc>
              <a:buFont typeface="Arial" panose="020B0604020202020204" pitchFamily="34" charset="0"/>
              <a:buChar char="•"/>
            </a:pPr>
            <a:r>
              <a:rPr lang="en-US" sz="2200" dirty="0">
                <a:solidFill>
                  <a:schemeClr val="tx1"/>
                </a:solidFill>
              </a:rPr>
              <a:t>Oral syringes preferred for increased dosing accuracy; dosing cups error prone</a:t>
            </a:r>
            <a:r>
              <a:rPr lang="en-US" sz="2000" baseline="50000" dirty="0">
                <a:solidFill>
                  <a:schemeClr val="tx1"/>
                </a:solidFill>
              </a:rPr>
              <a:t>1-3</a:t>
            </a:r>
          </a:p>
          <a:p>
            <a:pPr lvl="2">
              <a:lnSpc>
                <a:spcPct val="100000"/>
              </a:lnSpc>
            </a:pPr>
            <a:r>
              <a:rPr lang="en-US" sz="1800" b="1" dirty="0">
                <a:solidFill>
                  <a:schemeClr val="tx1"/>
                </a:solidFill>
              </a:rPr>
              <a:t>&gt;3x </a:t>
            </a:r>
            <a:r>
              <a:rPr lang="en-US" sz="1800" dirty="0"/>
              <a:t>increased odds of error with cups vs. oral syringes</a:t>
            </a:r>
          </a:p>
          <a:p>
            <a:pPr lvl="2">
              <a:lnSpc>
                <a:spcPct val="100000"/>
              </a:lnSpc>
            </a:pPr>
            <a:r>
              <a:rPr lang="en-US" sz="1800" dirty="0"/>
              <a:t>Risk of multifold errors with cups high for small-dose volumes</a:t>
            </a:r>
            <a:endParaRPr lang="en-US" baseline="50000" dirty="0"/>
          </a:p>
          <a:p>
            <a:pPr marL="342900" lvl="1" indent="-342900">
              <a:lnSpc>
                <a:spcPct val="100000"/>
              </a:lnSpc>
              <a:buFont typeface="Arial" panose="020B0604020202020204" pitchFamily="34" charset="0"/>
              <a:buChar char="•"/>
            </a:pPr>
            <a:r>
              <a:rPr lang="en-US" sz="2200" dirty="0">
                <a:solidFill>
                  <a:schemeClr val="tx1"/>
                </a:solidFill>
              </a:rPr>
              <a:t>Oral syringes especially recommended for</a:t>
            </a:r>
            <a:r>
              <a:rPr lang="en-US" sz="2200" baseline="30000" dirty="0">
                <a:solidFill>
                  <a:schemeClr val="tx1"/>
                </a:solidFill>
              </a:rPr>
              <a:t>1-4</a:t>
            </a:r>
            <a:r>
              <a:rPr lang="en-US" sz="2200" dirty="0">
                <a:solidFill>
                  <a:schemeClr val="tx1"/>
                </a:solidFill>
              </a:rPr>
              <a:t> </a:t>
            </a:r>
          </a:p>
          <a:p>
            <a:pPr lvl="2">
              <a:lnSpc>
                <a:spcPct val="100000"/>
              </a:lnSpc>
            </a:pPr>
            <a:r>
              <a:rPr lang="en-US" sz="1800" dirty="0"/>
              <a:t>&lt;5-mL doses of medication</a:t>
            </a:r>
            <a:endParaRPr lang="en-US" baseline="50000" dirty="0"/>
          </a:p>
          <a:p>
            <a:pPr lvl="2">
              <a:lnSpc>
                <a:spcPct val="100000"/>
              </a:lnSpc>
            </a:pPr>
            <a:r>
              <a:rPr lang="en-US" sz="1800" dirty="0"/>
              <a:t>Medications for young children</a:t>
            </a:r>
            <a:endParaRPr lang="en-US" baseline="50000" dirty="0"/>
          </a:p>
          <a:p>
            <a:pPr lvl="2">
              <a:lnSpc>
                <a:spcPct val="100000"/>
              </a:lnSpc>
            </a:pPr>
            <a:r>
              <a:rPr lang="en-US" sz="1800" dirty="0"/>
              <a:t>Medications with narrow therapeutic windows</a:t>
            </a:r>
            <a:endParaRPr lang="en-US" baseline="50000" dirty="0"/>
          </a:p>
        </p:txBody>
      </p:sp>
      <p:cxnSp>
        <p:nvCxnSpPr>
          <p:cNvPr id="9" name="Straight Connector 8"/>
          <p:cNvCxnSpPr/>
          <p:nvPr/>
        </p:nvCxnSpPr>
        <p:spPr>
          <a:xfrm>
            <a:off x="6212671" y="1299843"/>
            <a:ext cx="0" cy="4664964"/>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76590" y="5945553"/>
            <a:ext cx="5208637" cy="246221"/>
          </a:xfrm>
          <a:prstGeom prst="rect">
            <a:avLst/>
          </a:prstGeom>
          <a:noFill/>
        </p:spPr>
        <p:txBody>
          <a:bodyPr wrap="square" rtlCol="0">
            <a:spAutoFit/>
          </a:bodyPr>
          <a:lstStyle/>
          <a:p>
            <a:pPr defTabSz="457178"/>
            <a:r>
              <a:rPr lang="en-US" sz="1000" dirty="0">
                <a:solidFill>
                  <a:prstClr val="white">
                    <a:lumMod val="50000"/>
                  </a:prstClr>
                </a:solidFill>
                <a:latin typeface="Arial" panose="020B0604020202020204" pitchFamily="34" charset="0"/>
                <a:cs typeface="Arial" panose="020B0604020202020204" pitchFamily="34" charset="0"/>
              </a:rPr>
              <a:t>Paul I. 2015; Yin HS, et al. 2016; Yin HS, et al. 2017; Beckett V, et al. 2012; AAP 2009.</a:t>
            </a:r>
          </a:p>
        </p:txBody>
      </p:sp>
      <p:sp>
        <p:nvSpPr>
          <p:cNvPr id="8" name="Content Placeholder 2"/>
          <p:cNvSpPr>
            <a:spLocks noGrp="1"/>
          </p:cNvSpPr>
          <p:nvPr>
            <p:ph sz="half" idx="1"/>
          </p:nvPr>
        </p:nvSpPr>
        <p:spPr>
          <a:xfrm>
            <a:off x="313519" y="1273969"/>
            <a:ext cx="5665811" cy="4099539"/>
          </a:xfrm>
        </p:spPr>
        <p:txBody>
          <a:bodyPr/>
          <a:lstStyle/>
          <a:p>
            <a:pPr marL="342900" indent="-342900">
              <a:lnSpc>
                <a:spcPct val="100000"/>
              </a:lnSpc>
              <a:buClr>
                <a:srgbClr val="1E22AA"/>
              </a:buClr>
              <a:buFont typeface="Arial" panose="020B0604020202020204" pitchFamily="34" charset="0"/>
              <a:buChar char="•"/>
            </a:pPr>
            <a:r>
              <a:rPr lang="en-US" sz="2400" dirty="0">
                <a:solidFill>
                  <a:srgbClr val="FF5A5A"/>
                </a:solidFill>
              </a:rPr>
              <a:t>Encourage use of standardized dosing tools with all liquid medications</a:t>
            </a:r>
          </a:p>
        </p:txBody>
      </p:sp>
      <p:pic>
        <p:nvPicPr>
          <p:cNvPr id="1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8291" y="3402467"/>
            <a:ext cx="604839" cy="195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7"/>
          <p:cNvSpPr>
            <a:spLocks noChangeArrowheads="1"/>
          </p:cNvSpPr>
          <p:nvPr/>
        </p:nvSpPr>
        <p:spPr bwMode="auto">
          <a:xfrm>
            <a:off x="856483" y="4777773"/>
            <a:ext cx="342900" cy="17145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766" fontAlgn="base">
              <a:spcBef>
                <a:spcPct val="0"/>
              </a:spcBef>
              <a:spcAft>
                <a:spcPct val="0"/>
              </a:spcAft>
              <a:buNone/>
            </a:pPr>
            <a:endParaRPr lang="en-US" altLang="en-US" sz="1351">
              <a:solidFill>
                <a:srgbClr val="000000"/>
              </a:solidFill>
            </a:endParaRPr>
          </a:p>
        </p:txBody>
      </p:sp>
      <p:pic>
        <p:nvPicPr>
          <p:cNvPr id="14"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4862" y="3916893"/>
            <a:ext cx="756047" cy="779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9"/>
          <p:cNvSpPr>
            <a:spLocks noChangeArrowheads="1"/>
          </p:cNvSpPr>
          <p:nvPr/>
        </p:nvSpPr>
        <p:spPr bwMode="auto">
          <a:xfrm>
            <a:off x="3040093" y="4207988"/>
            <a:ext cx="342900" cy="17145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766" fontAlgn="base">
              <a:spcBef>
                <a:spcPct val="0"/>
              </a:spcBef>
              <a:spcAft>
                <a:spcPct val="0"/>
              </a:spcAft>
              <a:buNone/>
            </a:pPr>
            <a:endParaRPr lang="en-US" altLang="en-US" sz="1351">
              <a:solidFill>
                <a:srgbClr val="000000"/>
              </a:solidFill>
            </a:endParaRPr>
          </a:p>
        </p:txBody>
      </p:sp>
      <p:sp>
        <p:nvSpPr>
          <p:cNvPr id="16" name="Rectangle 10"/>
          <p:cNvSpPr>
            <a:spLocks noChangeArrowheads="1"/>
          </p:cNvSpPr>
          <p:nvPr/>
        </p:nvSpPr>
        <p:spPr bwMode="auto">
          <a:xfrm>
            <a:off x="2047198" y="4162107"/>
            <a:ext cx="342900" cy="17145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766" fontAlgn="base">
              <a:spcBef>
                <a:spcPct val="0"/>
              </a:spcBef>
              <a:spcAft>
                <a:spcPct val="0"/>
              </a:spcAft>
              <a:buNone/>
            </a:pPr>
            <a:endParaRPr lang="en-US" altLang="en-US" sz="1351">
              <a:solidFill>
                <a:srgbClr val="000000"/>
              </a:solidFill>
            </a:endParaRPr>
          </a:p>
        </p:txBody>
      </p:sp>
      <p:pic>
        <p:nvPicPr>
          <p:cNvPr id="1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6715" y="3292607"/>
            <a:ext cx="525067" cy="211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2"/>
          <p:cNvSpPr>
            <a:spLocks noChangeArrowheads="1"/>
          </p:cNvSpPr>
          <p:nvPr/>
        </p:nvSpPr>
        <p:spPr bwMode="auto">
          <a:xfrm flipV="1">
            <a:off x="4061157" y="4424215"/>
            <a:ext cx="342900" cy="2310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766" fontAlgn="base">
              <a:spcBef>
                <a:spcPct val="0"/>
              </a:spcBef>
              <a:spcAft>
                <a:spcPct val="0"/>
              </a:spcAft>
              <a:buNone/>
            </a:pPr>
            <a:endParaRPr lang="en-US" altLang="en-US" sz="1351">
              <a:solidFill>
                <a:srgbClr val="000000"/>
              </a:solidFill>
            </a:endParaRPr>
          </a:p>
        </p:txBody>
      </p:sp>
      <p:sp>
        <p:nvSpPr>
          <p:cNvPr id="19" name="Rectangle 13"/>
          <p:cNvSpPr>
            <a:spLocks noChangeArrowheads="1"/>
          </p:cNvSpPr>
          <p:nvPr/>
        </p:nvSpPr>
        <p:spPr bwMode="auto">
          <a:xfrm>
            <a:off x="3432705" y="4453992"/>
            <a:ext cx="342900" cy="17145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766" fontAlgn="base">
              <a:spcBef>
                <a:spcPct val="0"/>
              </a:spcBef>
              <a:spcAft>
                <a:spcPct val="0"/>
              </a:spcAft>
              <a:buNone/>
            </a:pPr>
            <a:endParaRPr lang="en-US" altLang="en-US" sz="1351">
              <a:solidFill>
                <a:srgbClr val="000000"/>
              </a:solidFill>
            </a:endParaRPr>
          </a:p>
        </p:txBody>
      </p:sp>
      <p:pic>
        <p:nvPicPr>
          <p:cNvPr id="20"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47369" y="3292607"/>
            <a:ext cx="642939" cy="170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5"/>
          <p:cNvSpPr>
            <a:spLocks noChangeArrowheads="1"/>
          </p:cNvSpPr>
          <p:nvPr/>
        </p:nvSpPr>
        <p:spPr bwMode="auto">
          <a:xfrm>
            <a:off x="4707271" y="4109671"/>
            <a:ext cx="342900" cy="17145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766" fontAlgn="base">
              <a:spcBef>
                <a:spcPct val="0"/>
              </a:spcBef>
              <a:spcAft>
                <a:spcPct val="0"/>
              </a:spcAft>
              <a:buNone/>
            </a:pPr>
            <a:endParaRPr lang="en-US" altLang="en-US" sz="1351">
              <a:solidFill>
                <a:srgbClr val="000000"/>
              </a:solidFill>
            </a:endParaRPr>
          </a:p>
        </p:txBody>
      </p:sp>
      <p:sp>
        <p:nvSpPr>
          <p:cNvPr id="22" name="Text Box 16"/>
          <p:cNvSpPr txBox="1">
            <a:spLocks noChangeArrowheads="1"/>
          </p:cNvSpPr>
          <p:nvPr/>
        </p:nvSpPr>
        <p:spPr bwMode="auto">
          <a:xfrm>
            <a:off x="834781" y="5406475"/>
            <a:ext cx="1242648" cy="30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766" fontAlgn="base">
              <a:spcBef>
                <a:spcPct val="0"/>
              </a:spcBef>
              <a:spcAft>
                <a:spcPct val="0"/>
              </a:spcAft>
              <a:buNone/>
            </a:pPr>
            <a:r>
              <a:rPr lang="en-US" altLang="en-US" sz="1351" dirty="0">
                <a:solidFill>
                  <a:srgbClr val="000000"/>
                </a:solidFill>
              </a:rPr>
              <a:t>Dosing spoon</a:t>
            </a:r>
          </a:p>
        </p:txBody>
      </p:sp>
      <p:sp>
        <p:nvSpPr>
          <p:cNvPr id="23" name="Text Box 17"/>
          <p:cNvSpPr txBox="1">
            <a:spLocks noChangeArrowheads="1"/>
          </p:cNvSpPr>
          <p:nvPr/>
        </p:nvSpPr>
        <p:spPr bwMode="auto">
          <a:xfrm>
            <a:off x="2163661" y="4780255"/>
            <a:ext cx="1050288" cy="30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766" fontAlgn="base">
              <a:spcBef>
                <a:spcPct val="0"/>
              </a:spcBef>
              <a:spcAft>
                <a:spcPct val="0"/>
              </a:spcAft>
              <a:buNone/>
            </a:pPr>
            <a:r>
              <a:rPr lang="en-US" altLang="en-US" sz="1351" dirty="0">
                <a:solidFill>
                  <a:srgbClr val="000000"/>
                </a:solidFill>
              </a:rPr>
              <a:t>Dosing cup</a:t>
            </a:r>
          </a:p>
        </p:txBody>
      </p:sp>
      <p:sp>
        <p:nvSpPr>
          <p:cNvPr id="24" name="Text Box 18"/>
          <p:cNvSpPr txBox="1">
            <a:spLocks noChangeArrowheads="1"/>
          </p:cNvSpPr>
          <p:nvPr/>
        </p:nvSpPr>
        <p:spPr bwMode="auto">
          <a:xfrm>
            <a:off x="3411424" y="5454787"/>
            <a:ext cx="1117614" cy="30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766" fontAlgn="base">
              <a:spcBef>
                <a:spcPct val="0"/>
              </a:spcBef>
              <a:spcAft>
                <a:spcPct val="0"/>
              </a:spcAft>
              <a:buNone/>
            </a:pPr>
            <a:r>
              <a:rPr lang="en-US" altLang="en-US" sz="1351" dirty="0">
                <a:solidFill>
                  <a:srgbClr val="000000"/>
                </a:solidFill>
              </a:rPr>
              <a:t>Oral syringe</a:t>
            </a:r>
          </a:p>
        </p:txBody>
      </p:sp>
      <p:sp>
        <p:nvSpPr>
          <p:cNvPr id="25" name="Text Box 19"/>
          <p:cNvSpPr txBox="1">
            <a:spLocks noChangeArrowheads="1"/>
          </p:cNvSpPr>
          <p:nvPr/>
        </p:nvSpPr>
        <p:spPr bwMode="auto">
          <a:xfrm>
            <a:off x="4762249" y="4970705"/>
            <a:ext cx="809837" cy="30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766" fontAlgn="base">
              <a:spcBef>
                <a:spcPct val="0"/>
              </a:spcBef>
              <a:spcAft>
                <a:spcPct val="0"/>
              </a:spcAft>
              <a:buNone/>
            </a:pPr>
            <a:r>
              <a:rPr lang="en-US" altLang="en-US" sz="1351" dirty="0">
                <a:solidFill>
                  <a:srgbClr val="000000"/>
                </a:solidFill>
              </a:rPr>
              <a:t>Dropper</a:t>
            </a:r>
          </a:p>
        </p:txBody>
      </p:sp>
      <p:cxnSp>
        <p:nvCxnSpPr>
          <p:cNvPr id="30" name="Straight Arrow Connector 29"/>
          <p:cNvCxnSpPr/>
          <p:nvPr/>
        </p:nvCxnSpPr>
        <p:spPr>
          <a:xfrm flipH="1">
            <a:off x="4139037" y="3938323"/>
            <a:ext cx="327259" cy="231007"/>
          </a:xfrm>
          <a:prstGeom prst="straightConnector1">
            <a:avLst/>
          </a:prstGeom>
          <a:ln w="5715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7" name="Title 1">
            <a:extLst>
              <a:ext uri="{FF2B5EF4-FFF2-40B4-BE49-F238E27FC236}">
                <a16:creationId xmlns:a16="http://schemas.microsoft.com/office/drawing/2014/main" id="{32753BB5-C36E-523B-9C2F-33FDFD5AA8EF}"/>
              </a:ext>
            </a:extLst>
          </p:cNvPr>
          <p:cNvSpPr txBox="1">
            <a:spLocks/>
          </p:cNvSpPr>
          <p:nvPr/>
        </p:nvSpPr>
        <p:spPr>
          <a:xfrm>
            <a:off x="476590" y="418096"/>
            <a:ext cx="10424290" cy="416717"/>
          </a:xfrm>
          <a:prstGeom prst="rect">
            <a:avLst/>
          </a:prstGeom>
          <a:effectLst/>
        </p:spPr>
        <p:txBody>
          <a:bodyPr vert="horz" wrap="square" lIns="0" tIns="0" rIns="0" bIns="0" rtlCol="0" anchor="t" anchorCtr="0">
            <a:spAutoFit/>
          </a:bodyPr>
          <a:lstStyle>
            <a:lvl1pPr algn="l" defTabSz="914318" rtl="0" eaLnBrk="1" latinLnBrk="0" hangingPunct="1">
              <a:lnSpc>
                <a:spcPct val="75000"/>
              </a:lnSpc>
              <a:spcBef>
                <a:spcPct val="0"/>
              </a:spcBef>
              <a:buNone/>
              <a:defRPr sz="3600" b="1" i="0" kern="1200" cap="small" spc="0" baseline="0">
                <a:solidFill>
                  <a:srgbClr val="D84E19"/>
                </a:solidFill>
                <a:latin typeface="Georgia"/>
                <a:ea typeface="+mj-ea"/>
                <a:cs typeface="+mj-cs"/>
              </a:defRPr>
            </a:lvl1pPr>
          </a:lstStyle>
          <a:p>
            <a:r>
              <a:rPr lang="en-US" b="0" i="1" cap="none" dirty="0">
                <a:solidFill>
                  <a:srgbClr val="1E22AA"/>
                </a:solidFill>
                <a:latin typeface="Prometo Medium"/>
              </a:rPr>
              <a:t>2021 AAP Policy Statement - Recommendation 2</a:t>
            </a:r>
            <a:endParaRPr lang="en-US" sz="2400" b="0" i="1" cap="none" dirty="0">
              <a:solidFill>
                <a:srgbClr val="1E22AA"/>
              </a:solidFill>
              <a:latin typeface="Prometo Medium"/>
            </a:endParaRPr>
          </a:p>
        </p:txBody>
      </p:sp>
      <p:sp>
        <p:nvSpPr>
          <p:cNvPr id="26" name="Rectangle 10">
            <a:extLst>
              <a:ext uri="{FF2B5EF4-FFF2-40B4-BE49-F238E27FC236}">
                <a16:creationId xmlns:a16="http://schemas.microsoft.com/office/drawing/2014/main" id="{95B38AB4-1F95-6E25-EE6F-44A36020D8D1}"/>
              </a:ext>
            </a:extLst>
          </p:cNvPr>
          <p:cNvSpPr>
            <a:spLocks noChangeArrowheads="1"/>
          </p:cNvSpPr>
          <p:nvPr/>
        </p:nvSpPr>
        <p:spPr bwMode="auto">
          <a:xfrm>
            <a:off x="936841" y="4363051"/>
            <a:ext cx="342900" cy="17145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766" fontAlgn="base">
              <a:spcBef>
                <a:spcPct val="0"/>
              </a:spcBef>
              <a:spcAft>
                <a:spcPct val="0"/>
              </a:spcAft>
              <a:buNone/>
            </a:pPr>
            <a:endParaRPr lang="en-US" altLang="en-US" sz="1351">
              <a:solidFill>
                <a:srgbClr val="000000"/>
              </a:solidFill>
            </a:endParaRPr>
          </a:p>
        </p:txBody>
      </p:sp>
      <p:sp>
        <p:nvSpPr>
          <p:cNvPr id="28" name="Content Placeholder 2">
            <a:extLst>
              <a:ext uri="{FF2B5EF4-FFF2-40B4-BE49-F238E27FC236}">
                <a16:creationId xmlns:a16="http://schemas.microsoft.com/office/drawing/2014/main" id="{52B4AF2B-5188-BEC9-3A9B-CA0925939C8D}"/>
              </a:ext>
            </a:extLst>
          </p:cNvPr>
          <p:cNvSpPr txBox="1">
            <a:spLocks/>
          </p:cNvSpPr>
          <p:nvPr/>
        </p:nvSpPr>
        <p:spPr>
          <a:xfrm>
            <a:off x="934899" y="2399006"/>
            <a:ext cx="5665811" cy="4099539"/>
          </a:xfrm>
          <a:prstGeom prst="rect">
            <a:avLst/>
          </a:prstGeom>
        </p:spPr>
        <p:txBody>
          <a:bodyPr vert="horz" lIns="0" tIns="0" rIns="0" bIns="0" rtlCol="0">
            <a:noAutofit/>
          </a:bodyPr>
          <a:lstStyle>
            <a:lvl1pPr marL="0" indent="0" algn="l" defTabSz="914318" rtl="0" eaLnBrk="1" latinLnBrk="0" hangingPunct="1">
              <a:lnSpc>
                <a:spcPct val="150000"/>
              </a:lnSpc>
              <a:spcBef>
                <a:spcPts val="1000"/>
              </a:spcBef>
              <a:buClr>
                <a:schemeClr val="accent3"/>
              </a:buClr>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2400" kern="1200">
                <a:solidFill>
                  <a:srgbClr val="FF5A5A"/>
                </a:solidFill>
                <a:latin typeface="Century Gothic" panose="020B0502020202020204" pitchFamily="34" charset="0"/>
                <a:ea typeface="+mn-ea"/>
                <a:cs typeface="+mn-cs"/>
              </a:defRPr>
            </a:lvl2pPr>
            <a:lvl3pPr marL="1142942" indent="-228589" algn="l" defTabSz="914318" rtl="0" eaLnBrk="1" latinLnBrk="0" hangingPunct="1">
              <a:lnSpc>
                <a:spcPct val="150000"/>
              </a:lnSpc>
              <a:spcBef>
                <a:spcPts val="499"/>
              </a:spcBef>
              <a:buClr>
                <a:schemeClr val="tx1">
                  <a:lumMod val="50000"/>
                  <a:lumOff val="50000"/>
                </a:schemeClr>
              </a:buClr>
              <a:buSzPct val="100000"/>
              <a:buFont typeface="Lucida Grande"/>
              <a:buChar char="▪"/>
              <a:defRPr sz="20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8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8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buFont typeface="Arial" panose="020B0604020202020204" pitchFamily="34" charset="0"/>
              <a:buChar char="•"/>
            </a:pPr>
            <a:r>
              <a:rPr lang="en-US" sz="2000" dirty="0">
                <a:solidFill>
                  <a:schemeClr val="tx1"/>
                </a:solidFill>
              </a:rPr>
              <a:t>Provide oral syringes when dosing accuracy is important</a:t>
            </a:r>
          </a:p>
        </p:txBody>
      </p:sp>
      <p:pic>
        <p:nvPicPr>
          <p:cNvPr id="2" name="Picture 1">
            <a:extLst>
              <a:ext uri="{FF2B5EF4-FFF2-40B4-BE49-F238E27FC236}">
                <a16:creationId xmlns:a16="http://schemas.microsoft.com/office/drawing/2014/main" id="{2E8596F8-B74B-43D6-9FCC-0C751EA401A2}"/>
              </a:ext>
            </a:extLst>
          </p:cNvPr>
          <p:cNvPicPr>
            <a:picLocks noChangeAspect="1"/>
          </p:cNvPicPr>
          <p:nvPr/>
        </p:nvPicPr>
        <p:blipFill>
          <a:blip r:embed="rId7"/>
          <a:stretch>
            <a:fillRect/>
          </a:stretch>
        </p:blipFill>
        <p:spPr>
          <a:xfrm>
            <a:off x="10595920" y="6384963"/>
            <a:ext cx="764597" cy="227163"/>
          </a:xfrm>
          <a:prstGeom prst="rect">
            <a:avLst/>
          </a:prstGeom>
        </p:spPr>
      </p:pic>
      <p:sp>
        <p:nvSpPr>
          <p:cNvPr id="29" name="Slide Number Placeholder 1">
            <a:extLst>
              <a:ext uri="{FF2B5EF4-FFF2-40B4-BE49-F238E27FC236}">
                <a16:creationId xmlns:a16="http://schemas.microsoft.com/office/drawing/2014/main" id="{4ECAB920-7412-4094-9505-D2B977A8D6E7}"/>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657766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6471583" y="1528119"/>
            <a:ext cx="5366056" cy="3143205"/>
          </a:xfrm>
        </p:spPr>
        <p:txBody>
          <a:bodyPr/>
          <a:lstStyle/>
          <a:p>
            <a:pPr>
              <a:lnSpc>
                <a:spcPct val="100000"/>
              </a:lnSpc>
            </a:pPr>
            <a:r>
              <a:rPr lang="en-US" sz="2400" i="1" dirty="0">
                <a:solidFill>
                  <a:srgbClr val="FF5A5A"/>
                </a:solidFill>
              </a:rPr>
              <a:t>Why?</a:t>
            </a:r>
            <a:endParaRPr lang="en-US" sz="2200" dirty="0">
              <a:solidFill>
                <a:srgbClr val="FF5A5A"/>
              </a:solidFill>
            </a:endParaRPr>
          </a:p>
          <a:p>
            <a:pPr marL="342900" lvl="1" indent="-342900">
              <a:lnSpc>
                <a:spcPct val="100000"/>
              </a:lnSpc>
              <a:buFont typeface="Arial" panose="020B0604020202020204" pitchFamily="34" charset="0"/>
              <a:buChar char="•"/>
            </a:pPr>
            <a:r>
              <a:rPr lang="en-US" sz="2200" dirty="0">
                <a:solidFill>
                  <a:schemeClr val="tx1"/>
                </a:solidFill>
              </a:rPr>
              <a:t>Provision of dosing tools that more closely match prescribed dose volume reduces errors</a:t>
            </a:r>
          </a:p>
          <a:p>
            <a:pPr lvl="2"/>
            <a:endParaRPr lang="en-US" sz="1800" dirty="0"/>
          </a:p>
          <a:p>
            <a:pPr lvl="2"/>
            <a:endParaRPr lang="en-US" sz="1800" dirty="0"/>
          </a:p>
          <a:p>
            <a:pPr lvl="2"/>
            <a:endParaRPr lang="en-US" sz="1800" dirty="0"/>
          </a:p>
          <a:p>
            <a:pPr lvl="2"/>
            <a:endParaRPr lang="en-US" sz="1800" dirty="0"/>
          </a:p>
          <a:p>
            <a:pPr lvl="2">
              <a:lnSpc>
                <a:spcPct val="100000"/>
              </a:lnSpc>
            </a:pPr>
            <a:r>
              <a:rPr lang="en-US" sz="1800" dirty="0"/>
              <a:t>For 7.5-mL dose,</a:t>
            </a:r>
            <a:r>
              <a:rPr lang="en-US" sz="1800" b="1" dirty="0"/>
              <a:t> 4x </a:t>
            </a:r>
            <a:r>
              <a:rPr lang="en-US" sz="1800" dirty="0"/>
              <a:t>decreased odds of error with 10-mL syringe vs. 5-mL syringe</a:t>
            </a:r>
          </a:p>
          <a:p>
            <a:pPr marL="914354" lvl="2" indent="0">
              <a:buNone/>
            </a:pPr>
            <a:endParaRPr lang="en-US" sz="500" dirty="0"/>
          </a:p>
        </p:txBody>
      </p:sp>
      <p:sp>
        <p:nvSpPr>
          <p:cNvPr id="3" name="Content Placeholder 2"/>
          <p:cNvSpPr>
            <a:spLocks noGrp="1"/>
          </p:cNvSpPr>
          <p:nvPr>
            <p:ph sz="half" idx="1"/>
          </p:nvPr>
        </p:nvSpPr>
        <p:spPr>
          <a:xfrm>
            <a:off x="354357" y="1507109"/>
            <a:ext cx="5599403" cy="3766023"/>
          </a:xfrm>
        </p:spPr>
        <p:txBody>
          <a:bodyPr/>
          <a:lstStyle/>
          <a:p>
            <a:pPr marL="342900" indent="-342900">
              <a:lnSpc>
                <a:spcPct val="100000"/>
              </a:lnSpc>
              <a:buClr>
                <a:srgbClr val="1E22AA"/>
              </a:buClr>
              <a:buFont typeface="Arial" panose="020B0604020202020204" pitchFamily="34" charset="0"/>
              <a:buChar char="•"/>
            </a:pPr>
            <a:r>
              <a:rPr lang="en-US" sz="2400" dirty="0">
                <a:solidFill>
                  <a:srgbClr val="FF5A5A"/>
                </a:solidFill>
              </a:rPr>
              <a:t>Provide dosing tools that are the smallest size to fit the dose </a:t>
            </a:r>
          </a:p>
        </p:txBody>
      </p:sp>
      <p:cxnSp>
        <p:nvCxnSpPr>
          <p:cNvPr id="9" name="Straight Connector 8"/>
          <p:cNvCxnSpPr/>
          <p:nvPr/>
        </p:nvCxnSpPr>
        <p:spPr>
          <a:xfrm>
            <a:off x="6212671" y="1507107"/>
            <a:ext cx="0" cy="4664964"/>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8001" y="5362306"/>
            <a:ext cx="3928527" cy="246221"/>
          </a:xfrm>
          <a:prstGeom prst="rect">
            <a:avLst/>
          </a:prstGeom>
          <a:noFill/>
        </p:spPr>
        <p:txBody>
          <a:bodyPr wrap="square" rtlCol="0">
            <a:spAutoFit/>
          </a:bodyPr>
          <a:lstStyle/>
          <a:p>
            <a:pPr defTabSz="457178"/>
            <a:r>
              <a:rPr lang="en-US" sz="1000" dirty="0">
                <a:solidFill>
                  <a:prstClr val="white">
                    <a:lumMod val="50000"/>
                  </a:prstClr>
                </a:solidFill>
                <a:latin typeface="Arial" panose="020B0604020202020204" pitchFamily="34" charset="0"/>
                <a:cs typeface="Arial" panose="020B0604020202020204" pitchFamily="34" charset="0"/>
              </a:rPr>
              <a:t>Yin HS, et al. 2017</a:t>
            </a:r>
            <a:endParaRPr lang="en-US" sz="1000" dirty="0">
              <a:solidFill>
                <a:prstClr val="black"/>
              </a:solidFill>
              <a:latin typeface="Calibri"/>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7225348" y="3289423"/>
            <a:ext cx="2905760" cy="1381901"/>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25348" y="3126517"/>
            <a:ext cx="2905760" cy="152400"/>
          </a:xfrm>
          <a:prstGeom prst="rect">
            <a:avLst/>
          </a:prstGeom>
        </p:spPr>
      </p:pic>
      <p:cxnSp>
        <p:nvCxnSpPr>
          <p:cNvPr id="12" name="Straight Arrow Connector 11"/>
          <p:cNvCxnSpPr/>
          <p:nvPr/>
        </p:nvCxnSpPr>
        <p:spPr>
          <a:xfrm flipH="1">
            <a:off x="8678229" y="3213223"/>
            <a:ext cx="327259" cy="231007"/>
          </a:xfrm>
          <a:prstGeom prst="straightConnector1">
            <a:avLst/>
          </a:prstGeom>
          <a:ln w="5715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0020589" y="3991826"/>
            <a:ext cx="327259" cy="231007"/>
          </a:xfrm>
          <a:prstGeom prst="straightConnector1">
            <a:avLst/>
          </a:prstGeom>
          <a:ln w="5715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A75879A9-5289-129E-674B-3D47AE75753D}"/>
              </a:ext>
            </a:extLst>
          </p:cNvPr>
          <p:cNvSpPr txBox="1">
            <a:spLocks/>
          </p:cNvSpPr>
          <p:nvPr/>
        </p:nvSpPr>
        <p:spPr>
          <a:xfrm>
            <a:off x="508000" y="418096"/>
            <a:ext cx="10959321" cy="433517"/>
          </a:xfrm>
          <a:prstGeom prst="rect">
            <a:avLst/>
          </a:prstGeom>
          <a:effectLst/>
        </p:spPr>
        <p:txBody>
          <a:bodyPr vert="horz" wrap="square" lIns="0" tIns="0" rIns="0" bIns="0" rtlCol="0" anchor="t" anchorCtr="0">
            <a:spAutoFit/>
          </a:bodyPr>
          <a:lstStyle>
            <a:lvl1pPr algn="l" defTabSz="914318" rtl="0" eaLnBrk="1" latinLnBrk="0" hangingPunct="1">
              <a:lnSpc>
                <a:spcPct val="75000"/>
              </a:lnSpc>
              <a:spcBef>
                <a:spcPct val="0"/>
              </a:spcBef>
              <a:buNone/>
              <a:defRPr sz="3600" b="1" i="0" kern="1200" cap="small" spc="0" baseline="0">
                <a:solidFill>
                  <a:srgbClr val="D84E19"/>
                </a:solidFill>
                <a:latin typeface="Georgia"/>
                <a:ea typeface="+mj-ea"/>
                <a:cs typeface="+mj-cs"/>
              </a:defRPr>
            </a:lvl1pPr>
          </a:lstStyle>
          <a:p>
            <a:r>
              <a:rPr lang="en-US" b="0" i="1" cap="none" dirty="0">
                <a:solidFill>
                  <a:srgbClr val="1E22AA"/>
                </a:solidFill>
                <a:latin typeface="Prometo Medium"/>
              </a:rPr>
              <a:t>2021 AAP Policy Statement - Recommendation 2 </a:t>
            </a:r>
            <a:r>
              <a:rPr lang="en-US" sz="2400" b="0" i="1" cap="none" dirty="0">
                <a:solidFill>
                  <a:srgbClr val="1E22AA"/>
                </a:solidFill>
                <a:latin typeface="Prometo Medium"/>
              </a:rPr>
              <a:t>(cont’d)</a:t>
            </a:r>
          </a:p>
        </p:txBody>
      </p:sp>
      <p:sp>
        <p:nvSpPr>
          <p:cNvPr id="15" name="Content Placeholder 2">
            <a:extLst>
              <a:ext uri="{FF2B5EF4-FFF2-40B4-BE49-F238E27FC236}">
                <a16:creationId xmlns:a16="http://schemas.microsoft.com/office/drawing/2014/main" id="{589BFB71-7DE9-A09F-4E89-E168DB6B28CC}"/>
              </a:ext>
            </a:extLst>
          </p:cNvPr>
          <p:cNvSpPr txBox="1">
            <a:spLocks/>
          </p:cNvSpPr>
          <p:nvPr/>
        </p:nvSpPr>
        <p:spPr>
          <a:xfrm>
            <a:off x="-327438" y="2339821"/>
            <a:ext cx="6062992" cy="3766023"/>
          </a:xfrm>
          <a:prstGeom prst="rect">
            <a:avLst/>
          </a:prstGeom>
        </p:spPr>
        <p:txBody>
          <a:bodyPr vert="horz" lIns="0" tIns="0" rIns="0" bIns="0" rtlCol="0">
            <a:noAutofit/>
          </a:bodyPr>
          <a:lstStyle>
            <a:lvl1pPr marL="0" indent="0" algn="l" defTabSz="914318" rtl="0" eaLnBrk="1" latinLnBrk="0" hangingPunct="1">
              <a:lnSpc>
                <a:spcPct val="150000"/>
              </a:lnSpc>
              <a:spcBef>
                <a:spcPts val="1000"/>
              </a:spcBef>
              <a:buClr>
                <a:schemeClr val="accent3"/>
              </a:buClr>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2400" kern="1200">
                <a:solidFill>
                  <a:srgbClr val="FF5A5A"/>
                </a:solidFill>
                <a:latin typeface="Century Gothic" panose="020B0502020202020204" pitchFamily="34" charset="0"/>
                <a:ea typeface="+mn-ea"/>
                <a:cs typeface="+mn-cs"/>
              </a:defRPr>
            </a:lvl2pPr>
            <a:lvl3pPr marL="1142942" indent="-228589" algn="l" defTabSz="914318" rtl="0" eaLnBrk="1" latinLnBrk="0" hangingPunct="1">
              <a:lnSpc>
                <a:spcPct val="150000"/>
              </a:lnSpc>
              <a:spcBef>
                <a:spcPts val="499"/>
              </a:spcBef>
              <a:buClr>
                <a:schemeClr val="tx1">
                  <a:lumMod val="50000"/>
                  <a:lumOff val="50000"/>
                </a:schemeClr>
              </a:buClr>
              <a:buSzPct val="100000"/>
              <a:buFont typeface="Lucida Grande"/>
              <a:buChar char="▪"/>
              <a:defRPr sz="20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8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8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1485842" lvl="2" indent="-342900">
              <a:lnSpc>
                <a:spcPct val="100000"/>
              </a:lnSpc>
              <a:buFont typeface="Arial" panose="020B0604020202020204" pitchFamily="34" charset="0"/>
              <a:buChar char="•"/>
            </a:pPr>
            <a:r>
              <a:rPr lang="en-US" dirty="0">
                <a:solidFill>
                  <a:schemeClr val="bg2">
                    <a:lumMod val="75000"/>
                  </a:schemeClr>
                </a:solidFill>
              </a:rPr>
              <a:t>Prevent the need for the caregiver / patient to fill an instrument multiple times for a single dose</a:t>
            </a:r>
          </a:p>
          <a:p>
            <a:pPr marL="1485842" lvl="2" indent="-342900">
              <a:lnSpc>
                <a:spcPct val="100000"/>
              </a:lnSpc>
              <a:buFont typeface="Arial" panose="020B0604020202020204" pitchFamily="34" charset="0"/>
              <a:buChar char="•"/>
            </a:pPr>
            <a:r>
              <a:rPr lang="en-US" dirty="0">
                <a:solidFill>
                  <a:schemeClr val="bg2">
                    <a:lumMod val="75000"/>
                  </a:schemeClr>
                </a:solidFill>
              </a:rPr>
              <a:t>Not too large that there is a lot of room for overdosing</a:t>
            </a:r>
          </a:p>
        </p:txBody>
      </p:sp>
      <p:pic>
        <p:nvPicPr>
          <p:cNvPr id="2" name="Picture 1">
            <a:extLst>
              <a:ext uri="{FF2B5EF4-FFF2-40B4-BE49-F238E27FC236}">
                <a16:creationId xmlns:a16="http://schemas.microsoft.com/office/drawing/2014/main" id="{FC9C6B5F-BF86-418D-AA70-EE37B8129A47}"/>
              </a:ext>
            </a:extLst>
          </p:cNvPr>
          <p:cNvPicPr>
            <a:picLocks noChangeAspect="1"/>
          </p:cNvPicPr>
          <p:nvPr/>
        </p:nvPicPr>
        <p:blipFill>
          <a:blip r:embed="rId5"/>
          <a:stretch>
            <a:fillRect/>
          </a:stretch>
        </p:blipFill>
        <p:spPr>
          <a:xfrm>
            <a:off x="10595917" y="6390178"/>
            <a:ext cx="764600" cy="227164"/>
          </a:xfrm>
          <a:prstGeom prst="rect">
            <a:avLst/>
          </a:prstGeom>
        </p:spPr>
      </p:pic>
      <p:sp>
        <p:nvSpPr>
          <p:cNvPr id="16" name="Slide Number Placeholder 1">
            <a:extLst>
              <a:ext uri="{FF2B5EF4-FFF2-40B4-BE49-F238E27FC236}">
                <a16:creationId xmlns:a16="http://schemas.microsoft.com/office/drawing/2014/main" id="{72CB6090-3AA5-4844-B440-2C4DE95542C1}"/>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45544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2045" y="1151789"/>
            <a:ext cx="5850947" cy="4741423"/>
          </a:xfrm>
        </p:spPr>
        <p:txBody>
          <a:bodyPr/>
          <a:lstStyle/>
          <a:p>
            <a:pPr marL="457200" indent="-457200">
              <a:buClr>
                <a:srgbClr val="1E22AA"/>
              </a:buClr>
              <a:buFont typeface="Arial" panose="020B0604020202020204" pitchFamily="34" charset="0"/>
              <a:buChar char="•"/>
            </a:pPr>
            <a:r>
              <a:rPr lang="en-US" dirty="0">
                <a:solidFill>
                  <a:srgbClr val="FF5A5A"/>
                </a:solidFill>
              </a:rPr>
              <a:t>Encourage caregivers to</a:t>
            </a:r>
          </a:p>
          <a:p>
            <a:pPr marL="1485842" lvl="2" indent="-342900">
              <a:buFont typeface="Arial" panose="020B0604020202020204" pitchFamily="34" charset="0"/>
              <a:buChar char="•"/>
            </a:pPr>
            <a:r>
              <a:rPr lang="en-US" sz="2400" dirty="0">
                <a:solidFill>
                  <a:srgbClr val="1E22AA"/>
                </a:solidFill>
              </a:rPr>
              <a:t>Ask for a dosing tool with all prescribed medications </a:t>
            </a:r>
          </a:p>
          <a:p>
            <a:pPr marL="1485842" lvl="2" indent="-342900">
              <a:buFont typeface="Arial" panose="020B0604020202020204" pitchFamily="34" charset="0"/>
              <a:buChar char="•"/>
            </a:pPr>
            <a:r>
              <a:rPr lang="en-US" sz="2400" dirty="0">
                <a:solidFill>
                  <a:srgbClr val="1E22AA"/>
                </a:solidFill>
              </a:rPr>
              <a:t>Use their medication-specific tool each time medication is administered </a:t>
            </a:r>
          </a:p>
          <a:p>
            <a:pPr marL="457200" lvl="1" indent="-457200">
              <a:buFont typeface="Arial" panose="020B0604020202020204" pitchFamily="34" charset="0"/>
              <a:buChar char="•"/>
            </a:pPr>
            <a:endParaRPr lang="en-US" sz="3000" dirty="0">
              <a:solidFill>
                <a:srgbClr val="1E22AA"/>
              </a:solidFill>
            </a:endParaRPr>
          </a:p>
          <a:p>
            <a:pPr marL="342900" indent="-342900">
              <a:buFont typeface="Arial" panose="020B0604020202020204" pitchFamily="34" charset="0"/>
              <a:buChar char="•"/>
            </a:pPr>
            <a:endParaRPr lang="en-US" sz="2200" dirty="0">
              <a:solidFill>
                <a:srgbClr val="1E22AA"/>
              </a:solidFill>
            </a:endParaRPr>
          </a:p>
          <a:p>
            <a:endParaRPr lang="en-US" sz="800" dirty="0"/>
          </a:p>
          <a:p>
            <a:endParaRPr lang="en-US" sz="800" dirty="0"/>
          </a:p>
        </p:txBody>
      </p:sp>
      <p:sp>
        <p:nvSpPr>
          <p:cNvPr id="5" name="TextBox 4"/>
          <p:cNvSpPr txBox="1"/>
          <p:nvPr/>
        </p:nvSpPr>
        <p:spPr>
          <a:xfrm>
            <a:off x="609601" y="5322730"/>
            <a:ext cx="6391649" cy="246221"/>
          </a:xfrm>
          <a:prstGeom prst="rect">
            <a:avLst/>
          </a:prstGeom>
          <a:noFill/>
        </p:spPr>
        <p:txBody>
          <a:bodyPr wrap="square" rtlCol="0">
            <a:spAutoFit/>
          </a:bodyPr>
          <a:lstStyle/>
          <a:p>
            <a:pPr defTabSz="457178"/>
            <a:r>
              <a:rPr lang="en-US" sz="1000" dirty="0">
                <a:solidFill>
                  <a:prstClr val="white">
                    <a:lumMod val="50000"/>
                  </a:prstClr>
                </a:solidFill>
                <a:latin typeface="Arial" panose="020B0604020202020204" pitchFamily="34" charset="0"/>
                <a:cs typeface="Arial" panose="020B0604020202020204" pitchFamily="34" charset="0"/>
              </a:rPr>
              <a:t>Yin HS, et al. 2021</a:t>
            </a:r>
          </a:p>
        </p:txBody>
      </p:sp>
      <p:pic>
        <p:nvPicPr>
          <p:cNvPr id="8" name="Picture 7">
            <a:extLst>
              <a:ext uri="{FF2B5EF4-FFF2-40B4-BE49-F238E27FC236}">
                <a16:creationId xmlns:a16="http://schemas.microsoft.com/office/drawing/2014/main" id="{F725CC1E-0030-FD4A-815B-816FCF15FD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1" y="1715769"/>
            <a:ext cx="4822703" cy="3213843"/>
          </a:xfrm>
          <a:prstGeom prst="rect">
            <a:avLst/>
          </a:prstGeom>
          <a:effectLst>
            <a:outerShdw blurRad="63500" sx="102000" sy="102000" algn="ctr" rotWithShape="0">
              <a:prstClr val="black">
                <a:alpha val="40000"/>
              </a:prstClr>
            </a:outerShdw>
          </a:effectLst>
        </p:spPr>
      </p:pic>
      <p:sp>
        <p:nvSpPr>
          <p:cNvPr id="9" name="Title 1">
            <a:extLst>
              <a:ext uri="{FF2B5EF4-FFF2-40B4-BE49-F238E27FC236}">
                <a16:creationId xmlns:a16="http://schemas.microsoft.com/office/drawing/2014/main" id="{D161C8C4-7521-EB09-9086-213B11F1A84D}"/>
              </a:ext>
            </a:extLst>
          </p:cNvPr>
          <p:cNvSpPr txBox="1">
            <a:spLocks/>
          </p:cNvSpPr>
          <p:nvPr/>
        </p:nvSpPr>
        <p:spPr>
          <a:xfrm>
            <a:off x="609601" y="418096"/>
            <a:ext cx="10839060" cy="433517"/>
          </a:xfrm>
          <a:prstGeom prst="rect">
            <a:avLst/>
          </a:prstGeom>
          <a:effectLst/>
        </p:spPr>
        <p:txBody>
          <a:bodyPr vert="horz" wrap="square" lIns="0" tIns="0" rIns="0" bIns="0" rtlCol="0" anchor="t" anchorCtr="0">
            <a:spAutoFit/>
          </a:bodyPr>
          <a:lstStyle>
            <a:lvl1pPr algn="l" defTabSz="914318" rtl="0" eaLnBrk="1" latinLnBrk="0" hangingPunct="1">
              <a:lnSpc>
                <a:spcPct val="75000"/>
              </a:lnSpc>
              <a:spcBef>
                <a:spcPct val="0"/>
              </a:spcBef>
              <a:buNone/>
              <a:defRPr sz="3600" b="1" i="0" kern="1200" cap="small" spc="0" baseline="0">
                <a:solidFill>
                  <a:srgbClr val="D84E19"/>
                </a:solidFill>
                <a:latin typeface="Georgia"/>
                <a:ea typeface="+mj-ea"/>
                <a:cs typeface="+mj-cs"/>
              </a:defRPr>
            </a:lvl1pPr>
          </a:lstStyle>
          <a:p>
            <a:r>
              <a:rPr lang="en-US" b="0" i="1" cap="none" dirty="0">
                <a:solidFill>
                  <a:srgbClr val="1E22AA"/>
                </a:solidFill>
                <a:latin typeface="Prometo Medium"/>
              </a:rPr>
              <a:t>2021 AAP Policy Statement - Recommendation 2 </a:t>
            </a:r>
            <a:r>
              <a:rPr lang="en-US" sz="2400" b="0" i="1" cap="none" dirty="0">
                <a:solidFill>
                  <a:srgbClr val="1E22AA"/>
                </a:solidFill>
                <a:latin typeface="Prometo Medium"/>
              </a:rPr>
              <a:t>(cont’d)</a:t>
            </a:r>
          </a:p>
        </p:txBody>
      </p:sp>
      <p:pic>
        <p:nvPicPr>
          <p:cNvPr id="4" name="Picture 3">
            <a:extLst>
              <a:ext uri="{FF2B5EF4-FFF2-40B4-BE49-F238E27FC236}">
                <a16:creationId xmlns:a16="http://schemas.microsoft.com/office/drawing/2014/main" id="{A877575A-526F-4BBA-9FA1-B7F4E5E233E6}"/>
              </a:ext>
            </a:extLst>
          </p:cNvPr>
          <p:cNvPicPr>
            <a:picLocks noChangeAspect="1"/>
          </p:cNvPicPr>
          <p:nvPr/>
        </p:nvPicPr>
        <p:blipFill>
          <a:blip r:embed="rId4"/>
          <a:stretch>
            <a:fillRect/>
          </a:stretch>
        </p:blipFill>
        <p:spPr>
          <a:xfrm>
            <a:off x="10595917" y="6390178"/>
            <a:ext cx="764600" cy="227164"/>
          </a:xfrm>
          <a:prstGeom prst="rect">
            <a:avLst/>
          </a:prstGeom>
        </p:spPr>
      </p:pic>
      <p:sp>
        <p:nvSpPr>
          <p:cNvPr id="10" name="Slide Number Placeholder 1">
            <a:extLst>
              <a:ext uri="{FF2B5EF4-FFF2-40B4-BE49-F238E27FC236}">
                <a16:creationId xmlns:a16="http://schemas.microsoft.com/office/drawing/2014/main" id="{7F4D0ADC-D2EB-48E7-92AF-D127852050E3}"/>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32525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a:xfrm>
            <a:off x="854699" y="836572"/>
            <a:ext cx="9833429" cy="1262808"/>
          </a:xfrm>
        </p:spPr>
        <p:txBody>
          <a:bodyPr/>
          <a:lstStyle/>
          <a:p>
            <a:r>
              <a:rPr lang="en-US" dirty="0"/>
              <a:t>Disclosures</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699" y="1467976"/>
            <a:ext cx="10761039" cy="4772026"/>
          </a:xfrm>
        </p:spPr>
        <p:txBody>
          <a:bodyPr>
            <a:normAutofit/>
          </a:bodyPr>
          <a:lstStyle/>
          <a:p>
            <a:pPr marL="0" indent="0">
              <a:buNone/>
            </a:pPr>
            <a:r>
              <a:rPr lang="en-US" sz="1900" b="0" dirty="0">
                <a:solidFill>
                  <a:schemeClr val="tx1">
                    <a:lumMod val="75000"/>
                    <a:lumOff val="25000"/>
                  </a:schemeClr>
                </a:solidFill>
              </a:rPr>
              <a:t>Jennifer Lind, H. Shonna Yin and Gerald McEvoy have no relevant financial relationships to disclose.</a:t>
            </a:r>
          </a:p>
        </p:txBody>
      </p:sp>
      <p:pic>
        <p:nvPicPr>
          <p:cNvPr id="5" name="Picture 4" descr="A picture containing clock, meter&#10;&#10;Description automatically generated">
            <a:extLst>
              <a:ext uri="{FF2B5EF4-FFF2-40B4-BE49-F238E27FC236}">
                <a16:creationId xmlns:a16="http://schemas.microsoft.com/office/drawing/2014/main" id="{174B021D-6DE2-459F-A34A-7A25C65A7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1053" y="6390178"/>
            <a:ext cx="749464" cy="227164"/>
          </a:xfrm>
          <a:prstGeom prst="rect">
            <a:avLst/>
          </a:prstGeom>
        </p:spPr>
      </p:pic>
      <p:sp>
        <p:nvSpPr>
          <p:cNvPr id="6" name="Slide Number Placeholder 1">
            <a:extLst>
              <a:ext uri="{FF2B5EF4-FFF2-40B4-BE49-F238E27FC236}">
                <a16:creationId xmlns:a16="http://schemas.microsoft.com/office/drawing/2014/main" id="{9385EC1B-7A19-42EF-A64F-208232D4BB34}"/>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92564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DE125-A54E-405A-8FCB-70E85900B195}"/>
              </a:ext>
            </a:extLst>
          </p:cNvPr>
          <p:cNvSpPr>
            <a:spLocks noGrp="1"/>
          </p:cNvSpPr>
          <p:nvPr>
            <p:ph type="title"/>
          </p:nvPr>
        </p:nvSpPr>
        <p:spPr>
          <a:xfrm>
            <a:off x="831483" y="2988937"/>
            <a:ext cx="6309056" cy="880126"/>
          </a:xfrm>
        </p:spPr>
        <p:txBody>
          <a:bodyPr/>
          <a:lstStyle/>
          <a:p>
            <a:r>
              <a:rPr lang="en-US" dirty="0"/>
              <a:t>Gerald McEvoy, PharmD</a:t>
            </a:r>
            <a:br>
              <a:rPr lang="en-US" dirty="0"/>
            </a:br>
            <a:endParaRPr lang="en-US" dirty="0"/>
          </a:p>
        </p:txBody>
      </p:sp>
      <p:pic>
        <p:nvPicPr>
          <p:cNvPr id="7" name="Picture Placeholder 6">
            <a:extLst>
              <a:ext uri="{FF2B5EF4-FFF2-40B4-BE49-F238E27FC236}">
                <a16:creationId xmlns:a16="http://schemas.microsoft.com/office/drawing/2014/main" id="{26848402-A512-43F4-880A-D86000199FD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3697" b="10959"/>
          <a:stretch/>
        </p:blipFill>
        <p:spPr>
          <a:xfrm>
            <a:off x="7315249" y="1280160"/>
            <a:ext cx="4045268" cy="4297680"/>
          </a:xfrm>
        </p:spPr>
      </p:pic>
      <p:sp>
        <p:nvSpPr>
          <p:cNvPr id="5" name="Slide Number Placeholder 4">
            <a:extLst>
              <a:ext uri="{FF2B5EF4-FFF2-40B4-BE49-F238E27FC236}">
                <a16:creationId xmlns:a16="http://schemas.microsoft.com/office/drawing/2014/main" id="{74C6DDE5-2397-4597-BC9F-E0E681B1BE16}"/>
              </a:ext>
            </a:extLst>
          </p:cNvPr>
          <p:cNvSpPr>
            <a:spLocks noGrp="1"/>
          </p:cNvSpPr>
          <p:nvPr>
            <p:ph type="sldNum" sz="quarter" idx="4"/>
          </p:nvPr>
        </p:nvSpPr>
        <p:spPr/>
        <p:txBody>
          <a:bodyPr/>
          <a:lstStyle/>
          <a:p>
            <a:fld id="{D8D877B3-D348-4611-9BDB-C5374591D951}" type="slidenum">
              <a:rPr lang="en-US" smtClean="0"/>
              <a:pPr/>
              <a:t>40</a:t>
            </a:fld>
            <a:endParaRPr lang="en-US" dirty="0"/>
          </a:p>
        </p:txBody>
      </p:sp>
      <p:pic>
        <p:nvPicPr>
          <p:cNvPr id="8" name="Picture 7">
            <a:extLst>
              <a:ext uri="{FF2B5EF4-FFF2-40B4-BE49-F238E27FC236}">
                <a16:creationId xmlns:a16="http://schemas.microsoft.com/office/drawing/2014/main" id="{CB993E92-61DB-4E48-91E5-CEE666091362}"/>
              </a:ext>
            </a:extLst>
          </p:cNvPr>
          <p:cNvPicPr>
            <a:picLocks noChangeAspect="1"/>
          </p:cNvPicPr>
          <p:nvPr/>
        </p:nvPicPr>
        <p:blipFill>
          <a:blip r:embed="rId3"/>
          <a:stretch>
            <a:fillRect/>
          </a:stretch>
        </p:blipFill>
        <p:spPr>
          <a:xfrm>
            <a:off x="10275335" y="6339153"/>
            <a:ext cx="1085182" cy="329213"/>
          </a:xfrm>
          <a:prstGeom prst="rect">
            <a:avLst/>
          </a:prstGeom>
        </p:spPr>
      </p:pic>
    </p:spTree>
    <p:extLst>
      <p:ext uri="{BB962C8B-B14F-4D97-AF65-F5344CB8AC3E}">
        <p14:creationId xmlns:p14="http://schemas.microsoft.com/office/powerpoint/2010/main" val="1889480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13D03A-939F-4BC1-9153-9D7990D494B4}"/>
              </a:ext>
            </a:extLst>
          </p:cNvPr>
          <p:cNvSpPr>
            <a:spLocks noGrp="1"/>
          </p:cNvSpPr>
          <p:nvPr>
            <p:ph type="title"/>
          </p:nvPr>
        </p:nvSpPr>
        <p:spPr/>
        <p:txBody>
          <a:bodyPr/>
          <a:lstStyle/>
          <a:p>
            <a:r>
              <a:rPr lang="en-US" sz="4267" b="0" dirty="0">
                <a:solidFill>
                  <a:srgbClr val="1E22AA"/>
                </a:solidFill>
                <a:latin typeface="Prometo Medium"/>
              </a:rPr>
              <a:t>NCPDP mL White Paper</a:t>
            </a:r>
            <a:br>
              <a:rPr lang="en-US" sz="4267" b="0" dirty="0">
                <a:solidFill>
                  <a:srgbClr val="1E22AA"/>
                </a:solidFill>
                <a:latin typeface="Prometo Medium"/>
              </a:rPr>
            </a:br>
            <a:r>
              <a:rPr lang="en-US" sz="2000" b="1" dirty="0">
                <a:solidFill>
                  <a:srgbClr val="FF5A5A"/>
                </a:solidFill>
              </a:rPr>
              <a:t>Originally published 2014</a:t>
            </a:r>
            <a:br>
              <a:rPr lang="en-US" sz="4400" b="1" dirty="0">
                <a:solidFill>
                  <a:srgbClr val="FF5A5A"/>
                </a:solidFill>
              </a:rPr>
            </a:br>
            <a:endParaRPr lang="en-US" sz="4267" b="0" dirty="0">
              <a:solidFill>
                <a:srgbClr val="1E22AA"/>
              </a:solidFill>
              <a:latin typeface="Prometo Medium"/>
            </a:endParaRPr>
          </a:p>
        </p:txBody>
      </p:sp>
      <p:sp>
        <p:nvSpPr>
          <p:cNvPr id="5" name="Content Placeholder 4">
            <a:extLst>
              <a:ext uri="{FF2B5EF4-FFF2-40B4-BE49-F238E27FC236}">
                <a16:creationId xmlns:a16="http://schemas.microsoft.com/office/drawing/2014/main" id="{E4023FCC-C439-41D8-9A69-008DF684FF3D}"/>
              </a:ext>
            </a:extLst>
          </p:cNvPr>
          <p:cNvSpPr>
            <a:spLocks noGrp="1"/>
          </p:cNvSpPr>
          <p:nvPr>
            <p:ph idx="1"/>
          </p:nvPr>
        </p:nvSpPr>
        <p:spPr>
          <a:xfrm>
            <a:off x="524256" y="1253663"/>
            <a:ext cx="8583168" cy="4114800"/>
          </a:xfrm>
        </p:spPr>
        <p:txBody>
          <a:bodyPr>
            <a:normAutofit fontScale="85000" lnSpcReduction="20000"/>
          </a:bodyPr>
          <a:lstStyle/>
          <a:p>
            <a:r>
              <a:rPr lang="en-US" sz="3467" b="1" dirty="0">
                <a:solidFill>
                  <a:srgbClr val="FF5A5A"/>
                </a:solidFill>
              </a:rPr>
              <a:t>Recommendations</a:t>
            </a:r>
          </a:p>
          <a:p>
            <a:pPr marL="457200" lvl="1" indent="-457200">
              <a:buFont typeface="Arial" panose="020B0604020202020204" pitchFamily="34" charset="0"/>
              <a:buChar char="•"/>
            </a:pPr>
            <a:r>
              <a:rPr lang="en-US" sz="2667" dirty="0">
                <a:solidFill>
                  <a:srgbClr val="1E22AA"/>
                </a:solidFill>
              </a:rPr>
              <a:t>mL should be the standard unit of measure on prescription container labels of oral liquid medications</a:t>
            </a:r>
          </a:p>
          <a:p>
            <a:pPr marL="457200" lvl="1" indent="-457200">
              <a:buFont typeface="Arial" panose="020B0604020202020204" pitchFamily="34" charset="0"/>
              <a:buChar char="•"/>
            </a:pPr>
            <a:r>
              <a:rPr lang="en-US" sz="2667" dirty="0">
                <a:solidFill>
                  <a:srgbClr val="1E22AA"/>
                </a:solidFill>
              </a:rPr>
              <a:t>Dose amounts should always use leading zeros before a decimal point and should not use trailing zeros</a:t>
            </a:r>
          </a:p>
          <a:p>
            <a:pPr marL="457200" lvl="1" indent="-457200">
              <a:buFont typeface="Arial" panose="020B0604020202020204" pitchFamily="34" charset="0"/>
              <a:buChar char="•"/>
            </a:pPr>
            <a:r>
              <a:rPr lang="en-US" sz="2667" dirty="0">
                <a:solidFill>
                  <a:srgbClr val="1E22AA"/>
                </a:solidFill>
              </a:rPr>
              <a:t>Dosing devices with numeric graduations and units that correspond to the container labeling should be made easily and universally available  </a:t>
            </a:r>
          </a:p>
          <a:p>
            <a:endParaRPr lang="en-US" dirty="0"/>
          </a:p>
        </p:txBody>
      </p:sp>
      <p:pic>
        <p:nvPicPr>
          <p:cNvPr id="2" name="Picture 1">
            <a:extLst>
              <a:ext uri="{FF2B5EF4-FFF2-40B4-BE49-F238E27FC236}">
                <a16:creationId xmlns:a16="http://schemas.microsoft.com/office/drawing/2014/main" id="{FAC19D42-1611-4820-B7BB-BFCE7D8FF858}"/>
              </a:ext>
            </a:extLst>
          </p:cNvPr>
          <p:cNvPicPr>
            <a:picLocks noChangeAspect="1"/>
          </p:cNvPicPr>
          <p:nvPr/>
        </p:nvPicPr>
        <p:blipFill>
          <a:blip r:embed="rId3"/>
          <a:stretch>
            <a:fillRect/>
          </a:stretch>
        </p:blipFill>
        <p:spPr>
          <a:xfrm>
            <a:off x="9493793" y="1006365"/>
            <a:ext cx="2173951" cy="2869156"/>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7AE28F25-5888-49A8-AD36-236E48AF17CB}"/>
              </a:ext>
            </a:extLst>
          </p:cNvPr>
          <p:cNvPicPr>
            <a:picLocks noChangeAspect="1"/>
          </p:cNvPicPr>
          <p:nvPr/>
        </p:nvPicPr>
        <p:blipFill>
          <a:blip r:embed="rId4"/>
          <a:stretch>
            <a:fillRect/>
          </a:stretch>
        </p:blipFill>
        <p:spPr>
          <a:xfrm>
            <a:off x="10595914" y="6412970"/>
            <a:ext cx="764603" cy="227165"/>
          </a:xfrm>
          <a:prstGeom prst="rect">
            <a:avLst/>
          </a:prstGeom>
        </p:spPr>
      </p:pic>
      <p:sp>
        <p:nvSpPr>
          <p:cNvPr id="6" name="Slide Number Placeholder 1">
            <a:extLst>
              <a:ext uri="{FF2B5EF4-FFF2-40B4-BE49-F238E27FC236}">
                <a16:creationId xmlns:a16="http://schemas.microsoft.com/office/drawing/2014/main" id="{AE090AF2-9978-4A9E-BAD2-5A2783417B11}"/>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229313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0514-6CCC-4C77-A46A-4BD8716A0446}"/>
              </a:ext>
            </a:extLst>
          </p:cNvPr>
          <p:cNvSpPr>
            <a:spLocks noGrp="1"/>
          </p:cNvSpPr>
          <p:nvPr>
            <p:ph type="title"/>
          </p:nvPr>
        </p:nvSpPr>
        <p:spPr>
          <a:xfrm>
            <a:off x="609600" y="274639"/>
            <a:ext cx="11375136" cy="1143000"/>
          </a:xfrm>
        </p:spPr>
        <p:txBody>
          <a:bodyPr/>
          <a:lstStyle/>
          <a:p>
            <a:pPr>
              <a:lnSpc>
                <a:spcPct val="100000"/>
              </a:lnSpc>
            </a:pPr>
            <a:r>
              <a:rPr lang="en-US" sz="3733" b="0" dirty="0">
                <a:solidFill>
                  <a:srgbClr val="1E22AA"/>
                </a:solidFill>
                <a:latin typeface="Prometo Medium"/>
              </a:rPr>
              <a:t>2014 NCPDP White Paper Catalyzed Additional </a:t>
            </a:r>
            <a:r>
              <a:rPr lang="en-US" sz="3733" b="0" dirty="0">
                <a:solidFill>
                  <a:srgbClr val="FF5A5A"/>
                </a:solidFill>
                <a:latin typeface="Prometo Medium"/>
              </a:rPr>
              <a:t>“mL-Only Enforcement”</a:t>
            </a:r>
            <a:r>
              <a:rPr lang="en-US" sz="3733" b="0" dirty="0">
                <a:latin typeface="Prometo Medium"/>
              </a:rPr>
              <a:t> </a:t>
            </a:r>
            <a:r>
              <a:rPr lang="en-US" sz="3733" b="0" dirty="0">
                <a:solidFill>
                  <a:srgbClr val="1E22AA"/>
                </a:solidFill>
                <a:latin typeface="Prometo Medium"/>
              </a:rPr>
              <a:t>Efforts Across Healthcare</a:t>
            </a:r>
          </a:p>
        </p:txBody>
      </p:sp>
      <p:sp>
        <p:nvSpPr>
          <p:cNvPr id="3" name="Content Placeholder 2">
            <a:extLst>
              <a:ext uri="{FF2B5EF4-FFF2-40B4-BE49-F238E27FC236}">
                <a16:creationId xmlns:a16="http://schemas.microsoft.com/office/drawing/2014/main" id="{046B6078-0650-445E-8BB8-2964399CDB8D}"/>
              </a:ext>
            </a:extLst>
          </p:cNvPr>
          <p:cNvSpPr>
            <a:spLocks noGrp="1"/>
          </p:cNvSpPr>
          <p:nvPr>
            <p:ph idx="1"/>
          </p:nvPr>
        </p:nvSpPr>
        <p:spPr>
          <a:xfrm>
            <a:off x="3149600" y="1943341"/>
            <a:ext cx="8737600" cy="3856387"/>
          </a:xfrm>
        </p:spPr>
        <p:txBody>
          <a:bodyPr>
            <a:normAutofit fontScale="70000" lnSpcReduction="20000"/>
          </a:bodyPr>
          <a:lstStyle/>
          <a:p>
            <a:r>
              <a:rPr lang="en-US" sz="2300" b="1" dirty="0">
                <a:solidFill>
                  <a:schemeClr val="tx1"/>
                </a:solidFill>
              </a:rPr>
              <a:t>Default</a:t>
            </a:r>
            <a:r>
              <a:rPr lang="en-US" sz="2300" dirty="0">
                <a:solidFill>
                  <a:schemeClr val="tx1"/>
                </a:solidFill>
              </a:rPr>
              <a:t> must be mL for oral liquids in </a:t>
            </a:r>
            <a:r>
              <a:rPr lang="en-US" sz="2300" b="1" dirty="0">
                <a:solidFill>
                  <a:schemeClr val="tx1"/>
                </a:solidFill>
              </a:rPr>
              <a:t>e-prescribing</a:t>
            </a:r>
            <a:r>
              <a:rPr lang="en-US" sz="2300" dirty="0">
                <a:solidFill>
                  <a:schemeClr val="tx1"/>
                </a:solidFill>
              </a:rPr>
              <a:t> / EHRs</a:t>
            </a:r>
          </a:p>
          <a:p>
            <a:endParaRPr lang="en-US" sz="1067" dirty="0">
              <a:solidFill>
                <a:schemeClr val="tx1"/>
              </a:solidFill>
            </a:endParaRPr>
          </a:p>
          <a:p>
            <a:endParaRPr lang="en-US" sz="2400" dirty="0">
              <a:solidFill>
                <a:schemeClr val="tx1"/>
              </a:solidFill>
            </a:endParaRPr>
          </a:p>
          <a:p>
            <a:r>
              <a:rPr lang="en-US" sz="2400" b="1" dirty="0">
                <a:solidFill>
                  <a:schemeClr val="tx1"/>
                </a:solidFill>
              </a:rPr>
              <a:t>Teaspoon removed </a:t>
            </a:r>
            <a:r>
              <a:rPr lang="en-US" sz="2400" dirty="0">
                <a:solidFill>
                  <a:schemeClr val="tx1"/>
                </a:solidFill>
              </a:rPr>
              <a:t>as an approved unit for package labeling</a:t>
            </a:r>
          </a:p>
          <a:p>
            <a:endParaRPr lang="en-US" sz="533" dirty="0">
              <a:solidFill>
                <a:schemeClr val="tx1"/>
              </a:solidFill>
            </a:endParaRPr>
          </a:p>
          <a:p>
            <a:endParaRPr lang="en-US" sz="2400" dirty="0">
              <a:solidFill>
                <a:schemeClr val="tx1"/>
              </a:solidFill>
            </a:endParaRPr>
          </a:p>
          <a:p>
            <a:r>
              <a:rPr lang="en-US" sz="2400" b="1" dirty="0">
                <a:solidFill>
                  <a:schemeClr val="tx1"/>
                </a:solidFill>
              </a:rPr>
              <a:t>Updated OTC</a:t>
            </a:r>
            <a:r>
              <a:rPr lang="en-US" sz="2400" dirty="0">
                <a:solidFill>
                  <a:schemeClr val="tx1"/>
                </a:solidFill>
              </a:rPr>
              <a:t> Industry Guidance to “use mL only”</a:t>
            </a:r>
          </a:p>
          <a:p>
            <a:endParaRPr lang="en-US" sz="267" dirty="0">
              <a:solidFill>
                <a:schemeClr val="tx1"/>
              </a:solidFill>
            </a:endParaRPr>
          </a:p>
          <a:p>
            <a:endParaRPr lang="en-US" sz="2400" dirty="0">
              <a:solidFill>
                <a:schemeClr val="tx1"/>
              </a:solidFill>
            </a:endParaRPr>
          </a:p>
          <a:p>
            <a:r>
              <a:rPr lang="en-US" sz="2400" b="1" dirty="0">
                <a:solidFill>
                  <a:schemeClr val="tx1"/>
                </a:solidFill>
              </a:rPr>
              <a:t>AAP policy </a:t>
            </a:r>
            <a:r>
              <a:rPr lang="en-US" sz="2400" dirty="0">
                <a:solidFill>
                  <a:schemeClr val="tx1"/>
                </a:solidFill>
              </a:rPr>
              <a:t>statement: “mL-based dosing should be </a:t>
            </a:r>
            <a:r>
              <a:rPr lang="en-US" sz="2400" b="1" dirty="0">
                <a:solidFill>
                  <a:schemeClr val="tx1"/>
                </a:solidFill>
              </a:rPr>
              <a:t>used exclusively</a:t>
            </a:r>
            <a:r>
              <a:rPr lang="en-US" sz="2400" dirty="0">
                <a:solidFill>
                  <a:schemeClr val="tx1"/>
                </a:solidFill>
              </a:rPr>
              <a:t>”</a:t>
            </a:r>
            <a:endParaRPr lang="en-US" sz="2667" dirty="0">
              <a:solidFill>
                <a:schemeClr val="tx1"/>
              </a:solidFill>
            </a:endParaRPr>
          </a:p>
        </p:txBody>
      </p:sp>
      <p:pic>
        <p:nvPicPr>
          <p:cNvPr id="5" name="Picture 4">
            <a:extLst>
              <a:ext uri="{FF2B5EF4-FFF2-40B4-BE49-F238E27FC236}">
                <a16:creationId xmlns:a16="http://schemas.microsoft.com/office/drawing/2014/main" id="{0DD8A15D-35DE-4B7A-B9FD-CE876E2012D9}"/>
              </a:ext>
            </a:extLst>
          </p:cNvPr>
          <p:cNvPicPr>
            <a:picLocks noChangeAspect="1"/>
          </p:cNvPicPr>
          <p:nvPr/>
        </p:nvPicPr>
        <p:blipFill rotWithShape="1">
          <a:blip r:embed="rId3"/>
          <a:srcRect l="3247" t="18558" r="49441" b="58809"/>
          <a:stretch/>
        </p:blipFill>
        <p:spPr>
          <a:xfrm>
            <a:off x="304801" y="4956653"/>
            <a:ext cx="2678135" cy="843076"/>
          </a:xfrm>
          <a:prstGeom prst="rect">
            <a:avLst/>
          </a:prstGeom>
          <a:ln>
            <a:solidFill>
              <a:schemeClr val="accent5">
                <a:lumMod val="60000"/>
                <a:lumOff val="40000"/>
              </a:schemeClr>
            </a:solidFill>
          </a:ln>
        </p:spPr>
      </p:pic>
      <p:pic>
        <p:nvPicPr>
          <p:cNvPr id="7" name="Picture 6">
            <a:extLst>
              <a:ext uri="{FF2B5EF4-FFF2-40B4-BE49-F238E27FC236}">
                <a16:creationId xmlns:a16="http://schemas.microsoft.com/office/drawing/2014/main" id="{B44E389D-24E1-4AB5-96FB-4365F95368BF}"/>
              </a:ext>
            </a:extLst>
          </p:cNvPr>
          <p:cNvPicPr>
            <a:picLocks noChangeAspect="1"/>
          </p:cNvPicPr>
          <p:nvPr/>
        </p:nvPicPr>
        <p:blipFill rotWithShape="1">
          <a:blip r:embed="rId4"/>
          <a:srcRect l="26076" t="33733" r="25806" b="28934"/>
          <a:stretch/>
        </p:blipFill>
        <p:spPr>
          <a:xfrm>
            <a:off x="1599339" y="3903925"/>
            <a:ext cx="1346509" cy="687460"/>
          </a:xfrm>
          <a:prstGeom prst="rect">
            <a:avLst/>
          </a:prstGeom>
          <a:ln>
            <a:solidFill>
              <a:schemeClr val="accent1"/>
            </a:solidFill>
          </a:ln>
        </p:spPr>
      </p:pic>
      <p:pic>
        <p:nvPicPr>
          <p:cNvPr id="9" name="Picture 8">
            <a:extLst>
              <a:ext uri="{FF2B5EF4-FFF2-40B4-BE49-F238E27FC236}">
                <a16:creationId xmlns:a16="http://schemas.microsoft.com/office/drawing/2014/main" id="{97AE3857-28B7-4A6E-BB73-655EB74FCF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3868" y="2950766"/>
            <a:ext cx="1325145" cy="687461"/>
          </a:xfrm>
          <a:prstGeom prst="rect">
            <a:avLst/>
          </a:prstGeom>
          <a:ln>
            <a:solidFill>
              <a:schemeClr val="accent1"/>
            </a:solidFill>
          </a:ln>
        </p:spPr>
      </p:pic>
      <p:pic>
        <p:nvPicPr>
          <p:cNvPr id="11" name="Picture 10">
            <a:extLst>
              <a:ext uri="{FF2B5EF4-FFF2-40B4-BE49-F238E27FC236}">
                <a16:creationId xmlns:a16="http://schemas.microsoft.com/office/drawing/2014/main" id="{FF59A897-D1CA-4ECE-8962-D6230190758A}"/>
              </a:ext>
            </a:extLst>
          </p:cNvPr>
          <p:cNvPicPr>
            <a:picLocks noChangeAspect="1"/>
          </p:cNvPicPr>
          <p:nvPr/>
        </p:nvPicPr>
        <p:blipFill rotWithShape="1">
          <a:blip r:embed="rId6"/>
          <a:srcRect l="75024" b="84856"/>
          <a:stretch/>
        </p:blipFill>
        <p:spPr>
          <a:xfrm>
            <a:off x="1413657" y="1943341"/>
            <a:ext cx="1546584" cy="703320"/>
          </a:xfrm>
          <a:prstGeom prst="rect">
            <a:avLst/>
          </a:prstGeom>
          <a:ln>
            <a:solidFill>
              <a:srgbClr val="0070C0"/>
            </a:solidFill>
          </a:ln>
        </p:spPr>
      </p:pic>
      <p:pic>
        <p:nvPicPr>
          <p:cNvPr id="4" name="Picture 3">
            <a:extLst>
              <a:ext uri="{FF2B5EF4-FFF2-40B4-BE49-F238E27FC236}">
                <a16:creationId xmlns:a16="http://schemas.microsoft.com/office/drawing/2014/main" id="{D1432910-DFD2-4F3C-9AE8-30511F0AD8C1}"/>
              </a:ext>
            </a:extLst>
          </p:cNvPr>
          <p:cNvPicPr>
            <a:picLocks noChangeAspect="1"/>
          </p:cNvPicPr>
          <p:nvPr/>
        </p:nvPicPr>
        <p:blipFill>
          <a:blip r:embed="rId7"/>
          <a:stretch>
            <a:fillRect/>
          </a:stretch>
        </p:blipFill>
        <p:spPr>
          <a:xfrm>
            <a:off x="10595917" y="6390178"/>
            <a:ext cx="764600" cy="227164"/>
          </a:xfrm>
          <a:prstGeom prst="rect">
            <a:avLst/>
          </a:prstGeom>
        </p:spPr>
      </p:pic>
      <p:sp>
        <p:nvSpPr>
          <p:cNvPr id="10" name="Slide Number Placeholder 1">
            <a:extLst>
              <a:ext uri="{FF2B5EF4-FFF2-40B4-BE49-F238E27FC236}">
                <a16:creationId xmlns:a16="http://schemas.microsoft.com/office/drawing/2014/main" id="{A08465E7-9C87-40C4-BD66-3FE7F784425A}"/>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8978335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C2A454-E36F-4A10-8145-6B5C1A854362}"/>
              </a:ext>
            </a:extLst>
          </p:cNvPr>
          <p:cNvPicPr>
            <a:picLocks noChangeAspect="1"/>
          </p:cNvPicPr>
          <p:nvPr/>
        </p:nvPicPr>
        <p:blipFill rotWithShape="1">
          <a:blip r:embed="rId3"/>
          <a:srcRect t="13612" b="12444"/>
          <a:stretch/>
        </p:blipFill>
        <p:spPr>
          <a:xfrm>
            <a:off x="7794600" y="4388848"/>
            <a:ext cx="3584600" cy="1376953"/>
          </a:xfrm>
          <a:prstGeom prst="rect">
            <a:avLst/>
          </a:prstGeom>
        </p:spPr>
      </p:pic>
      <p:sp>
        <p:nvSpPr>
          <p:cNvPr id="6" name="Text Placeholder 2">
            <a:extLst>
              <a:ext uri="{FF2B5EF4-FFF2-40B4-BE49-F238E27FC236}">
                <a16:creationId xmlns:a16="http://schemas.microsoft.com/office/drawing/2014/main" id="{0F4B9111-4429-46FE-950C-CD40437032F7}"/>
              </a:ext>
            </a:extLst>
          </p:cNvPr>
          <p:cNvSpPr txBox="1">
            <a:spLocks/>
          </p:cNvSpPr>
          <p:nvPr/>
        </p:nvSpPr>
        <p:spPr bwMode="auto">
          <a:xfrm>
            <a:off x="609601" y="1092200"/>
            <a:ext cx="4553235" cy="445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rmAutofit/>
          </a:bodyPr>
          <a:lstStyle>
            <a:lvl1pPr marL="257162" indent="-257162" algn="l" rtl="0" eaLnBrk="0" fontAlgn="base" hangingPunct="0">
              <a:spcBef>
                <a:spcPct val="20000"/>
              </a:spcBef>
              <a:spcAft>
                <a:spcPct val="0"/>
              </a:spcAft>
              <a:buClr>
                <a:srgbClr val="E25423"/>
              </a:buClr>
              <a:buFont typeface="Wingdings" panose="05000000000000000000" pitchFamily="2" charset="2"/>
              <a:buChar char="§"/>
              <a:defRPr sz="2000" kern="1200" baseline="0">
                <a:solidFill>
                  <a:srgbClr val="292929"/>
                </a:solidFill>
                <a:latin typeface="Calibri" panose="020F0502020204030204" pitchFamily="34" charset="0"/>
                <a:ea typeface="+mn-ea"/>
                <a:cs typeface="+mn-cs"/>
              </a:defRPr>
            </a:lvl1pPr>
            <a:lvl2pPr marL="417910" indent="-160735" algn="l" rtl="0" eaLnBrk="0" fontAlgn="base" hangingPunct="0">
              <a:spcBef>
                <a:spcPct val="20000"/>
              </a:spcBef>
              <a:spcAft>
                <a:spcPct val="0"/>
              </a:spcAft>
              <a:buClr>
                <a:srgbClr val="8D8B00"/>
              </a:buClr>
              <a:buFont typeface="Arial" panose="020B0604020202020204" pitchFamily="34" charset="0"/>
              <a:buChar char="–"/>
              <a:defRPr sz="1800" kern="1200">
                <a:solidFill>
                  <a:srgbClr val="292929"/>
                </a:solidFill>
                <a:latin typeface="Calibri" panose="020F0502020204030204" pitchFamily="34" charset="0"/>
                <a:ea typeface="+mn-ea"/>
                <a:cs typeface="+mn-cs"/>
              </a:defRPr>
            </a:lvl2pPr>
            <a:lvl3pPr marL="642938" indent="-128588" algn="l" rtl="0" eaLnBrk="0" fontAlgn="base" hangingPunct="0">
              <a:spcBef>
                <a:spcPct val="20000"/>
              </a:spcBef>
              <a:spcAft>
                <a:spcPct val="0"/>
              </a:spcAft>
              <a:buClr>
                <a:srgbClr val="006A71"/>
              </a:buClr>
              <a:buFont typeface="Arial" panose="020B0604020202020204" pitchFamily="34" charset="0"/>
              <a:buChar char="•"/>
              <a:defRPr sz="1600" kern="1200">
                <a:solidFill>
                  <a:srgbClr val="292929"/>
                </a:solidFill>
                <a:latin typeface="Calibri" panose="020F0502020204030204" pitchFamily="34" charset="0"/>
                <a:ea typeface="+mn-ea"/>
                <a:cs typeface="+mn-cs"/>
              </a:defRPr>
            </a:lvl3pPr>
            <a:lvl4pPr marL="900113" indent="-128588" algn="l" rtl="0" eaLnBrk="0" fontAlgn="base" hangingPunct="0">
              <a:spcBef>
                <a:spcPct val="20000"/>
              </a:spcBef>
              <a:spcAft>
                <a:spcPct val="0"/>
              </a:spcAft>
              <a:buClr>
                <a:schemeClr val="accent3">
                  <a:lumMod val="75000"/>
                </a:schemeClr>
              </a:buClr>
              <a:buFont typeface="Arial" panose="020B0604020202020204" pitchFamily="34" charset="0"/>
              <a:buChar char="–"/>
              <a:defRPr sz="1500" kern="1200" baseline="0">
                <a:solidFill>
                  <a:srgbClr val="292929"/>
                </a:solidFill>
                <a:latin typeface="Calibri" panose="020F0502020204030204" pitchFamily="34" charset="0"/>
                <a:ea typeface="+mn-ea"/>
                <a:cs typeface="+mn-cs"/>
              </a:defRPr>
            </a:lvl4pPr>
            <a:lvl5pPr marL="1157288" indent="-128588" algn="l" rtl="0" eaLnBrk="0" fontAlgn="base" hangingPunct="0">
              <a:spcBef>
                <a:spcPct val="20000"/>
              </a:spcBef>
              <a:spcAft>
                <a:spcPct val="0"/>
              </a:spcAft>
              <a:buClr>
                <a:srgbClr val="EC881D"/>
              </a:buClr>
              <a:buFont typeface="Arial" panose="020B0604020202020204" pitchFamily="34" charset="0"/>
              <a:buChar char="»"/>
              <a:defRPr sz="1500" kern="1200" baseline="0">
                <a:solidFill>
                  <a:srgbClr val="292929"/>
                </a:solidFill>
                <a:latin typeface="Calibri" panose="020F0502020204030204" pitchFamily="34" charset="0"/>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a:buClr>
                <a:srgbClr val="005596"/>
              </a:buClr>
              <a:buFont typeface="Arial" panose="020B0604020202020204" pitchFamily="34" charset="0"/>
              <a:buChar char="•"/>
            </a:pPr>
            <a:r>
              <a:rPr lang="en-US" sz="2667" dirty="0">
                <a:solidFill>
                  <a:schemeClr val="tx1"/>
                </a:solidFill>
              </a:rPr>
              <a:t>For Prescribers</a:t>
            </a:r>
          </a:p>
          <a:p>
            <a:pPr>
              <a:buClr>
                <a:srgbClr val="005596"/>
              </a:buClr>
              <a:buFont typeface="Arial" panose="020B0604020202020204" pitchFamily="34" charset="0"/>
              <a:buChar char="•"/>
            </a:pPr>
            <a:endParaRPr lang="en-US" sz="2667" dirty="0">
              <a:solidFill>
                <a:srgbClr val="005596"/>
              </a:solidFill>
            </a:endParaRPr>
          </a:p>
          <a:p>
            <a:pPr defTabSz="1219170">
              <a:buClr>
                <a:srgbClr val="005596"/>
              </a:buClr>
              <a:buFont typeface="Arial" panose="020B0604020202020204" pitchFamily="34" charset="0"/>
              <a:buChar char="•"/>
              <a:defRPr/>
            </a:pPr>
            <a:endParaRPr lang="en-US" sz="2667" dirty="0">
              <a:solidFill>
                <a:srgbClr val="005596"/>
              </a:solidFill>
            </a:endParaRPr>
          </a:p>
          <a:p>
            <a:pPr defTabSz="1219170">
              <a:buClr>
                <a:srgbClr val="005596"/>
              </a:buClr>
              <a:buFont typeface="Arial" panose="020B0604020202020204" pitchFamily="34" charset="0"/>
              <a:buChar char="•"/>
              <a:defRPr/>
            </a:pPr>
            <a:endParaRPr lang="en-US" sz="2667" dirty="0">
              <a:solidFill>
                <a:srgbClr val="005596"/>
              </a:solidFill>
            </a:endParaRPr>
          </a:p>
          <a:p>
            <a:pPr defTabSz="1219170">
              <a:buClr>
                <a:srgbClr val="005596"/>
              </a:buClr>
              <a:buFont typeface="Arial" panose="020B0604020202020204" pitchFamily="34" charset="0"/>
              <a:buChar char="•"/>
              <a:defRPr/>
            </a:pPr>
            <a:endParaRPr lang="en-US" sz="2667" dirty="0">
              <a:solidFill>
                <a:srgbClr val="005596"/>
              </a:solidFill>
            </a:endParaRPr>
          </a:p>
          <a:p>
            <a:pPr defTabSz="1219170">
              <a:buClr>
                <a:srgbClr val="005596"/>
              </a:buClr>
              <a:buFont typeface="Arial" panose="020B0604020202020204" pitchFamily="34" charset="0"/>
              <a:buChar char="•"/>
              <a:defRPr/>
            </a:pPr>
            <a:r>
              <a:rPr lang="en-US" sz="2667" dirty="0">
                <a:solidFill>
                  <a:schemeClr val="tx1"/>
                </a:solidFill>
              </a:rPr>
              <a:t>For Patients/Caregivers</a:t>
            </a:r>
          </a:p>
        </p:txBody>
      </p:sp>
      <p:sp>
        <p:nvSpPr>
          <p:cNvPr id="4" name="Text Placeholder 2">
            <a:extLst>
              <a:ext uri="{FF2B5EF4-FFF2-40B4-BE49-F238E27FC236}">
                <a16:creationId xmlns:a16="http://schemas.microsoft.com/office/drawing/2014/main" id="{23E46336-C416-4D44-A05A-E30375D08F82}"/>
              </a:ext>
            </a:extLst>
          </p:cNvPr>
          <p:cNvSpPr txBox="1">
            <a:spLocks/>
          </p:cNvSpPr>
          <p:nvPr/>
        </p:nvSpPr>
        <p:spPr bwMode="auto">
          <a:xfrm>
            <a:off x="7010400" y="1147233"/>
            <a:ext cx="4234352" cy="445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882" indent="-342882" algn="l" rtl="0" eaLnBrk="0" fontAlgn="base" hangingPunct="0">
              <a:spcBef>
                <a:spcPct val="20000"/>
              </a:spcBef>
              <a:spcAft>
                <a:spcPct val="0"/>
              </a:spcAft>
              <a:buClr>
                <a:srgbClr val="E25423"/>
              </a:buClr>
              <a:buFont typeface="Wingdings" panose="05000000000000000000" pitchFamily="2" charset="2"/>
              <a:buChar char="§"/>
              <a:defRPr sz="2667" kern="1200" baseline="0">
                <a:solidFill>
                  <a:srgbClr val="292929"/>
                </a:solidFill>
                <a:latin typeface="Calibri" panose="020F0502020204030204" pitchFamily="34" charset="0"/>
                <a:ea typeface="+mn-ea"/>
                <a:cs typeface="+mn-cs"/>
              </a:defRPr>
            </a:lvl1pPr>
            <a:lvl2pPr marL="557213" indent="-214313" algn="l" rtl="0" eaLnBrk="0" fontAlgn="base" hangingPunct="0">
              <a:spcBef>
                <a:spcPct val="20000"/>
              </a:spcBef>
              <a:spcAft>
                <a:spcPct val="0"/>
              </a:spcAft>
              <a:buClr>
                <a:srgbClr val="8D8B00"/>
              </a:buClr>
              <a:buFont typeface="Arial" panose="020B0604020202020204" pitchFamily="34" charset="0"/>
              <a:buChar char="–"/>
              <a:defRPr sz="2400" kern="1200">
                <a:solidFill>
                  <a:srgbClr val="292929"/>
                </a:solidFill>
                <a:latin typeface="Calibri" panose="020F0502020204030204" pitchFamily="34" charset="0"/>
                <a:ea typeface="+mn-ea"/>
                <a:cs typeface="+mn-cs"/>
              </a:defRPr>
            </a:lvl2pPr>
            <a:lvl3pPr marL="857250" indent="-171450" algn="l" rtl="0" eaLnBrk="0" fontAlgn="base" hangingPunct="0">
              <a:spcBef>
                <a:spcPct val="20000"/>
              </a:spcBef>
              <a:spcAft>
                <a:spcPct val="0"/>
              </a:spcAft>
              <a:buClr>
                <a:srgbClr val="006A71"/>
              </a:buClr>
              <a:buFont typeface="Arial" panose="020B0604020202020204" pitchFamily="34" charset="0"/>
              <a:buChar char="•"/>
              <a:defRPr sz="2133" kern="1200">
                <a:solidFill>
                  <a:srgbClr val="292929"/>
                </a:solidFill>
                <a:latin typeface="Calibri" panose="020F0502020204030204" pitchFamily="34" charset="0"/>
                <a:ea typeface="+mn-ea"/>
                <a:cs typeface="+mn-cs"/>
              </a:defRPr>
            </a:lvl3pPr>
            <a:lvl4pPr marL="1200150" indent="-171450" algn="l" rtl="0" eaLnBrk="0" fontAlgn="base" hangingPunct="0">
              <a:spcBef>
                <a:spcPct val="20000"/>
              </a:spcBef>
              <a:spcAft>
                <a:spcPct val="0"/>
              </a:spcAft>
              <a:buClr>
                <a:schemeClr val="accent3">
                  <a:lumMod val="75000"/>
                </a:schemeClr>
              </a:buClr>
              <a:buFont typeface="Arial" panose="020B0604020202020204" pitchFamily="34" charset="0"/>
              <a:buChar char="–"/>
              <a:defRPr sz="2000" kern="1200" baseline="0">
                <a:solidFill>
                  <a:srgbClr val="292929"/>
                </a:solidFill>
                <a:latin typeface="Calibri" panose="020F0502020204030204" pitchFamily="34" charset="0"/>
                <a:ea typeface="+mn-ea"/>
                <a:cs typeface="+mn-cs"/>
              </a:defRPr>
            </a:lvl4pPr>
            <a:lvl5pPr marL="1543050" indent="-171450" algn="l" rtl="0" eaLnBrk="0" fontAlgn="base" hangingPunct="0">
              <a:spcBef>
                <a:spcPct val="20000"/>
              </a:spcBef>
              <a:spcAft>
                <a:spcPct val="0"/>
              </a:spcAft>
              <a:buClr>
                <a:srgbClr val="EC881D"/>
              </a:buClr>
              <a:buFont typeface="Arial" panose="020B0604020202020204" pitchFamily="34" charset="0"/>
              <a:buChar char="»"/>
              <a:defRPr sz="2000" kern="1200" baseline="0">
                <a:solidFill>
                  <a:srgbClr val="292929"/>
                </a:solidFill>
                <a:latin typeface="Calibri" panose="020F050202020403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14377">
              <a:buClr>
                <a:srgbClr val="005596"/>
              </a:buClr>
              <a:buFont typeface="Arial" panose="020B0604020202020204" pitchFamily="34" charset="0"/>
              <a:buChar char="•"/>
              <a:defRPr/>
            </a:pPr>
            <a:r>
              <a:rPr lang="en-US" dirty="0">
                <a:solidFill>
                  <a:schemeClr val="tx1"/>
                </a:solidFill>
              </a:rPr>
              <a:t>Encourage production of mL-only dosing devices</a:t>
            </a:r>
          </a:p>
        </p:txBody>
      </p:sp>
      <p:sp>
        <p:nvSpPr>
          <p:cNvPr id="5" name="Title 1">
            <a:extLst>
              <a:ext uri="{FF2B5EF4-FFF2-40B4-BE49-F238E27FC236}">
                <a16:creationId xmlns:a16="http://schemas.microsoft.com/office/drawing/2014/main" id="{66026709-D168-4015-9DCC-78AF6D27F5F8}"/>
              </a:ext>
            </a:extLst>
          </p:cNvPr>
          <p:cNvSpPr txBox="1">
            <a:spLocks/>
          </p:cNvSpPr>
          <p:nvPr/>
        </p:nvSpPr>
        <p:spPr>
          <a:xfrm>
            <a:off x="609599" y="457200"/>
            <a:ext cx="11263519" cy="1143000"/>
          </a:xfrm>
          <a:prstGeom prst="rect">
            <a:avLst/>
          </a:prstGeom>
        </p:spPr>
        <p:txBody>
          <a:bodyPr anchor="t" anchorCtr="0"/>
          <a:lstStyle>
            <a:lvl1pPr algn="l" rtl="0" eaLnBrk="0" fontAlgn="base" hangingPunct="0">
              <a:lnSpc>
                <a:spcPct val="100000"/>
              </a:lnSpc>
              <a:spcBef>
                <a:spcPct val="0"/>
              </a:spcBef>
              <a:spcAft>
                <a:spcPct val="0"/>
              </a:spcAft>
              <a:defRPr sz="2800" b="0" kern="1200" baseline="0">
                <a:solidFill>
                  <a:srgbClr val="0033A0"/>
                </a:solidFill>
                <a:effectLst/>
                <a:latin typeface="Calibri" pitchFamily="34" charset="0"/>
                <a:ea typeface="+mj-ea"/>
                <a:cs typeface="+mj-cs"/>
              </a:defRPr>
            </a:lvl1pPr>
            <a:lvl2pPr algn="ctr" rtl="0" eaLnBrk="0" fontAlgn="base" hangingPunct="0">
              <a:spcBef>
                <a:spcPct val="0"/>
              </a:spcBef>
              <a:spcAft>
                <a:spcPct val="0"/>
              </a:spcAft>
              <a:defRPr sz="2475">
                <a:solidFill>
                  <a:schemeClr val="tx1"/>
                </a:solidFill>
                <a:latin typeface="Myriad Web Pro" panose="020B0503030403020204" pitchFamily="34" charset="0"/>
              </a:defRPr>
            </a:lvl2pPr>
            <a:lvl3pPr algn="ctr" rtl="0" eaLnBrk="0" fontAlgn="base" hangingPunct="0">
              <a:spcBef>
                <a:spcPct val="0"/>
              </a:spcBef>
              <a:spcAft>
                <a:spcPct val="0"/>
              </a:spcAft>
              <a:defRPr sz="2475">
                <a:solidFill>
                  <a:schemeClr val="tx1"/>
                </a:solidFill>
                <a:latin typeface="Myriad Web Pro" panose="020B0503030403020204" pitchFamily="34" charset="0"/>
              </a:defRPr>
            </a:lvl3pPr>
            <a:lvl4pPr algn="ctr" rtl="0" eaLnBrk="0" fontAlgn="base" hangingPunct="0">
              <a:spcBef>
                <a:spcPct val="0"/>
              </a:spcBef>
              <a:spcAft>
                <a:spcPct val="0"/>
              </a:spcAft>
              <a:defRPr sz="2475">
                <a:solidFill>
                  <a:schemeClr val="tx1"/>
                </a:solidFill>
                <a:latin typeface="Myriad Web Pro" panose="020B0503030403020204" pitchFamily="34" charset="0"/>
              </a:defRPr>
            </a:lvl4pPr>
            <a:lvl5pPr algn="ctr" rtl="0" eaLnBrk="0" fontAlgn="base" hangingPunct="0">
              <a:spcBef>
                <a:spcPct val="0"/>
              </a:spcBef>
              <a:spcAft>
                <a:spcPct val="0"/>
              </a:spcAft>
              <a:defRPr sz="2475">
                <a:solidFill>
                  <a:schemeClr val="tx1"/>
                </a:solidFill>
                <a:latin typeface="Myriad Web Pro" panose="020B0503030403020204" pitchFamily="34" charset="0"/>
              </a:defRPr>
            </a:lvl5pPr>
            <a:lvl6pPr marL="257175" algn="ctr" rtl="0" fontAlgn="base">
              <a:spcBef>
                <a:spcPct val="0"/>
              </a:spcBef>
              <a:spcAft>
                <a:spcPct val="0"/>
              </a:spcAft>
              <a:defRPr sz="2475">
                <a:solidFill>
                  <a:schemeClr val="tx1"/>
                </a:solidFill>
                <a:latin typeface="Myriad Web Pro" panose="020B0503030403020204" pitchFamily="34" charset="0"/>
              </a:defRPr>
            </a:lvl6pPr>
            <a:lvl7pPr marL="514350" algn="ctr" rtl="0" fontAlgn="base">
              <a:spcBef>
                <a:spcPct val="0"/>
              </a:spcBef>
              <a:spcAft>
                <a:spcPct val="0"/>
              </a:spcAft>
              <a:defRPr sz="2475">
                <a:solidFill>
                  <a:schemeClr val="tx1"/>
                </a:solidFill>
                <a:latin typeface="Myriad Web Pro" panose="020B0503030403020204" pitchFamily="34" charset="0"/>
              </a:defRPr>
            </a:lvl7pPr>
            <a:lvl8pPr marL="771525" algn="ctr" rtl="0" fontAlgn="base">
              <a:spcBef>
                <a:spcPct val="0"/>
              </a:spcBef>
              <a:spcAft>
                <a:spcPct val="0"/>
              </a:spcAft>
              <a:defRPr sz="2475">
                <a:solidFill>
                  <a:schemeClr val="tx1"/>
                </a:solidFill>
                <a:latin typeface="Myriad Web Pro" panose="020B0503030403020204" pitchFamily="34" charset="0"/>
              </a:defRPr>
            </a:lvl8pPr>
            <a:lvl9pPr marL="1028700" algn="ctr" rtl="0" fontAlgn="base">
              <a:spcBef>
                <a:spcPct val="0"/>
              </a:spcBef>
              <a:spcAft>
                <a:spcPct val="0"/>
              </a:spcAft>
              <a:defRPr sz="2475">
                <a:solidFill>
                  <a:schemeClr val="tx1"/>
                </a:solidFill>
                <a:latin typeface="Myriad Web Pro" panose="020B0503030403020204" pitchFamily="34" charset="0"/>
              </a:defRPr>
            </a:lvl9pPr>
          </a:lstStyle>
          <a:p>
            <a:pPr defTabSz="1219170">
              <a:defRPr/>
            </a:pPr>
            <a:r>
              <a:rPr lang="en-US" sz="3733" dirty="0">
                <a:solidFill>
                  <a:srgbClr val="1E22AA"/>
                </a:solidFill>
              </a:rPr>
              <a:t>Catalyzed</a:t>
            </a:r>
            <a:r>
              <a:rPr lang="en-US" sz="3733" dirty="0">
                <a:solidFill>
                  <a:srgbClr val="005596"/>
                </a:solidFill>
              </a:rPr>
              <a:t> </a:t>
            </a:r>
            <a:r>
              <a:rPr lang="en-US" sz="3733" dirty="0">
                <a:solidFill>
                  <a:srgbClr val="FF5A5A"/>
                </a:solidFill>
              </a:rPr>
              <a:t>EDUCATION</a:t>
            </a:r>
            <a:r>
              <a:rPr lang="en-US" sz="3733" dirty="0"/>
              <a:t>		</a:t>
            </a:r>
            <a:r>
              <a:rPr lang="en-US" sz="3733" dirty="0">
                <a:solidFill>
                  <a:srgbClr val="1E22AA"/>
                </a:solidFill>
              </a:rPr>
              <a:t>Catalyzed</a:t>
            </a:r>
            <a:r>
              <a:rPr lang="en-US" sz="3733" dirty="0">
                <a:solidFill>
                  <a:srgbClr val="005596"/>
                </a:solidFill>
              </a:rPr>
              <a:t> </a:t>
            </a:r>
            <a:r>
              <a:rPr lang="en-US" sz="3733" b="1" dirty="0">
                <a:solidFill>
                  <a:srgbClr val="3CD5AF"/>
                </a:solidFill>
              </a:rPr>
              <a:t>ENGINEERING</a:t>
            </a:r>
          </a:p>
        </p:txBody>
      </p:sp>
      <p:pic>
        <p:nvPicPr>
          <p:cNvPr id="7" name="Picture 6">
            <a:extLst>
              <a:ext uri="{FF2B5EF4-FFF2-40B4-BE49-F238E27FC236}">
                <a16:creationId xmlns:a16="http://schemas.microsoft.com/office/drawing/2014/main" id="{CCEE67EA-7553-466C-A551-0813342FBE0A}"/>
              </a:ext>
            </a:extLst>
          </p:cNvPr>
          <p:cNvPicPr>
            <a:picLocks noChangeAspect="1"/>
          </p:cNvPicPr>
          <p:nvPr/>
        </p:nvPicPr>
        <p:blipFill rotWithShape="1">
          <a:blip r:embed="rId4"/>
          <a:srcRect l="55701"/>
          <a:stretch/>
        </p:blipFill>
        <p:spPr>
          <a:xfrm>
            <a:off x="4981329" y="1630956"/>
            <a:ext cx="1533857" cy="1560003"/>
          </a:xfrm>
          <a:prstGeom prst="rect">
            <a:avLst/>
          </a:prstGeom>
        </p:spPr>
      </p:pic>
      <p:pic>
        <p:nvPicPr>
          <p:cNvPr id="8" name="Picture 7">
            <a:extLst>
              <a:ext uri="{FF2B5EF4-FFF2-40B4-BE49-F238E27FC236}">
                <a16:creationId xmlns:a16="http://schemas.microsoft.com/office/drawing/2014/main" id="{D310394E-58D5-425E-A423-94E3F9CE57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5791" y="3992033"/>
            <a:ext cx="1560003" cy="1560003"/>
          </a:xfrm>
          <a:prstGeom prst="rect">
            <a:avLst/>
          </a:prstGeom>
        </p:spPr>
      </p:pic>
      <p:pic>
        <p:nvPicPr>
          <p:cNvPr id="9" name="Picture 8">
            <a:extLst>
              <a:ext uri="{FF2B5EF4-FFF2-40B4-BE49-F238E27FC236}">
                <a16:creationId xmlns:a16="http://schemas.microsoft.com/office/drawing/2014/main" id="{29C69E62-4D9F-4998-AB93-F8BE58FDF1A9}"/>
              </a:ext>
            </a:extLst>
          </p:cNvPr>
          <p:cNvPicPr>
            <a:picLocks noChangeAspect="1"/>
          </p:cNvPicPr>
          <p:nvPr/>
        </p:nvPicPr>
        <p:blipFill rotWithShape="1">
          <a:blip r:embed="rId6"/>
          <a:srcRect r="11785" b="6400"/>
          <a:stretch/>
        </p:blipFill>
        <p:spPr>
          <a:xfrm>
            <a:off x="6959844" y="2148157"/>
            <a:ext cx="2647704" cy="2496747"/>
          </a:xfrm>
          <a:prstGeom prst="rect">
            <a:avLst/>
          </a:prstGeom>
        </p:spPr>
      </p:pic>
      <p:grpSp>
        <p:nvGrpSpPr>
          <p:cNvPr id="11" name="Group 10">
            <a:extLst>
              <a:ext uri="{FF2B5EF4-FFF2-40B4-BE49-F238E27FC236}">
                <a16:creationId xmlns:a16="http://schemas.microsoft.com/office/drawing/2014/main" id="{82FEA264-165A-4C9F-9B9F-D956496124AB}"/>
              </a:ext>
            </a:extLst>
          </p:cNvPr>
          <p:cNvGrpSpPr>
            <a:grpSpLocks noChangeAspect="1"/>
          </p:cNvGrpSpPr>
          <p:nvPr/>
        </p:nvGrpSpPr>
        <p:grpSpPr>
          <a:xfrm>
            <a:off x="1422400" y="3992035"/>
            <a:ext cx="2176856" cy="1530867"/>
            <a:chOff x="5231218" y="3909373"/>
            <a:chExt cx="3201583" cy="2251502"/>
          </a:xfrm>
        </p:grpSpPr>
        <p:pic>
          <p:nvPicPr>
            <p:cNvPr id="12" name="Content Placeholder 4">
              <a:extLst>
                <a:ext uri="{FF2B5EF4-FFF2-40B4-BE49-F238E27FC236}">
                  <a16:creationId xmlns:a16="http://schemas.microsoft.com/office/drawing/2014/main" id="{3AA426F1-6B21-44E8-B80D-25CB90E73B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1159"/>
            <a:stretch/>
          </p:blipFill>
          <p:spPr>
            <a:xfrm>
              <a:off x="5231218" y="3909373"/>
              <a:ext cx="3201583" cy="1883833"/>
            </a:xfrm>
            <a:prstGeom prst="rect">
              <a:avLst/>
            </a:prstGeom>
          </p:spPr>
        </p:pic>
        <p:pic>
          <p:nvPicPr>
            <p:cNvPr id="13" name="Content Placeholder 4">
              <a:extLst>
                <a:ext uri="{FF2B5EF4-FFF2-40B4-BE49-F238E27FC236}">
                  <a16:creationId xmlns:a16="http://schemas.microsoft.com/office/drawing/2014/main" id="{67D8EAB7-195E-4854-A65E-F777A9ABDE2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8516"/>
            <a:stretch/>
          </p:blipFill>
          <p:spPr>
            <a:xfrm>
              <a:off x="5231218" y="5793206"/>
              <a:ext cx="3201583" cy="367669"/>
            </a:xfrm>
            <a:prstGeom prst="rect">
              <a:avLst/>
            </a:prstGeom>
          </p:spPr>
        </p:pic>
      </p:grpSp>
      <p:pic>
        <p:nvPicPr>
          <p:cNvPr id="15" name="Picture 14">
            <a:extLst>
              <a:ext uri="{FF2B5EF4-FFF2-40B4-BE49-F238E27FC236}">
                <a16:creationId xmlns:a16="http://schemas.microsoft.com/office/drawing/2014/main" id="{80151F05-98E8-40E1-8A55-AD4F21DF2977}"/>
              </a:ext>
            </a:extLst>
          </p:cNvPr>
          <p:cNvPicPr>
            <a:picLocks noChangeAspect="1"/>
          </p:cNvPicPr>
          <p:nvPr/>
        </p:nvPicPr>
        <p:blipFill rotWithShape="1">
          <a:blip r:embed="rId9"/>
          <a:srcRect l="973" r="2190" b="42336"/>
          <a:stretch/>
        </p:blipFill>
        <p:spPr>
          <a:xfrm>
            <a:off x="1405275" y="1641837"/>
            <a:ext cx="3493003" cy="1560003"/>
          </a:xfrm>
          <a:prstGeom prst="rect">
            <a:avLst/>
          </a:prstGeom>
        </p:spPr>
      </p:pic>
      <p:pic>
        <p:nvPicPr>
          <p:cNvPr id="17" name="Picture 16">
            <a:extLst>
              <a:ext uri="{FF2B5EF4-FFF2-40B4-BE49-F238E27FC236}">
                <a16:creationId xmlns:a16="http://schemas.microsoft.com/office/drawing/2014/main" id="{AC32D321-8425-45D1-8C03-F0A308B4F50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322" b="94352" l="0" r="95349">
                        <a14:foregroundMark x1="60797" y1="90365" x2="88040" y2="99668"/>
                        <a14:foregroundMark x1="88040" y1="99668" x2="98007" y2="79402"/>
                        <a14:foregroundMark x1="98007" y1="79402" x2="88372" y2="58804"/>
                        <a14:foregroundMark x1="88372" y1="58804" x2="34551" y2="11296"/>
                        <a14:foregroundMark x1="34551" y1="11296" x2="12625" y2="1661"/>
                        <a14:foregroundMark x1="12625" y1="1661" x2="0" y2="20598"/>
                        <a14:foregroundMark x1="60641" y1="84157" x2="62126" y2="85714"/>
                        <a14:foregroundMark x1="0" y1="20598" x2="36440" y2="58792"/>
                        <a14:foregroundMark x1="62126" y1="85714" x2="63455" y2="89701"/>
                        <a14:foregroundMark x1="70100" y1="87708" x2="74086" y2="87043"/>
                        <a14:foregroundMark x1="74086" y1="86379" x2="74751" y2="84385"/>
                        <a14:foregroundMark x1="76744" y1="84385" x2="81395" y2="89701"/>
                        <a14:foregroundMark x1="81395" y1="89701" x2="82060" y2="90365"/>
                        <a14:foregroundMark x1="3987" y1="6977" x2="18605" y2="11628"/>
                        <a14:foregroundMark x1="1993" y1="5648" x2="5980" y2="6312"/>
                        <a14:foregroundMark x1="1993" y1="4983" x2="5980" y2="4983"/>
                        <a14:foregroundMark x1="7973" y1="4983" x2="8638" y2="3654"/>
                        <a14:foregroundMark x1="94684" y1="71096" x2="95349" y2="94352"/>
                        <a14:foregroundMark x1="95349" y1="94352" x2="94684" y2="87708"/>
                        <a14:foregroundMark x1="43854" y1="56478" x2="63455" y2="69767"/>
                        <a14:foregroundMark x1="63455" y1="69767" x2="42193" y2="57143"/>
                        <a14:foregroundMark x1="42193" y1="57143" x2="53156" y2="63123"/>
                        <a14:foregroundMark x1="53156" y1="64452" x2="57143" y2="68439"/>
                        <a14:foregroundMark x1="63455" y1="77741" x2="61462" y2="69103"/>
                        <a14:backgroundMark x1="4319" y1="61462" x2="27243" y2="60797"/>
                        <a14:backgroundMark x1="27243" y1="60797" x2="48837" y2="69767"/>
                        <a14:backgroundMark x1="48837" y1="69767" x2="34551" y2="61462"/>
                        <a14:backgroundMark x1="51163" y1="74419" x2="48505" y2="74419"/>
                        <a14:backgroundMark x1="51163" y1="71761" x2="60797" y2="84053"/>
                      </a14:backgroundRemoval>
                    </a14:imgEffect>
                  </a14:imgLayer>
                </a14:imgProps>
              </a:ext>
            </a:extLst>
          </a:blip>
          <a:stretch>
            <a:fillRect/>
          </a:stretch>
        </p:blipFill>
        <p:spPr>
          <a:xfrm>
            <a:off x="9700332" y="2125787"/>
            <a:ext cx="2172787" cy="2172787"/>
          </a:xfrm>
          <a:prstGeom prst="rect">
            <a:avLst/>
          </a:prstGeom>
        </p:spPr>
      </p:pic>
      <p:pic>
        <p:nvPicPr>
          <p:cNvPr id="19" name="Picture 3">
            <a:extLst>
              <a:ext uri="{FF2B5EF4-FFF2-40B4-BE49-F238E27FC236}">
                <a16:creationId xmlns:a16="http://schemas.microsoft.com/office/drawing/2014/main" id="{3E5E2FD7-CB8A-45BD-B52F-AF309273734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6994" b="98262" l="5067" r="99000">
                        <a14:foregroundMark x1="14800" y1="75562" x2="16267" y2="98262"/>
                        <a14:foregroundMark x1="10600" y1="96217" x2="5133" y2="93047"/>
                        <a14:foregroundMark x1="74600" y1="41104" x2="72400" y2="46524"/>
                        <a14:foregroundMark x1="75600" y1="44376" x2="88600" y2="45194"/>
                        <a14:foregroundMark x1="74867" y1="50716" x2="99000" y2="49898"/>
                        <a14:foregroundMark x1="99000" y1="49898" x2="94867" y2="26994"/>
                        <a14:foregroundMark x1="91667" y1="29243" x2="88200" y2="32618"/>
                      </a14:backgroundRemoval>
                    </a14:imgEffect>
                  </a14:imgLayer>
                </a14:imgProps>
              </a:ext>
              <a:ext uri="{28A0092B-C50C-407E-A947-70E740481C1C}">
                <a14:useLocalDpi xmlns:a14="http://schemas.microsoft.com/office/drawing/2010/main" val="0"/>
              </a:ext>
            </a:extLst>
          </a:blip>
          <a:srcRect t="25945"/>
          <a:stretch/>
        </p:blipFill>
        <p:spPr bwMode="auto">
          <a:xfrm rot="4150093">
            <a:off x="9487295" y="3280714"/>
            <a:ext cx="1755539" cy="84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8A180EB-1759-4B81-84DE-52FFBC1C633B}"/>
              </a:ext>
            </a:extLst>
          </p:cNvPr>
          <p:cNvPicPr>
            <a:picLocks noChangeAspect="1"/>
          </p:cNvPicPr>
          <p:nvPr/>
        </p:nvPicPr>
        <p:blipFill>
          <a:blip r:embed="rId14"/>
          <a:stretch>
            <a:fillRect/>
          </a:stretch>
        </p:blipFill>
        <p:spPr>
          <a:xfrm>
            <a:off x="10595914" y="6392474"/>
            <a:ext cx="764603" cy="227165"/>
          </a:xfrm>
          <a:prstGeom prst="rect">
            <a:avLst/>
          </a:prstGeom>
        </p:spPr>
      </p:pic>
      <p:sp>
        <p:nvSpPr>
          <p:cNvPr id="16" name="Slide Number Placeholder 1">
            <a:extLst>
              <a:ext uri="{FF2B5EF4-FFF2-40B4-BE49-F238E27FC236}">
                <a16:creationId xmlns:a16="http://schemas.microsoft.com/office/drawing/2014/main" id="{EF8BB23A-4822-412C-9EC0-1A6DB406ACB3}"/>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972886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5999-4719-41BA-A45A-D0A368E0F205}"/>
              </a:ext>
            </a:extLst>
          </p:cNvPr>
          <p:cNvSpPr>
            <a:spLocks noGrp="1"/>
          </p:cNvSpPr>
          <p:nvPr>
            <p:ph type="title"/>
          </p:nvPr>
        </p:nvSpPr>
        <p:spPr>
          <a:xfrm>
            <a:off x="609600" y="290185"/>
            <a:ext cx="10972800" cy="868360"/>
          </a:xfrm>
        </p:spPr>
        <p:txBody>
          <a:bodyPr/>
          <a:lstStyle/>
          <a:p>
            <a:r>
              <a:rPr lang="en-US" sz="4000" b="0" dirty="0">
                <a:solidFill>
                  <a:srgbClr val="1E22AA"/>
                </a:solidFill>
                <a:latin typeface="Prometo Medium"/>
              </a:rPr>
              <a:t>mL White Paper Update Version 2.0</a:t>
            </a:r>
          </a:p>
        </p:txBody>
      </p:sp>
      <p:sp>
        <p:nvSpPr>
          <p:cNvPr id="3" name="Content Placeholder 2">
            <a:extLst>
              <a:ext uri="{FF2B5EF4-FFF2-40B4-BE49-F238E27FC236}">
                <a16:creationId xmlns:a16="http://schemas.microsoft.com/office/drawing/2014/main" id="{717A8886-4DE7-4982-8BBD-E78653150C2F}"/>
              </a:ext>
            </a:extLst>
          </p:cNvPr>
          <p:cNvSpPr>
            <a:spLocks noGrp="1"/>
          </p:cNvSpPr>
          <p:nvPr>
            <p:ph idx="1"/>
          </p:nvPr>
        </p:nvSpPr>
        <p:spPr>
          <a:xfrm>
            <a:off x="609600" y="982472"/>
            <a:ext cx="10972800" cy="5015992"/>
          </a:xfrm>
        </p:spPr>
        <p:txBody>
          <a:bodyPr>
            <a:normAutofit fontScale="62500" lnSpcReduction="20000"/>
          </a:bodyPr>
          <a:lstStyle/>
          <a:p>
            <a:r>
              <a:rPr lang="en-US" sz="4000" dirty="0">
                <a:solidFill>
                  <a:srgbClr val="FF5A5A"/>
                </a:solidFill>
              </a:rPr>
              <a:t>NCPDP Task Group reactivated November 2017</a:t>
            </a:r>
          </a:p>
          <a:p>
            <a:pPr marL="457200" lvl="1" indent="-457200">
              <a:buFont typeface="Arial" panose="020B0604020202020204" pitchFamily="34" charset="0"/>
              <a:buChar char="•"/>
            </a:pPr>
            <a:r>
              <a:rPr lang="en-US" sz="3400" dirty="0">
                <a:solidFill>
                  <a:schemeClr val="tx1"/>
                </a:solidFill>
              </a:rPr>
              <a:t>Since 2014, professional organizations, safety organizations, standards setting organizations, and federal health agencies have issued additional recommendations supporting metric standardization</a:t>
            </a:r>
          </a:p>
          <a:p>
            <a:pPr marL="457200" lvl="1" indent="-457200">
              <a:buFont typeface="Arial" panose="020B0604020202020204" pitchFamily="34" charset="0"/>
              <a:buChar char="•"/>
            </a:pPr>
            <a:r>
              <a:rPr lang="en-US" sz="3400" dirty="0">
                <a:solidFill>
                  <a:schemeClr val="tx1"/>
                </a:solidFill>
              </a:rPr>
              <a:t>New research has provided further best practice guidance on the role of metric dosing designations</a:t>
            </a:r>
          </a:p>
          <a:p>
            <a:pPr marL="457200" lvl="1" indent="-457200">
              <a:buFont typeface="Arial" panose="020B0604020202020204" pitchFamily="34" charset="0"/>
              <a:buChar char="•"/>
            </a:pPr>
            <a:r>
              <a:rPr lang="en-US" sz="3400" dirty="0">
                <a:solidFill>
                  <a:schemeClr val="tx1"/>
                </a:solidFill>
              </a:rPr>
              <a:t>New research has provided further best practice guidance on appropriately designed devices for oral liquid medication administration accuracy</a:t>
            </a:r>
          </a:p>
          <a:p>
            <a:pPr marL="457200" lvl="1" indent="-457200">
              <a:buFont typeface="Arial" panose="020B0604020202020204" pitchFamily="34" charset="0"/>
              <a:buChar char="•"/>
            </a:pPr>
            <a:r>
              <a:rPr lang="en-US" sz="3400" dirty="0">
                <a:solidFill>
                  <a:schemeClr val="tx1"/>
                </a:solidFill>
              </a:rPr>
              <a:t>Therefore, NCPDP reactivated the task group to provide updated recommendations</a:t>
            </a:r>
          </a:p>
          <a:p>
            <a:endParaRPr lang="en-US" dirty="0"/>
          </a:p>
        </p:txBody>
      </p:sp>
      <p:pic>
        <p:nvPicPr>
          <p:cNvPr id="4" name="Picture 3">
            <a:extLst>
              <a:ext uri="{FF2B5EF4-FFF2-40B4-BE49-F238E27FC236}">
                <a16:creationId xmlns:a16="http://schemas.microsoft.com/office/drawing/2014/main" id="{199573DD-545A-47C9-A880-7D4DF7B8AC78}"/>
              </a:ext>
            </a:extLst>
          </p:cNvPr>
          <p:cNvPicPr>
            <a:picLocks noChangeAspect="1"/>
          </p:cNvPicPr>
          <p:nvPr/>
        </p:nvPicPr>
        <p:blipFill>
          <a:blip r:embed="rId2"/>
          <a:stretch>
            <a:fillRect/>
          </a:stretch>
        </p:blipFill>
        <p:spPr>
          <a:xfrm>
            <a:off x="10587337" y="6390178"/>
            <a:ext cx="773180" cy="229713"/>
          </a:xfrm>
          <a:prstGeom prst="rect">
            <a:avLst/>
          </a:prstGeom>
        </p:spPr>
      </p:pic>
      <p:sp>
        <p:nvSpPr>
          <p:cNvPr id="5" name="Slide Number Placeholder 1">
            <a:extLst>
              <a:ext uri="{FF2B5EF4-FFF2-40B4-BE49-F238E27FC236}">
                <a16:creationId xmlns:a16="http://schemas.microsoft.com/office/drawing/2014/main" id="{2258456E-6612-431F-9DE4-39A3117173C4}"/>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24697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E6D3D-E88B-4A88-8EC7-5D7D25CD2DCA}"/>
              </a:ext>
            </a:extLst>
          </p:cNvPr>
          <p:cNvSpPr>
            <a:spLocks noGrp="1"/>
          </p:cNvSpPr>
          <p:nvPr>
            <p:ph type="title"/>
          </p:nvPr>
        </p:nvSpPr>
        <p:spPr>
          <a:xfrm>
            <a:off x="406400" y="274639"/>
            <a:ext cx="11553952" cy="1143000"/>
          </a:xfrm>
        </p:spPr>
        <p:txBody>
          <a:bodyPr/>
          <a:lstStyle/>
          <a:p>
            <a:r>
              <a:rPr lang="en-US" sz="4000" b="0" dirty="0">
                <a:solidFill>
                  <a:srgbClr val="1E22AA"/>
                </a:solidFill>
                <a:latin typeface="Prometo Medium"/>
              </a:rPr>
              <a:t>NCPDP mL White Paper 2021 Update Version 2.0</a:t>
            </a:r>
          </a:p>
        </p:txBody>
      </p:sp>
      <p:sp>
        <p:nvSpPr>
          <p:cNvPr id="3" name="Content Placeholder 2">
            <a:extLst>
              <a:ext uri="{FF2B5EF4-FFF2-40B4-BE49-F238E27FC236}">
                <a16:creationId xmlns:a16="http://schemas.microsoft.com/office/drawing/2014/main" id="{2C42216B-E41A-416A-9479-8F8AA7FC80BB}"/>
              </a:ext>
            </a:extLst>
          </p:cNvPr>
          <p:cNvSpPr>
            <a:spLocks noGrp="1"/>
          </p:cNvSpPr>
          <p:nvPr>
            <p:ph idx="1"/>
          </p:nvPr>
        </p:nvSpPr>
        <p:spPr>
          <a:xfrm>
            <a:off x="406400" y="1207008"/>
            <a:ext cx="11176000" cy="4507993"/>
          </a:xfrm>
        </p:spPr>
        <p:txBody>
          <a:bodyPr>
            <a:normAutofit/>
          </a:bodyPr>
          <a:lstStyle/>
          <a:p>
            <a:pPr>
              <a:lnSpc>
                <a:spcPct val="100000"/>
              </a:lnSpc>
            </a:pPr>
            <a:r>
              <a:rPr lang="en-US" dirty="0">
                <a:solidFill>
                  <a:srgbClr val="FF5A5A"/>
                </a:solidFill>
              </a:rPr>
              <a:t>Revise the initial mL white paper to reflect research and environmental changes surrounding use of mL for:</a:t>
            </a:r>
          </a:p>
          <a:p>
            <a:pPr>
              <a:lnSpc>
                <a:spcPct val="100000"/>
              </a:lnSpc>
            </a:pPr>
            <a:endParaRPr lang="en-US" sz="1000" dirty="0">
              <a:solidFill>
                <a:srgbClr val="FF5A5A"/>
              </a:solidFill>
            </a:endParaRPr>
          </a:p>
          <a:p>
            <a:pPr marL="457200" lvl="1" indent="-457200">
              <a:lnSpc>
                <a:spcPct val="100000"/>
              </a:lnSpc>
              <a:buFont typeface="Arial" panose="020B0604020202020204" pitchFamily="34" charset="0"/>
              <a:buChar char="•"/>
            </a:pPr>
            <a:r>
              <a:rPr lang="en-US" sz="2667" dirty="0">
                <a:solidFill>
                  <a:schemeClr val="tx1"/>
                </a:solidFill>
              </a:rPr>
              <a:t>volumetric measure in medication orders</a:t>
            </a:r>
          </a:p>
          <a:p>
            <a:pPr marL="457200" lvl="1" indent="-457200">
              <a:lnSpc>
                <a:spcPct val="100000"/>
              </a:lnSpc>
              <a:buFont typeface="Arial" panose="020B0604020202020204" pitchFamily="34" charset="0"/>
              <a:buChar char="•"/>
            </a:pPr>
            <a:r>
              <a:rPr lang="en-US" sz="2667" dirty="0">
                <a:solidFill>
                  <a:schemeClr val="tx1"/>
                </a:solidFill>
              </a:rPr>
              <a:t>e-prescribing</a:t>
            </a:r>
          </a:p>
          <a:p>
            <a:pPr marL="457200" lvl="1" indent="-457200">
              <a:lnSpc>
                <a:spcPct val="100000"/>
              </a:lnSpc>
              <a:buFont typeface="Arial" panose="020B0604020202020204" pitchFamily="34" charset="0"/>
              <a:buChar char="•"/>
            </a:pPr>
            <a:r>
              <a:rPr lang="en-US" sz="2667" dirty="0">
                <a:solidFill>
                  <a:schemeClr val="tx1"/>
                </a:solidFill>
              </a:rPr>
              <a:t>patient instructions and prescription container labeling</a:t>
            </a:r>
          </a:p>
          <a:p>
            <a:pPr marL="457200" lvl="1" indent="-457200">
              <a:lnSpc>
                <a:spcPct val="100000"/>
              </a:lnSpc>
              <a:buFont typeface="Arial" panose="020B0604020202020204" pitchFamily="34" charset="0"/>
              <a:buChar char="•"/>
            </a:pPr>
            <a:r>
              <a:rPr lang="en-US" sz="2667" dirty="0">
                <a:solidFill>
                  <a:schemeClr val="tx1"/>
                </a:solidFill>
              </a:rPr>
              <a:t>optimal oral dosing devices</a:t>
            </a:r>
          </a:p>
          <a:p>
            <a:endParaRPr lang="en-US" dirty="0"/>
          </a:p>
        </p:txBody>
      </p:sp>
      <p:sp>
        <p:nvSpPr>
          <p:cNvPr id="4" name="Slide Number Placeholder 1">
            <a:extLst>
              <a:ext uri="{FF2B5EF4-FFF2-40B4-BE49-F238E27FC236}">
                <a16:creationId xmlns:a16="http://schemas.microsoft.com/office/drawing/2014/main" id="{1F435A49-6985-4EC3-81C9-A088E46FFB50}"/>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4319698-CF2A-45D6-B1D4-29332EC67857}"/>
              </a:ext>
            </a:extLst>
          </p:cNvPr>
          <p:cNvPicPr>
            <a:picLocks noChangeAspect="1"/>
          </p:cNvPicPr>
          <p:nvPr/>
        </p:nvPicPr>
        <p:blipFill>
          <a:blip r:embed="rId2"/>
          <a:stretch>
            <a:fillRect/>
          </a:stretch>
        </p:blipFill>
        <p:spPr>
          <a:xfrm>
            <a:off x="10587337" y="6390178"/>
            <a:ext cx="773180" cy="229713"/>
          </a:xfrm>
          <a:prstGeom prst="rect">
            <a:avLst/>
          </a:prstGeom>
        </p:spPr>
      </p:pic>
    </p:spTree>
    <p:extLst>
      <p:ext uri="{BB962C8B-B14F-4D97-AF65-F5344CB8AC3E}">
        <p14:creationId xmlns:p14="http://schemas.microsoft.com/office/powerpoint/2010/main" val="456062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C454-BC18-436F-9F1A-BF65815EC566}"/>
              </a:ext>
            </a:extLst>
          </p:cNvPr>
          <p:cNvSpPr>
            <a:spLocks noGrp="1"/>
          </p:cNvSpPr>
          <p:nvPr>
            <p:ph type="title"/>
          </p:nvPr>
        </p:nvSpPr>
        <p:spPr>
          <a:xfrm>
            <a:off x="633047" y="228288"/>
            <a:ext cx="10972800" cy="868360"/>
          </a:xfrm>
        </p:spPr>
        <p:txBody>
          <a:bodyPr/>
          <a:lstStyle/>
          <a:p>
            <a:r>
              <a:rPr lang="en-US" sz="4400" b="0" dirty="0">
                <a:latin typeface="Prometo Medium"/>
              </a:rPr>
              <a:t>Areas of Revision Focus</a:t>
            </a:r>
          </a:p>
        </p:txBody>
      </p:sp>
      <p:sp>
        <p:nvSpPr>
          <p:cNvPr id="3" name="Content Placeholder 2">
            <a:extLst>
              <a:ext uri="{FF2B5EF4-FFF2-40B4-BE49-F238E27FC236}">
                <a16:creationId xmlns:a16="http://schemas.microsoft.com/office/drawing/2014/main" id="{D30DB27C-3DD8-4537-9E0A-4A6AAD4D8505}"/>
              </a:ext>
            </a:extLst>
          </p:cNvPr>
          <p:cNvSpPr>
            <a:spLocks noGrp="1"/>
          </p:cNvSpPr>
          <p:nvPr>
            <p:ph idx="1"/>
          </p:nvPr>
        </p:nvSpPr>
        <p:spPr>
          <a:xfrm>
            <a:off x="586153" y="1096648"/>
            <a:ext cx="11277600" cy="1414904"/>
          </a:xfrm>
        </p:spPr>
        <p:txBody>
          <a:bodyPr>
            <a:normAutofit fontScale="85000" lnSpcReduction="10000"/>
          </a:bodyPr>
          <a:lstStyle/>
          <a:p>
            <a:pPr marL="457200" indent="-457200">
              <a:lnSpc>
                <a:spcPct val="120000"/>
              </a:lnSpc>
              <a:buFont typeface="Arial" panose="020B0604020202020204" pitchFamily="34" charset="0"/>
              <a:buChar char="•"/>
            </a:pPr>
            <a:r>
              <a:rPr lang="en-US" sz="3467" dirty="0">
                <a:solidFill>
                  <a:srgbClr val="FF5A5A"/>
                </a:solidFill>
              </a:rPr>
              <a:t>Strengthen recommendation to promote </a:t>
            </a:r>
            <a:r>
              <a:rPr lang="en-US" sz="3467" b="1" dirty="0">
                <a:solidFill>
                  <a:srgbClr val="FF5A5A"/>
                </a:solidFill>
              </a:rPr>
              <a:t>universal</a:t>
            </a:r>
            <a:r>
              <a:rPr lang="en-US" sz="3467" dirty="0">
                <a:solidFill>
                  <a:srgbClr val="FF5A5A"/>
                </a:solidFill>
              </a:rPr>
              <a:t> adoption</a:t>
            </a:r>
          </a:p>
          <a:p>
            <a:pPr marL="457200" indent="-457200">
              <a:lnSpc>
                <a:spcPct val="120000"/>
              </a:lnSpc>
              <a:buFont typeface="Arial" panose="020B0604020202020204" pitchFamily="34" charset="0"/>
              <a:buChar char="•"/>
            </a:pPr>
            <a:r>
              <a:rPr lang="en-US" sz="3467" dirty="0">
                <a:solidFill>
                  <a:srgbClr val="FF5A5A"/>
                </a:solidFill>
              </a:rPr>
              <a:t>Address new and revised authoritative recommendations</a:t>
            </a:r>
          </a:p>
          <a:p>
            <a:endParaRPr lang="en-US" dirty="0"/>
          </a:p>
        </p:txBody>
      </p:sp>
      <p:sp>
        <p:nvSpPr>
          <p:cNvPr id="5" name="TextBox 4">
            <a:extLst>
              <a:ext uri="{FF2B5EF4-FFF2-40B4-BE49-F238E27FC236}">
                <a16:creationId xmlns:a16="http://schemas.microsoft.com/office/drawing/2014/main" id="{1B0E4600-BB81-AB4A-7D9C-E3D1CE1E52CF}"/>
              </a:ext>
            </a:extLst>
          </p:cNvPr>
          <p:cNvSpPr txBox="1"/>
          <p:nvPr/>
        </p:nvSpPr>
        <p:spPr>
          <a:xfrm>
            <a:off x="931751" y="2262445"/>
            <a:ext cx="10674096" cy="3293209"/>
          </a:xfrm>
          <a:prstGeom prst="rect">
            <a:avLst/>
          </a:prstGeom>
          <a:noFill/>
        </p:spPr>
        <p:txBody>
          <a:bodyPr wrap="square">
            <a:spAutoFit/>
          </a:bodyPr>
          <a:lstStyle/>
          <a:p>
            <a:pPr marL="457200" lvl="2" indent="-457200">
              <a:buFont typeface="Arial" panose="020B0604020202020204" pitchFamily="34" charset="0"/>
              <a:buChar char="•"/>
            </a:pPr>
            <a:r>
              <a:rPr lang="en-US" sz="2600" dirty="0"/>
              <a:t>USP retirement of teaspoon as official unit of measure (General Chapter &lt;1221&gt;) </a:t>
            </a:r>
          </a:p>
          <a:p>
            <a:pPr marL="457200" lvl="1" indent="-457200">
              <a:buFont typeface="Arial" panose="020B0604020202020204" pitchFamily="34" charset="0"/>
              <a:buChar char="•"/>
            </a:pPr>
            <a:r>
              <a:rPr lang="en-US" sz="2600" dirty="0"/>
              <a:t>USP revisions to General Chapters &lt;17&gt; and &lt;659&gt; </a:t>
            </a:r>
          </a:p>
          <a:p>
            <a:pPr marL="457200" lvl="1" indent="-457200">
              <a:buFont typeface="Arial" panose="020B0604020202020204" pitchFamily="34" charset="0"/>
              <a:buChar char="•"/>
            </a:pPr>
            <a:r>
              <a:rPr lang="en-US" sz="2600" dirty="0"/>
              <a:t>USP requires that prescriptions be written and dispensed in metric units</a:t>
            </a:r>
          </a:p>
          <a:p>
            <a:pPr marL="457200" lvl="1" indent="-457200">
              <a:buFont typeface="Arial" panose="020B0604020202020204" pitchFamily="34" charset="0"/>
              <a:buChar char="•"/>
            </a:pPr>
            <a:r>
              <a:rPr lang="en-US" sz="2600" dirty="0"/>
              <a:t>ONC EHR certification requirement for mL only in e-prescribing with no option for override</a:t>
            </a:r>
          </a:p>
          <a:p>
            <a:pPr lvl="2"/>
            <a:r>
              <a:rPr lang="en-US" sz="2600" dirty="0"/>
              <a:t>-  Corresponding NIST e-prescribing standard </a:t>
            </a:r>
          </a:p>
        </p:txBody>
      </p:sp>
      <p:sp>
        <p:nvSpPr>
          <p:cNvPr id="6" name="Slide Number Placeholder 1">
            <a:extLst>
              <a:ext uri="{FF2B5EF4-FFF2-40B4-BE49-F238E27FC236}">
                <a16:creationId xmlns:a16="http://schemas.microsoft.com/office/drawing/2014/main" id="{B25BE0F9-EB2F-4935-89F6-92D5B0141131}"/>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A4013AE-2E63-4F79-BC08-40F67183CF0F}"/>
              </a:ext>
            </a:extLst>
          </p:cNvPr>
          <p:cNvPicPr>
            <a:picLocks noChangeAspect="1"/>
          </p:cNvPicPr>
          <p:nvPr/>
        </p:nvPicPr>
        <p:blipFill>
          <a:blip r:embed="rId2"/>
          <a:stretch>
            <a:fillRect/>
          </a:stretch>
        </p:blipFill>
        <p:spPr>
          <a:xfrm>
            <a:off x="10587337" y="6390178"/>
            <a:ext cx="773180" cy="229713"/>
          </a:xfrm>
          <a:prstGeom prst="rect">
            <a:avLst/>
          </a:prstGeom>
        </p:spPr>
      </p:pic>
    </p:spTree>
    <p:extLst>
      <p:ext uri="{BB962C8B-B14F-4D97-AF65-F5344CB8AC3E}">
        <p14:creationId xmlns:p14="http://schemas.microsoft.com/office/powerpoint/2010/main" val="1373866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007612-8B89-4573-8581-F695DC3C5528}"/>
              </a:ext>
            </a:extLst>
          </p:cNvPr>
          <p:cNvSpPr>
            <a:spLocks noGrp="1"/>
          </p:cNvSpPr>
          <p:nvPr>
            <p:ph idx="1"/>
          </p:nvPr>
        </p:nvSpPr>
        <p:spPr>
          <a:xfrm>
            <a:off x="556768" y="228288"/>
            <a:ext cx="10972800" cy="1905312"/>
          </a:xfrm>
        </p:spPr>
        <p:txBody>
          <a:bodyPr>
            <a:normAutofit/>
          </a:bodyPr>
          <a:lstStyle/>
          <a:p>
            <a:endParaRPr lang="en-US" dirty="0"/>
          </a:p>
          <a:p>
            <a:pPr marL="457200" indent="-457200">
              <a:buFont typeface="Arial" panose="020B0604020202020204" pitchFamily="34" charset="0"/>
              <a:buChar char="•"/>
            </a:pPr>
            <a:r>
              <a:rPr lang="en-US" sz="2900" dirty="0">
                <a:solidFill>
                  <a:srgbClr val="FF5A5A"/>
                </a:solidFill>
              </a:rPr>
              <a:t>ONC EHR Certification</a:t>
            </a:r>
          </a:p>
        </p:txBody>
      </p:sp>
      <p:sp>
        <p:nvSpPr>
          <p:cNvPr id="6" name="Title 1">
            <a:extLst>
              <a:ext uri="{FF2B5EF4-FFF2-40B4-BE49-F238E27FC236}">
                <a16:creationId xmlns:a16="http://schemas.microsoft.com/office/drawing/2014/main" id="{F469A265-16F1-7EFB-B127-955EF8EC3099}"/>
              </a:ext>
            </a:extLst>
          </p:cNvPr>
          <p:cNvSpPr>
            <a:spLocks noGrp="1"/>
          </p:cNvSpPr>
          <p:nvPr>
            <p:ph type="title"/>
          </p:nvPr>
        </p:nvSpPr>
        <p:spPr>
          <a:xfrm>
            <a:off x="633047" y="228288"/>
            <a:ext cx="10972800" cy="868360"/>
          </a:xfrm>
        </p:spPr>
        <p:txBody>
          <a:bodyPr/>
          <a:lstStyle/>
          <a:p>
            <a:r>
              <a:rPr lang="en-US" sz="4400" b="0" dirty="0">
                <a:solidFill>
                  <a:srgbClr val="1E22AA"/>
                </a:solidFill>
                <a:latin typeface="Prometo Medium"/>
              </a:rPr>
              <a:t>Areas of Revision Focus</a:t>
            </a:r>
          </a:p>
        </p:txBody>
      </p:sp>
      <p:sp>
        <p:nvSpPr>
          <p:cNvPr id="8" name="TextBox 7">
            <a:extLst>
              <a:ext uri="{FF2B5EF4-FFF2-40B4-BE49-F238E27FC236}">
                <a16:creationId xmlns:a16="http://schemas.microsoft.com/office/drawing/2014/main" id="{C5920030-C900-D314-9716-542FC8ACF5F2}"/>
              </a:ext>
            </a:extLst>
          </p:cNvPr>
          <p:cNvSpPr txBox="1"/>
          <p:nvPr/>
        </p:nvSpPr>
        <p:spPr>
          <a:xfrm>
            <a:off x="471424" y="1670304"/>
            <a:ext cx="11176000" cy="3724096"/>
          </a:xfrm>
          <a:prstGeom prst="rect">
            <a:avLst/>
          </a:prstGeom>
          <a:noFill/>
        </p:spPr>
        <p:txBody>
          <a:bodyPr wrap="square">
            <a:spAutoFit/>
          </a:bodyPr>
          <a:lstStyle/>
          <a:p>
            <a:pPr marL="742950" lvl="1" indent="-285750">
              <a:spcAft>
                <a:spcPts val="1200"/>
              </a:spcAft>
              <a:buFont typeface="Arial" panose="020B0604020202020204" pitchFamily="34" charset="0"/>
              <a:buChar char="•"/>
            </a:pPr>
            <a:r>
              <a:rPr lang="en-US" sz="2400" dirty="0"/>
              <a:t>ONC addressed safety issue associated with non-metric dosing of oral liquid medications </a:t>
            </a:r>
          </a:p>
          <a:p>
            <a:pPr marL="742950" lvl="1" indent="-285750">
              <a:spcAft>
                <a:spcPts val="1200"/>
              </a:spcAft>
              <a:buFont typeface="Arial" panose="020B0604020202020204" pitchFamily="34" charset="0"/>
              <a:buChar char="•"/>
            </a:pPr>
            <a:r>
              <a:rPr lang="en-US" sz="2400" dirty="0"/>
              <a:t>ONC EHR certification now requires that e-prescribing software present Sig options to prescribers that apply metric units only and must not permit prescriber override to use household units (e.g., teaspoon) instead</a:t>
            </a:r>
          </a:p>
          <a:p>
            <a:pPr marL="742950" lvl="1" indent="-285750">
              <a:spcAft>
                <a:spcPts val="1200"/>
              </a:spcAft>
              <a:buFont typeface="Arial" panose="020B0604020202020204" pitchFamily="34" charset="0"/>
              <a:buChar char="•"/>
            </a:pPr>
            <a:r>
              <a:rPr lang="en-US" sz="2400" dirty="0"/>
              <a:t>This change was implemented to support more precise prescription dosing and thus reduce dosing errors and improve patient outcomes and now aligns with other federal partners (including FDA and CDC)</a:t>
            </a:r>
          </a:p>
        </p:txBody>
      </p:sp>
      <p:sp>
        <p:nvSpPr>
          <p:cNvPr id="5" name="Slide Number Placeholder 1">
            <a:extLst>
              <a:ext uri="{FF2B5EF4-FFF2-40B4-BE49-F238E27FC236}">
                <a16:creationId xmlns:a16="http://schemas.microsoft.com/office/drawing/2014/main" id="{986C7E0F-A93C-4E64-961B-60A61EE4949A}"/>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9BA410A-EBFC-493E-8CBC-88D18F8A0223}"/>
              </a:ext>
            </a:extLst>
          </p:cNvPr>
          <p:cNvPicPr>
            <a:picLocks noChangeAspect="1"/>
          </p:cNvPicPr>
          <p:nvPr/>
        </p:nvPicPr>
        <p:blipFill>
          <a:blip r:embed="rId2"/>
          <a:stretch>
            <a:fillRect/>
          </a:stretch>
        </p:blipFill>
        <p:spPr>
          <a:xfrm>
            <a:off x="10587337" y="6390178"/>
            <a:ext cx="773180" cy="229713"/>
          </a:xfrm>
          <a:prstGeom prst="rect">
            <a:avLst/>
          </a:prstGeom>
        </p:spPr>
      </p:pic>
    </p:spTree>
    <p:extLst>
      <p:ext uri="{BB962C8B-B14F-4D97-AF65-F5344CB8AC3E}">
        <p14:creationId xmlns:p14="http://schemas.microsoft.com/office/powerpoint/2010/main" val="517685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D4466F-C7DF-46B0-80CE-C3D76E3522BE}"/>
              </a:ext>
            </a:extLst>
          </p:cNvPr>
          <p:cNvSpPr>
            <a:spLocks noGrp="1"/>
          </p:cNvSpPr>
          <p:nvPr>
            <p:ph idx="1"/>
          </p:nvPr>
        </p:nvSpPr>
        <p:spPr>
          <a:xfrm>
            <a:off x="633047" y="1193800"/>
            <a:ext cx="10972800" cy="5664200"/>
          </a:xfrm>
        </p:spPr>
        <p:txBody>
          <a:bodyPr>
            <a:normAutofit/>
          </a:bodyPr>
          <a:lstStyle/>
          <a:p>
            <a:pPr marL="457200" lvl="1" indent="-457200">
              <a:lnSpc>
                <a:spcPct val="120000"/>
              </a:lnSpc>
              <a:buFont typeface="Arial" panose="020B0604020202020204" pitchFamily="34" charset="0"/>
              <a:buChar char="•"/>
            </a:pPr>
            <a:r>
              <a:rPr lang="en-US" sz="2400" dirty="0">
                <a:solidFill>
                  <a:schemeClr val="tx1"/>
                </a:solidFill>
              </a:rPr>
              <a:t>AAP and AAFP policies on standardized mL dosing and metric-only dosing devices (preferably syringes)</a:t>
            </a:r>
          </a:p>
          <a:p>
            <a:pPr marL="457200" lvl="1" indent="-457200">
              <a:lnSpc>
                <a:spcPct val="120000"/>
              </a:lnSpc>
              <a:buFont typeface="Arial" panose="020B0604020202020204" pitchFamily="34" charset="0"/>
              <a:buChar char="•"/>
            </a:pPr>
            <a:r>
              <a:rPr lang="en-US" sz="2400" dirty="0" err="1">
                <a:solidFill>
                  <a:schemeClr val="tx1"/>
                </a:solidFill>
              </a:rPr>
              <a:t>APhA</a:t>
            </a:r>
            <a:r>
              <a:rPr lang="en-US" sz="2400" dirty="0">
                <a:solidFill>
                  <a:schemeClr val="tx1"/>
                </a:solidFill>
              </a:rPr>
              <a:t> policy for metric-only labeling and measurement of oral liquid medications, including dosing devices</a:t>
            </a:r>
          </a:p>
          <a:p>
            <a:pPr marL="457200" lvl="1" indent="-457200">
              <a:lnSpc>
                <a:spcPct val="120000"/>
              </a:lnSpc>
              <a:buFont typeface="Arial" panose="020B0604020202020204" pitchFamily="34" charset="0"/>
              <a:buChar char="•"/>
            </a:pPr>
            <a:r>
              <a:rPr lang="en-US" sz="2400" dirty="0">
                <a:solidFill>
                  <a:schemeClr val="tx1"/>
                </a:solidFill>
              </a:rPr>
              <a:t>ABIM Foundation Choosing Wisely:  ASHP’s recommendation that oral liquids be prescribed and administered only as mL using approved dosing devices</a:t>
            </a:r>
          </a:p>
          <a:p>
            <a:pPr marL="457200" lvl="1" indent="-457200">
              <a:lnSpc>
                <a:spcPct val="120000"/>
              </a:lnSpc>
              <a:buFont typeface="Arial" panose="020B0604020202020204" pitchFamily="34" charset="0"/>
              <a:buChar char="•"/>
            </a:pPr>
            <a:r>
              <a:rPr lang="en-US" sz="2400" dirty="0">
                <a:solidFill>
                  <a:schemeClr val="tx1"/>
                </a:solidFill>
              </a:rPr>
              <a:t>FDA guidance for product design to minimize medication errors</a:t>
            </a:r>
          </a:p>
          <a:p>
            <a:pPr marL="457200" lvl="1" indent="-457200">
              <a:lnSpc>
                <a:spcPct val="120000"/>
              </a:lnSpc>
              <a:buFont typeface="Arial" panose="020B0604020202020204" pitchFamily="34" charset="0"/>
              <a:buChar char="•"/>
            </a:pPr>
            <a:r>
              <a:rPr lang="en-US" sz="2400" dirty="0">
                <a:solidFill>
                  <a:schemeClr val="tx1"/>
                </a:solidFill>
              </a:rPr>
              <a:t>FDA Guidance for Industry that dose expression should be in metric units of measure such as mL </a:t>
            </a:r>
          </a:p>
          <a:p>
            <a:endParaRPr lang="en-US" dirty="0"/>
          </a:p>
        </p:txBody>
      </p:sp>
      <p:sp>
        <p:nvSpPr>
          <p:cNvPr id="6" name="Title 1">
            <a:extLst>
              <a:ext uri="{FF2B5EF4-FFF2-40B4-BE49-F238E27FC236}">
                <a16:creationId xmlns:a16="http://schemas.microsoft.com/office/drawing/2014/main" id="{535B0F9A-2A62-B994-92A0-FCDAFCC0B7B0}"/>
              </a:ext>
            </a:extLst>
          </p:cNvPr>
          <p:cNvSpPr>
            <a:spLocks noGrp="1"/>
          </p:cNvSpPr>
          <p:nvPr>
            <p:ph type="title"/>
          </p:nvPr>
        </p:nvSpPr>
        <p:spPr>
          <a:xfrm>
            <a:off x="633047" y="228288"/>
            <a:ext cx="10972800" cy="868360"/>
          </a:xfrm>
        </p:spPr>
        <p:txBody>
          <a:bodyPr/>
          <a:lstStyle/>
          <a:p>
            <a:r>
              <a:rPr lang="en-US" sz="4400" b="0" dirty="0">
                <a:solidFill>
                  <a:srgbClr val="1E22AA"/>
                </a:solidFill>
                <a:latin typeface="Prometo Medium"/>
              </a:rPr>
              <a:t>Areas of Revision Focus</a:t>
            </a:r>
          </a:p>
        </p:txBody>
      </p:sp>
      <p:sp>
        <p:nvSpPr>
          <p:cNvPr id="4" name="Slide Number Placeholder 1">
            <a:extLst>
              <a:ext uri="{FF2B5EF4-FFF2-40B4-BE49-F238E27FC236}">
                <a16:creationId xmlns:a16="http://schemas.microsoft.com/office/drawing/2014/main" id="{1477FB32-5947-421C-86DC-DC350907C485}"/>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589EE94-1E07-4D60-8058-751D1FED5017}"/>
              </a:ext>
            </a:extLst>
          </p:cNvPr>
          <p:cNvPicPr>
            <a:picLocks noChangeAspect="1"/>
          </p:cNvPicPr>
          <p:nvPr/>
        </p:nvPicPr>
        <p:blipFill>
          <a:blip r:embed="rId2"/>
          <a:stretch>
            <a:fillRect/>
          </a:stretch>
        </p:blipFill>
        <p:spPr>
          <a:xfrm>
            <a:off x="10587337" y="6390178"/>
            <a:ext cx="773180" cy="229713"/>
          </a:xfrm>
          <a:prstGeom prst="rect">
            <a:avLst/>
          </a:prstGeom>
        </p:spPr>
      </p:pic>
    </p:spTree>
    <p:extLst>
      <p:ext uri="{BB962C8B-B14F-4D97-AF65-F5344CB8AC3E}">
        <p14:creationId xmlns:p14="http://schemas.microsoft.com/office/powerpoint/2010/main" val="415263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541FC6-F59B-49D9-9D15-291B199A2722}"/>
              </a:ext>
            </a:extLst>
          </p:cNvPr>
          <p:cNvSpPr>
            <a:spLocks noGrp="1"/>
          </p:cNvSpPr>
          <p:nvPr>
            <p:ph idx="1"/>
          </p:nvPr>
        </p:nvSpPr>
        <p:spPr>
          <a:xfrm>
            <a:off x="812800" y="996981"/>
            <a:ext cx="10972800" cy="2432020"/>
          </a:xfrm>
        </p:spPr>
        <p:txBody>
          <a:bodyPr>
            <a:normAutofit/>
          </a:bodyPr>
          <a:lstStyle/>
          <a:p>
            <a:pPr marL="457200" lvl="1" indent="-457200">
              <a:lnSpc>
                <a:spcPct val="100000"/>
              </a:lnSpc>
              <a:buFont typeface="Arial" panose="020B0604020202020204" pitchFamily="34" charset="0"/>
              <a:buChar char="•"/>
            </a:pPr>
            <a:r>
              <a:rPr lang="en-US" sz="2400" dirty="0">
                <a:solidFill>
                  <a:schemeClr val="tx1"/>
                </a:solidFill>
              </a:rPr>
              <a:t>CHPA guideline that mL should be the only unit of measure in dosing directions for oral liquids</a:t>
            </a:r>
          </a:p>
          <a:p>
            <a:pPr marL="457200" lvl="1" indent="-457200">
              <a:lnSpc>
                <a:spcPct val="100000"/>
              </a:lnSpc>
              <a:buFont typeface="Arial" panose="020B0604020202020204" pitchFamily="34" charset="0"/>
              <a:buChar char="•"/>
            </a:pPr>
            <a:r>
              <a:rPr lang="en-US" sz="2400" dirty="0">
                <a:solidFill>
                  <a:schemeClr val="tx1"/>
                </a:solidFill>
              </a:rPr>
              <a:t>ASHP policy on SI (e.g., mL) units for patient- and medication-related measurements</a:t>
            </a:r>
          </a:p>
          <a:p>
            <a:endParaRPr lang="en-US" sz="1600" dirty="0"/>
          </a:p>
        </p:txBody>
      </p:sp>
      <p:sp>
        <p:nvSpPr>
          <p:cNvPr id="6" name="Title 1">
            <a:extLst>
              <a:ext uri="{FF2B5EF4-FFF2-40B4-BE49-F238E27FC236}">
                <a16:creationId xmlns:a16="http://schemas.microsoft.com/office/drawing/2014/main" id="{633B92DE-95D4-E7CC-C1FE-B5C8195FAB84}"/>
              </a:ext>
            </a:extLst>
          </p:cNvPr>
          <p:cNvSpPr>
            <a:spLocks noGrp="1"/>
          </p:cNvSpPr>
          <p:nvPr>
            <p:ph type="title"/>
          </p:nvPr>
        </p:nvSpPr>
        <p:spPr>
          <a:xfrm>
            <a:off x="633047" y="228288"/>
            <a:ext cx="10972800" cy="868360"/>
          </a:xfrm>
        </p:spPr>
        <p:txBody>
          <a:bodyPr/>
          <a:lstStyle/>
          <a:p>
            <a:r>
              <a:rPr lang="en-US" sz="4000" b="0" dirty="0">
                <a:solidFill>
                  <a:srgbClr val="1E22AA"/>
                </a:solidFill>
                <a:latin typeface="Prometo Medium"/>
              </a:rPr>
              <a:t>Areas of Revision Focus</a:t>
            </a:r>
          </a:p>
        </p:txBody>
      </p:sp>
      <p:sp>
        <p:nvSpPr>
          <p:cNvPr id="8" name="TextBox 7">
            <a:extLst>
              <a:ext uri="{FF2B5EF4-FFF2-40B4-BE49-F238E27FC236}">
                <a16:creationId xmlns:a16="http://schemas.microsoft.com/office/drawing/2014/main" id="{8E26C232-D1EF-A7BF-AB53-FE4A9C124947}"/>
              </a:ext>
            </a:extLst>
          </p:cNvPr>
          <p:cNvSpPr txBox="1"/>
          <p:nvPr/>
        </p:nvSpPr>
        <p:spPr>
          <a:xfrm>
            <a:off x="1231392" y="2631454"/>
            <a:ext cx="10351008" cy="2308324"/>
          </a:xfrm>
          <a:prstGeom prst="rect">
            <a:avLst/>
          </a:prstGeom>
          <a:noFill/>
        </p:spPr>
        <p:txBody>
          <a:bodyPr wrap="square">
            <a:spAutoFit/>
          </a:bodyPr>
          <a:lstStyle/>
          <a:p>
            <a:pPr marL="457200" lvl="2" indent="-457200">
              <a:buFont typeface="Arial" panose="020B0604020202020204" pitchFamily="34" charset="0"/>
              <a:buChar char="•"/>
            </a:pPr>
            <a:r>
              <a:rPr lang="en-US" sz="2400" dirty="0"/>
              <a:t>Use clinical decision support systems, equipment, and devices that allow input and display of SI units only</a:t>
            </a:r>
          </a:p>
          <a:p>
            <a:pPr marL="457200" lvl="2" indent="-457200">
              <a:buFont typeface="Arial" panose="020B0604020202020204" pitchFamily="34" charset="0"/>
              <a:buChar char="•"/>
            </a:pPr>
            <a:r>
              <a:rPr lang="en-US" sz="2400" dirty="0"/>
              <a:t>HIT manufacturers should use only SI units in product designs and patient- and medication-related measurements</a:t>
            </a:r>
          </a:p>
          <a:p>
            <a:pPr marL="457200" lvl="2" indent="-457200">
              <a:buFont typeface="Arial" panose="020B0604020202020204" pitchFamily="34" charset="0"/>
              <a:buChar char="•"/>
            </a:pPr>
            <a:r>
              <a:rPr lang="en-US" sz="2400" dirty="0"/>
              <a:t>Promote education on use of SI units and their importance in preventing medication errors </a:t>
            </a:r>
          </a:p>
        </p:txBody>
      </p:sp>
      <p:sp>
        <p:nvSpPr>
          <p:cNvPr id="5" name="Slide Number Placeholder 1">
            <a:extLst>
              <a:ext uri="{FF2B5EF4-FFF2-40B4-BE49-F238E27FC236}">
                <a16:creationId xmlns:a16="http://schemas.microsoft.com/office/drawing/2014/main" id="{82D6523A-B364-415B-BAFF-FF99D804848B}"/>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B300B3C-7F1D-4D3E-846A-8B6E5198DC94}"/>
              </a:ext>
            </a:extLst>
          </p:cNvPr>
          <p:cNvPicPr>
            <a:picLocks noChangeAspect="1"/>
          </p:cNvPicPr>
          <p:nvPr/>
        </p:nvPicPr>
        <p:blipFill>
          <a:blip r:embed="rId2"/>
          <a:stretch>
            <a:fillRect/>
          </a:stretch>
        </p:blipFill>
        <p:spPr>
          <a:xfrm>
            <a:off x="10587337" y="6390178"/>
            <a:ext cx="773180" cy="229713"/>
          </a:xfrm>
          <a:prstGeom prst="rect">
            <a:avLst/>
          </a:prstGeom>
        </p:spPr>
      </p:pic>
    </p:spTree>
    <p:extLst>
      <p:ext uri="{BB962C8B-B14F-4D97-AF65-F5344CB8AC3E}">
        <p14:creationId xmlns:p14="http://schemas.microsoft.com/office/powerpoint/2010/main" val="3109621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36129B2D-0C43-6F40-B185-01B725E6DB6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29482" t="21462" r="28223" b="36284"/>
          <a:stretch/>
        </p:blipFill>
        <p:spPr>
          <a:xfrm rot="19800000">
            <a:off x="628462" y="1457235"/>
            <a:ext cx="2113084" cy="2114053"/>
          </a:xfrm>
          <a:noFill/>
        </p:spPr>
      </p:pic>
      <p:sp>
        <p:nvSpPr>
          <p:cNvPr id="10" name="TextBox 9"/>
          <p:cNvSpPr txBox="1"/>
          <p:nvPr/>
        </p:nvSpPr>
        <p:spPr>
          <a:xfrm>
            <a:off x="5414951" y="1552605"/>
            <a:ext cx="5783880" cy="646844"/>
          </a:xfrm>
          <a:prstGeom prst="rect">
            <a:avLst/>
          </a:prstGeom>
          <a:noFill/>
        </p:spPr>
        <p:txBody>
          <a:bodyPr wrap="square" lIns="0" rIns="0" rtlCol="0">
            <a:spAutoFit/>
          </a:bodyPr>
          <a:lstStyle/>
          <a:p>
            <a:pPr marL="0" marR="0" lvl="0" indent="0" algn="l" defTabSz="914318" rtl="0" eaLnBrk="1" fontAlgn="auto" latinLnBrk="0" hangingPunct="1">
              <a:lnSpc>
                <a:spcPct val="75000"/>
              </a:lnSpc>
              <a:spcBef>
                <a:spcPct val="0"/>
              </a:spcBef>
              <a:spcAft>
                <a:spcPts val="0"/>
              </a:spcAft>
              <a:buClrTx/>
              <a:buSzTx/>
              <a:buFontTx/>
              <a:buNone/>
              <a:tabLst/>
              <a:defRPr/>
            </a:pPr>
            <a:r>
              <a:rPr kumimoji="0" lang="en-US" sz="1600" b="0" i="1" u="none" strike="noStrike" kern="1200" cap="none" spc="0" normalizeH="0" baseline="0" noProof="0" dirty="0">
                <a:ln>
                  <a:noFill/>
                </a:ln>
                <a:solidFill>
                  <a:srgbClr val="FF5A5A"/>
                </a:solidFill>
                <a:effectLst/>
                <a:uLnTx/>
                <a:uFillTx/>
                <a:latin typeface="Prometo Medium" panose="020B0704030203060203" pitchFamily="34" charset="0"/>
                <a:ea typeface="+mj-ea"/>
                <a:cs typeface="+mj-cs"/>
              </a:rPr>
              <a:t>Partnerships &amp; Prevention Lead in CDC’s Medication Safety Program and a Commander in the United States Public Health Service Commissioned Corps</a:t>
            </a:r>
          </a:p>
        </p:txBody>
      </p:sp>
      <p:sp>
        <p:nvSpPr>
          <p:cNvPr id="11" name="TextBox 10"/>
          <p:cNvSpPr txBox="1"/>
          <p:nvPr/>
        </p:nvSpPr>
        <p:spPr>
          <a:xfrm>
            <a:off x="5414951" y="2420714"/>
            <a:ext cx="6015049" cy="3686971"/>
          </a:xfrm>
          <a:prstGeom prst="rect">
            <a:avLst/>
          </a:prstGeom>
          <a:noFill/>
        </p:spPr>
        <p:txBody>
          <a:bodyPr wrap="square" l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7777"/>
                </a:solidFill>
                <a:effectLst/>
                <a:uLnTx/>
                <a:uFillTx/>
                <a:latin typeface="Century Gothic" panose="020B0502020202020204" pitchFamily="34" charset="0"/>
                <a:ea typeface="+mn-ea"/>
                <a:cs typeface="+mn-cs"/>
              </a:rPr>
              <a:t>CDR Lind received her Doctor of Pharmacy degree from Florida A&amp;M University in 2007, Master of Public Health from Georgia State University in 2012, and Master of Business Administration from Emory University in May 2022. After receiving her MPH, she completed a two-year fellowship as an Epidemic Intelligence Service (EIS) officer.</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7777"/>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7777"/>
                </a:solidFill>
                <a:effectLst/>
                <a:uLnTx/>
                <a:uFillTx/>
                <a:latin typeface="Century Gothic" panose="020B0502020202020204" pitchFamily="34" charset="0"/>
                <a:ea typeface="+mn-ea"/>
                <a:cs typeface="+mn-cs"/>
              </a:rPr>
              <a:t>Following EIS, she worked in CDC’s Birth Defects Branch and eventually became the Lead Scientist for CDC’s Treating for Two initiative, focused on safer medication use in pregnancy. CDR Lind’s current work in CDC’s Medication Safety Program focuses on reducing harms from the use of medications and she serves as Lead Pharmacist for the PROTECT initiative, an innovative public-private partnership that uses a collaborative, data-driven approach to reduce harms from unintentional medication overdoses in children. </a:t>
            </a:r>
          </a:p>
        </p:txBody>
      </p:sp>
      <p:sp>
        <p:nvSpPr>
          <p:cNvPr id="12" name="Title 1"/>
          <p:cNvSpPr txBox="1">
            <a:spLocks/>
          </p:cNvSpPr>
          <p:nvPr/>
        </p:nvSpPr>
        <p:spPr>
          <a:xfrm>
            <a:off x="5261724" y="961857"/>
            <a:ext cx="5322504" cy="365125"/>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marL="0" marR="0" lvl="0" indent="0" algn="l" defTabSz="914318" rtl="0" eaLnBrk="1" fontAlgn="auto" latinLnBrk="0" hangingPunct="1">
              <a:lnSpc>
                <a:spcPct val="75000"/>
              </a:lnSpc>
              <a:spcBef>
                <a:spcPct val="0"/>
              </a:spcBef>
              <a:spcAft>
                <a:spcPts val="0"/>
              </a:spcAft>
              <a:buClrTx/>
              <a:buSzTx/>
              <a:buFontTx/>
              <a:buNone/>
              <a:tabLst/>
              <a:defRPr/>
            </a:pPr>
            <a:r>
              <a:rPr lang="en-US" sz="2400" dirty="0"/>
              <a:t>Jennifer N. Lind</a:t>
            </a:r>
            <a:r>
              <a:rPr kumimoji="0" lang="en-US" sz="2400" b="0" i="1" u="none" strike="noStrike" kern="1200" cap="none" spc="0" normalizeH="0" baseline="0" noProof="0" dirty="0">
                <a:ln>
                  <a:noFill/>
                </a:ln>
                <a:solidFill>
                  <a:srgbClr val="1E22AA"/>
                </a:solidFill>
                <a:effectLst/>
                <a:uLnTx/>
                <a:uFillTx/>
                <a:latin typeface="Prometo Medium" panose="020B0704030203060203" pitchFamily="34" charset="0"/>
                <a:ea typeface="+mj-ea"/>
                <a:cs typeface="+mj-cs"/>
              </a:rPr>
              <a:t>, PharmD, MPH, MBA</a:t>
            </a:r>
          </a:p>
        </p:txBody>
      </p:sp>
      <p:sp>
        <p:nvSpPr>
          <p:cNvPr id="3" name="Footer Placeholder 2">
            <a:extLst>
              <a:ext uri="{FF2B5EF4-FFF2-40B4-BE49-F238E27FC236}">
                <a16:creationId xmlns:a16="http://schemas.microsoft.com/office/drawing/2014/main" id="{E61E55BC-6B40-9D42-9D2E-BCA0CA6C687B}"/>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E22AA"/>
                </a:solidFill>
                <a:effectLst/>
                <a:uLnTx/>
                <a:uFillTx/>
                <a:latin typeface="Century Gothic" panose="020B0502020202020204" pitchFamily="34" charset="0"/>
                <a:ea typeface="+mj-ea"/>
                <a:cs typeface="+mj-cs"/>
              </a:rPr>
              <a:t>Harmonization of Dosing Designations for Oral Liquid Medications Across Acute &amp; Ambulatory Care Settings</a:t>
            </a:r>
          </a:p>
        </p:txBody>
      </p:sp>
      <p:pic>
        <p:nvPicPr>
          <p:cNvPr id="6" name="Picture Placeholder 5">
            <a:extLst>
              <a:ext uri="{FF2B5EF4-FFF2-40B4-BE49-F238E27FC236}">
                <a16:creationId xmlns:a16="http://schemas.microsoft.com/office/drawing/2014/main" id="{36C96AB3-028C-43A6-857F-153D80BCF0C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962" t="4428" r="435" b="-1022"/>
          <a:stretch/>
        </p:blipFill>
        <p:spPr>
          <a:xfrm>
            <a:off x="859219" y="1326982"/>
            <a:ext cx="3938011" cy="4832014"/>
          </a:xfrm>
        </p:spPr>
      </p:pic>
      <p:pic>
        <p:nvPicPr>
          <p:cNvPr id="5" name="Picture 4">
            <a:extLst>
              <a:ext uri="{FF2B5EF4-FFF2-40B4-BE49-F238E27FC236}">
                <a16:creationId xmlns:a16="http://schemas.microsoft.com/office/drawing/2014/main" id="{030FB121-4EBA-496F-BE4D-1B9AA6C291D4}"/>
              </a:ext>
            </a:extLst>
          </p:cNvPr>
          <p:cNvPicPr>
            <a:picLocks noChangeAspect="1"/>
          </p:cNvPicPr>
          <p:nvPr/>
        </p:nvPicPr>
        <p:blipFill>
          <a:blip r:embed="rId5"/>
          <a:stretch>
            <a:fillRect/>
          </a:stretch>
        </p:blipFill>
        <p:spPr>
          <a:xfrm>
            <a:off x="10570172" y="6429484"/>
            <a:ext cx="748681" cy="227164"/>
          </a:xfrm>
          <a:prstGeom prst="rect">
            <a:avLst/>
          </a:prstGeom>
        </p:spPr>
      </p:pic>
    </p:spTree>
    <p:extLst>
      <p:ext uri="{BB962C8B-B14F-4D97-AF65-F5344CB8AC3E}">
        <p14:creationId xmlns:p14="http://schemas.microsoft.com/office/powerpoint/2010/main" val="3053700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883B7E-00FC-44D0-BEF9-76CF89924777}"/>
              </a:ext>
            </a:extLst>
          </p:cNvPr>
          <p:cNvSpPr>
            <a:spLocks noGrp="1"/>
          </p:cNvSpPr>
          <p:nvPr>
            <p:ph idx="1"/>
          </p:nvPr>
        </p:nvSpPr>
        <p:spPr>
          <a:xfrm>
            <a:off x="633047" y="999744"/>
            <a:ext cx="10972800" cy="5193792"/>
          </a:xfrm>
        </p:spPr>
        <p:txBody>
          <a:bodyPr>
            <a:normAutofit fontScale="92500" lnSpcReduction="10000"/>
          </a:bodyPr>
          <a:lstStyle/>
          <a:p>
            <a:pPr marL="457200" lvl="1" indent="-457200">
              <a:lnSpc>
                <a:spcPct val="120000"/>
              </a:lnSpc>
              <a:buFont typeface="Arial" panose="020B0604020202020204" pitchFamily="34" charset="0"/>
              <a:buChar char="•"/>
            </a:pPr>
            <a:r>
              <a:rPr lang="en-US" sz="2667" dirty="0">
                <a:solidFill>
                  <a:schemeClr val="tx1"/>
                </a:solidFill>
              </a:rPr>
              <a:t>NCCMERP enhanced accuracy of prescription writing</a:t>
            </a:r>
          </a:p>
          <a:p>
            <a:pPr lvl="2">
              <a:lnSpc>
                <a:spcPct val="120000"/>
              </a:lnSpc>
            </a:pPr>
            <a:r>
              <a:rPr lang="en-US" sz="2667" dirty="0">
                <a:solidFill>
                  <a:schemeClr val="tx1"/>
                </a:solidFill>
              </a:rPr>
              <a:t>       -  Express oral liquid doses using only metric weight or volume</a:t>
            </a:r>
          </a:p>
          <a:p>
            <a:pPr marL="457200" lvl="1" indent="-457200">
              <a:lnSpc>
                <a:spcPct val="120000"/>
              </a:lnSpc>
              <a:buFont typeface="Arial" panose="020B0604020202020204" pitchFamily="34" charset="0"/>
              <a:buChar char="•"/>
            </a:pPr>
            <a:r>
              <a:rPr lang="en-US" sz="2667" dirty="0">
                <a:solidFill>
                  <a:schemeClr val="tx1"/>
                </a:solidFill>
              </a:rPr>
              <a:t>NABP endorses use of mL and supports pharmacists exercising their professional prerogative to select mL as standard unit of measure</a:t>
            </a:r>
          </a:p>
          <a:p>
            <a:pPr marL="457200" indent="-457200">
              <a:lnSpc>
                <a:spcPct val="120000"/>
              </a:lnSpc>
              <a:buFont typeface="Arial" panose="020B0604020202020204" pitchFamily="34" charset="0"/>
              <a:buChar char="•"/>
            </a:pPr>
            <a:r>
              <a:rPr lang="en-US" sz="2667" dirty="0">
                <a:solidFill>
                  <a:srgbClr val="FF5A5A"/>
                </a:solidFill>
              </a:rPr>
              <a:t>Incorporate new research findings</a:t>
            </a:r>
          </a:p>
          <a:p>
            <a:pPr lvl="1">
              <a:lnSpc>
                <a:spcPct val="120000"/>
              </a:lnSpc>
            </a:pPr>
            <a:r>
              <a:rPr lang="en-US" sz="2667" dirty="0"/>
              <a:t>       -  </a:t>
            </a:r>
            <a:r>
              <a:rPr lang="en-US" sz="2667" dirty="0">
                <a:solidFill>
                  <a:schemeClr val="tx1"/>
                </a:solidFill>
              </a:rPr>
              <a:t>Preference for oral syringes vs cups</a:t>
            </a:r>
          </a:p>
          <a:p>
            <a:pPr lvl="1">
              <a:lnSpc>
                <a:spcPct val="120000"/>
              </a:lnSpc>
            </a:pPr>
            <a:r>
              <a:rPr lang="en-US" sz="2667" dirty="0">
                <a:solidFill>
                  <a:schemeClr val="tx1"/>
                </a:solidFill>
              </a:rPr>
              <a:t>       -  Preference for appropriate device volume relative to dose</a:t>
            </a:r>
          </a:p>
          <a:p>
            <a:pPr marL="457200" indent="-457200">
              <a:buFont typeface="Arial" panose="020B0604020202020204" pitchFamily="34" charset="0"/>
              <a:buChar char="•"/>
            </a:pPr>
            <a:r>
              <a:rPr lang="en-US" sz="2667" dirty="0">
                <a:solidFill>
                  <a:srgbClr val="FF5A5A"/>
                </a:solidFill>
              </a:rPr>
              <a:t>Include additional ISMP case reports</a:t>
            </a:r>
          </a:p>
          <a:p>
            <a:pPr marL="457200" indent="-457200">
              <a:buFont typeface="Arial" panose="020B0604020202020204" pitchFamily="34" charset="0"/>
              <a:buChar char="•"/>
            </a:pPr>
            <a:r>
              <a:rPr lang="en-US" sz="2667" dirty="0">
                <a:solidFill>
                  <a:srgbClr val="FF5A5A"/>
                </a:solidFill>
              </a:rPr>
              <a:t>Survey chain pharmacies concerning adoption of original 2014 recommendations</a:t>
            </a:r>
          </a:p>
          <a:p>
            <a:pPr lvl="1"/>
            <a:endParaRPr lang="en-US" sz="2667" dirty="0"/>
          </a:p>
          <a:p>
            <a:endParaRPr lang="en-US" dirty="0"/>
          </a:p>
        </p:txBody>
      </p:sp>
      <p:sp>
        <p:nvSpPr>
          <p:cNvPr id="6" name="Title 1">
            <a:extLst>
              <a:ext uri="{FF2B5EF4-FFF2-40B4-BE49-F238E27FC236}">
                <a16:creationId xmlns:a16="http://schemas.microsoft.com/office/drawing/2014/main" id="{E8F130B3-BF9A-066C-D7B0-0A335CFA15F4}"/>
              </a:ext>
            </a:extLst>
          </p:cNvPr>
          <p:cNvSpPr>
            <a:spLocks noGrp="1"/>
          </p:cNvSpPr>
          <p:nvPr>
            <p:ph type="title"/>
          </p:nvPr>
        </p:nvSpPr>
        <p:spPr>
          <a:xfrm>
            <a:off x="633047" y="228288"/>
            <a:ext cx="10972800" cy="868360"/>
          </a:xfrm>
        </p:spPr>
        <p:txBody>
          <a:bodyPr/>
          <a:lstStyle/>
          <a:p>
            <a:r>
              <a:rPr lang="en-US" sz="4400" b="0" dirty="0">
                <a:solidFill>
                  <a:srgbClr val="1E22AA"/>
                </a:solidFill>
                <a:latin typeface="Prometo Medium"/>
              </a:rPr>
              <a:t>Areas of Revision Focus</a:t>
            </a:r>
          </a:p>
        </p:txBody>
      </p:sp>
      <p:sp>
        <p:nvSpPr>
          <p:cNvPr id="4" name="Slide Number Placeholder 1">
            <a:extLst>
              <a:ext uri="{FF2B5EF4-FFF2-40B4-BE49-F238E27FC236}">
                <a16:creationId xmlns:a16="http://schemas.microsoft.com/office/drawing/2014/main" id="{3151DF07-6A25-4E64-86F7-DF7A120D2321}"/>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4EEAD98-B79C-4308-817A-6D2EF4BB2833}"/>
              </a:ext>
            </a:extLst>
          </p:cNvPr>
          <p:cNvPicPr>
            <a:picLocks noChangeAspect="1"/>
          </p:cNvPicPr>
          <p:nvPr/>
        </p:nvPicPr>
        <p:blipFill>
          <a:blip r:embed="rId2"/>
          <a:stretch>
            <a:fillRect/>
          </a:stretch>
        </p:blipFill>
        <p:spPr>
          <a:xfrm>
            <a:off x="10587337" y="6390178"/>
            <a:ext cx="773180" cy="229713"/>
          </a:xfrm>
          <a:prstGeom prst="rect">
            <a:avLst/>
          </a:prstGeom>
        </p:spPr>
      </p:pic>
    </p:spTree>
    <p:extLst>
      <p:ext uri="{BB962C8B-B14F-4D97-AF65-F5344CB8AC3E}">
        <p14:creationId xmlns:p14="http://schemas.microsoft.com/office/powerpoint/2010/main" val="3896617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F85F-76E6-4270-9C71-B78D3916B107}"/>
              </a:ext>
            </a:extLst>
          </p:cNvPr>
          <p:cNvSpPr>
            <a:spLocks noGrp="1"/>
          </p:cNvSpPr>
          <p:nvPr>
            <p:ph type="title"/>
          </p:nvPr>
        </p:nvSpPr>
        <p:spPr>
          <a:xfrm>
            <a:off x="609600" y="223840"/>
            <a:ext cx="11441151" cy="868360"/>
          </a:xfrm>
        </p:spPr>
        <p:txBody>
          <a:bodyPr/>
          <a:lstStyle/>
          <a:p>
            <a:pPr>
              <a:lnSpc>
                <a:spcPct val="100000"/>
              </a:lnSpc>
            </a:pPr>
            <a:r>
              <a:rPr lang="en-US" sz="4000" b="0" dirty="0">
                <a:solidFill>
                  <a:srgbClr val="1E22AA"/>
                </a:solidFill>
                <a:latin typeface="Prometo Medium"/>
              </a:rPr>
              <a:t>Community Survey Dosing Policies for Oral Liquids 2019</a:t>
            </a:r>
          </a:p>
        </p:txBody>
      </p:sp>
      <p:sp>
        <p:nvSpPr>
          <p:cNvPr id="3" name="Content Placeholder 2">
            <a:extLst>
              <a:ext uri="{FF2B5EF4-FFF2-40B4-BE49-F238E27FC236}">
                <a16:creationId xmlns:a16="http://schemas.microsoft.com/office/drawing/2014/main" id="{89E0141E-E048-4406-8052-93A487A50900}"/>
              </a:ext>
            </a:extLst>
          </p:cNvPr>
          <p:cNvSpPr>
            <a:spLocks noGrp="1"/>
          </p:cNvSpPr>
          <p:nvPr>
            <p:ph idx="1"/>
          </p:nvPr>
        </p:nvSpPr>
        <p:spPr>
          <a:xfrm>
            <a:off x="609600" y="1390872"/>
            <a:ext cx="10972800" cy="1869440"/>
          </a:xfrm>
        </p:spPr>
        <p:txBody>
          <a:bodyPr>
            <a:normAutofit/>
          </a:bodyPr>
          <a:lstStyle/>
          <a:p>
            <a:pPr marL="457200" indent="-457200">
              <a:lnSpc>
                <a:spcPct val="100000"/>
              </a:lnSpc>
              <a:buFont typeface="Arial" panose="020B0604020202020204" pitchFamily="34" charset="0"/>
              <a:buChar char="•"/>
            </a:pPr>
            <a:r>
              <a:rPr lang="en-US" dirty="0">
                <a:solidFill>
                  <a:srgbClr val="FF5A5A"/>
                </a:solidFill>
              </a:rPr>
              <a:t>Assess community pharmacy policies and practices regarding use of metric (mL) units for oral liquids</a:t>
            </a:r>
          </a:p>
          <a:p>
            <a:endParaRPr lang="en-US" dirty="0"/>
          </a:p>
        </p:txBody>
      </p:sp>
      <p:sp>
        <p:nvSpPr>
          <p:cNvPr id="5" name="TextBox 4">
            <a:extLst>
              <a:ext uri="{FF2B5EF4-FFF2-40B4-BE49-F238E27FC236}">
                <a16:creationId xmlns:a16="http://schemas.microsoft.com/office/drawing/2014/main" id="{12DB29D7-C898-A903-A606-9AFA241C659B}"/>
              </a:ext>
            </a:extLst>
          </p:cNvPr>
          <p:cNvSpPr txBox="1"/>
          <p:nvPr/>
        </p:nvSpPr>
        <p:spPr>
          <a:xfrm>
            <a:off x="529120" y="2325592"/>
            <a:ext cx="10972800" cy="4031873"/>
          </a:xfrm>
          <a:prstGeom prst="rect">
            <a:avLst/>
          </a:prstGeom>
          <a:noFill/>
        </p:spPr>
        <p:txBody>
          <a:bodyPr wrap="square">
            <a:spAutoFit/>
          </a:bodyPr>
          <a:lstStyle/>
          <a:p>
            <a:pPr marL="914400" lvl="1" indent="-457200">
              <a:spcAft>
                <a:spcPts val="600"/>
              </a:spcAft>
              <a:buFont typeface="Arial" panose="020B0604020202020204" pitchFamily="34" charset="0"/>
              <a:buChar char="•"/>
            </a:pPr>
            <a:r>
              <a:rPr lang="en-US" sz="2400" dirty="0"/>
              <a:t>31 chain companies representing 35,000+ pharmacies</a:t>
            </a:r>
          </a:p>
          <a:p>
            <a:pPr marL="914400" lvl="1" indent="-457200">
              <a:spcAft>
                <a:spcPts val="600"/>
              </a:spcAft>
              <a:buFont typeface="Arial" panose="020B0604020202020204" pitchFamily="34" charset="0"/>
              <a:buChar char="•"/>
            </a:pPr>
            <a:r>
              <a:rPr lang="en-US" sz="2400" dirty="0"/>
              <a:t>12 chain responses representing 15,000+ pharmacies</a:t>
            </a:r>
          </a:p>
          <a:p>
            <a:pPr marL="914400" lvl="1" indent="-457200">
              <a:spcAft>
                <a:spcPts val="600"/>
              </a:spcAft>
              <a:buFont typeface="Arial" panose="020B0604020202020204" pitchFamily="34" charset="0"/>
              <a:buChar char="•"/>
            </a:pPr>
            <a:r>
              <a:rPr lang="en-US" sz="2400" dirty="0"/>
              <a:t>Only 2 chains required mL only in dosing instructions</a:t>
            </a:r>
          </a:p>
          <a:p>
            <a:pPr marL="914400" lvl="1" indent="-457200">
              <a:spcAft>
                <a:spcPts val="600"/>
              </a:spcAft>
              <a:buFont typeface="Arial" panose="020B0604020202020204" pitchFamily="34" charset="0"/>
              <a:buChar char="•"/>
            </a:pPr>
            <a:r>
              <a:rPr lang="en-US" sz="2400" dirty="0"/>
              <a:t>Almost 50% recommended conversion to mL as preferred practice</a:t>
            </a:r>
          </a:p>
          <a:p>
            <a:pPr lvl="2">
              <a:spcAft>
                <a:spcPts val="600"/>
              </a:spcAft>
            </a:pPr>
            <a:r>
              <a:rPr lang="en-US" sz="2400" dirty="0"/>
              <a:t> -  but left to individual pharmacist judgment</a:t>
            </a:r>
          </a:p>
          <a:p>
            <a:pPr marL="914400" lvl="1" indent="-457200">
              <a:spcAft>
                <a:spcPts val="600"/>
              </a:spcAft>
              <a:buFont typeface="Arial" panose="020B0604020202020204" pitchFamily="34" charset="0"/>
              <a:buChar char="•"/>
            </a:pPr>
            <a:r>
              <a:rPr lang="en-US" sz="2400" dirty="0"/>
              <a:t>67% policy to provide appropriate device with every Rx</a:t>
            </a:r>
          </a:p>
          <a:p>
            <a:pPr marL="914400" lvl="1" indent="-457200">
              <a:spcAft>
                <a:spcPts val="600"/>
              </a:spcAft>
              <a:buFont typeface="Arial" panose="020B0604020202020204" pitchFamily="34" charset="0"/>
              <a:buChar char="•"/>
            </a:pPr>
            <a:r>
              <a:rPr lang="en-US" sz="2400" dirty="0"/>
              <a:t>83% policy to counsel on proper use of dosing device</a:t>
            </a:r>
          </a:p>
          <a:p>
            <a:pPr marL="914400" lvl="1" indent="-457200">
              <a:spcAft>
                <a:spcPts val="600"/>
              </a:spcAft>
              <a:buFont typeface="Arial" panose="020B0604020202020204" pitchFamily="34" charset="0"/>
              <a:buChar char="•"/>
            </a:pPr>
            <a:r>
              <a:rPr lang="en-US" sz="2400" dirty="0"/>
              <a:t>25% reported using system software to default to mL</a:t>
            </a:r>
          </a:p>
          <a:p>
            <a:pPr marL="914400" lvl="1" indent="-457200">
              <a:spcAft>
                <a:spcPts val="600"/>
              </a:spcAft>
              <a:buFont typeface="Arial" panose="020B0604020202020204" pitchFamily="34" charset="0"/>
              <a:buChar char="•"/>
            </a:pPr>
            <a:r>
              <a:rPr lang="en-US" sz="2400" dirty="0"/>
              <a:t>0% measure staff performance on recommended practice</a:t>
            </a:r>
          </a:p>
        </p:txBody>
      </p:sp>
      <p:sp>
        <p:nvSpPr>
          <p:cNvPr id="6" name="Slide Number Placeholder 1">
            <a:extLst>
              <a:ext uri="{FF2B5EF4-FFF2-40B4-BE49-F238E27FC236}">
                <a16:creationId xmlns:a16="http://schemas.microsoft.com/office/drawing/2014/main" id="{89F52872-0753-4892-AAAC-6D4153C0B9B5}"/>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82143C9-CBBC-440B-AE4A-A688F65F1912}"/>
              </a:ext>
            </a:extLst>
          </p:cNvPr>
          <p:cNvPicPr>
            <a:picLocks noChangeAspect="1"/>
          </p:cNvPicPr>
          <p:nvPr/>
        </p:nvPicPr>
        <p:blipFill>
          <a:blip r:embed="rId2"/>
          <a:stretch>
            <a:fillRect/>
          </a:stretch>
        </p:blipFill>
        <p:spPr>
          <a:xfrm>
            <a:off x="10587337" y="6390178"/>
            <a:ext cx="773180" cy="229713"/>
          </a:xfrm>
          <a:prstGeom prst="rect">
            <a:avLst/>
          </a:prstGeom>
        </p:spPr>
      </p:pic>
    </p:spTree>
    <p:extLst>
      <p:ext uri="{BB962C8B-B14F-4D97-AF65-F5344CB8AC3E}">
        <p14:creationId xmlns:p14="http://schemas.microsoft.com/office/powerpoint/2010/main" val="76539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09CFB-48BB-43D6-8B53-AECE5B81DC3B}"/>
              </a:ext>
            </a:extLst>
          </p:cNvPr>
          <p:cNvSpPr>
            <a:spLocks noGrp="1"/>
          </p:cNvSpPr>
          <p:nvPr>
            <p:ph type="title"/>
          </p:nvPr>
        </p:nvSpPr>
        <p:spPr>
          <a:xfrm>
            <a:off x="426720" y="177800"/>
            <a:ext cx="11643360" cy="1143000"/>
          </a:xfrm>
        </p:spPr>
        <p:txBody>
          <a:bodyPr/>
          <a:lstStyle/>
          <a:p>
            <a:r>
              <a:rPr lang="en-US" sz="4267" b="0" dirty="0">
                <a:solidFill>
                  <a:srgbClr val="1E22AA"/>
                </a:solidFill>
                <a:latin typeface="Prometo Medium"/>
                <a:ea typeface="+mn-ea"/>
                <a:cs typeface="+mn-cs"/>
              </a:rPr>
              <a:t>2021 Revision Changes &amp; </a:t>
            </a:r>
            <a:r>
              <a:rPr lang="en-US" sz="4267" dirty="0">
                <a:solidFill>
                  <a:srgbClr val="FF5A5A"/>
                </a:solidFill>
                <a:latin typeface="Prometo Medium" panose="020B0704030203060203"/>
                <a:ea typeface="+mn-ea"/>
                <a:cs typeface="+mn-cs"/>
              </a:rPr>
              <a:t>Universal</a:t>
            </a:r>
            <a:r>
              <a:rPr lang="en-US" sz="4267" dirty="0">
                <a:solidFill>
                  <a:srgbClr val="FF5A5A"/>
                </a:solidFill>
                <a:latin typeface="+mn-lt"/>
                <a:ea typeface="+mn-ea"/>
                <a:cs typeface="+mn-cs"/>
              </a:rPr>
              <a:t> </a:t>
            </a:r>
            <a:r>
              <a:rPr lang="en-US" sz="4267" b="0" dirty="0">
                <a:solidFill>
                  <a:srgbClr val="1E22AA"/>
                </a:solidFill>
                <a:latin typeface="Prometo Medium" panose="020B0704030203060203"/>
                <a:ea typeface="+mn-ea"/>
                <a:cs typeface="+mn-cs"/>
              </a:rPr>
              <a:t>Adoption</a:t>
            </a:r>
          </a:p>
        </p:txBody>
      </p:sp>
      <p:graphicFrame>
        <p:nvGraphicFramePr>
          <p:cNvPr id="12" name="Content Placeholder 6">
            <a:extLst>
              <a:ext uri="{FF2B5EF4-FFF2-40B4-BE49-F238E27FC236}">
                <a16:creationId xmlns:a16="http://schemas.microsoft.com/office/drawing/2014/main" id="{45411D8F-2DBE-49A6-A3D5-79E0A764B607}"/>
              </a:ext>
            </a:extLst>
          </p:cNvPr>
          <p:cNvGraphicFramePr>
            <a:graphicFrameLocks noGrp="1"/>
          </p:cNvGraphicFramePr>
          <p:nvPr>
            <p:ph idx="1"/>
            <p:extLst>
              <p:ext uri="{D42A27DB-BD31-4B8C-83A1-F6EECF244321}">
                <p14:modId xmlns:p14="http://schemas.microsoft.com/office/powerpoint/2010/main" val="1020993265"/>
              </p:ext>
            </p:extLst>
          </p:nvPr>
        </p:nvGraphicFramePr>
        <p:xfrm>
          <a:off x="3695700" y="889001"/>
          <a:ext cx="4800600" cy="5363953"/>
        </p:xfrm>
        <a:graphic>
          <a:graphicData uri="http://schemas.openxmlformats.org/drawingml/2006/table">
            <a:tbl>
              <a:tblPr>
                <a:effectLst>
                  <a:outerShdw blurRad="63500" sx="102000" sy="102000" algn="ctr" rotWithShape="0">
                    <a:prstClr val="black">
                      <a:alpha val="40000"/>
                    </a:prstClr>
                  </a:outerShdw>
                </a:effectLst>
                <a:tableStyleId>{5C22544A-7EE6-4342-B048-85BDC9FD1C3A}</a:tableStyleId>
              </a:tblPr>
              <a:tblGrid>
                <a:gridCol w="342900">
                  <a:extLst>
                    <a:ext uri="{9D8B030D-6E8A-4147-A177-3AD203B41FA5}">
                      <a16:colId xmlns:a16="http://schemas.microsoft.com/office/drawing/2014/main" val="1107077714"/>
                    </a:ext>
                  </a:extLst>
                </a:gridCol>
                <a:gridCol w="4457700">
                  <a:extLst>
                    <a:ext uri="{9D8B030D-6E8A-4147-A177-3AD203B41FA5}">
                      <a16:colId xmlns:a16="http://schemas.microsoft.com/office/drawing/2014/main" val="141028623"/>
                    </a:ext>
                  </a:extLst>
                </a:gridCol>
              </a:tblGrid>
              <a:tr h="720833">
                <a:tc gridSpan="2">
                  <a:txBody>
                    <a:bodyPr/>
                    <a:lstStyle/>
                    <a:p>
                      <a:pPr marL="0" marR="0">
                        <a:spcBef>
                          <a:spcPts val="0"/>
                        </a:spcBef>
                        <a:spcAft>
                          <a:spcPts val="0"/>
                        </a:spcAft>
                      </a:pPr>
                      <a:r>
                        <a:rPr lang="en-US" sz="1300" dirty="0">
                          <a:effectLst/>
                        </a:rPr>
                        <a:t>NCPDP Recommendations for Standardizing the Dosing Designation on Prescription Container Labels for Oral Liquid Medications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509195706"/>
                  </a:ext>
                </a:extLst>
              </a:tr>
              <a:tr h="1381760">
                <a:tc>
                  <a:txBody>
                    <a:bodyPr/>
                    <a:lstStyle/>
                    <a:p>
                      <a:pPr marL="0" marR="0" algn="ctr">
                        <a:spcBef>
                          <a:spcPts val="600"/>
                        </a:spcBef>
                        <a:spcAft>
                          <a:spcPts val="60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600"/>
                        </a:spcBef>
                        <a:spcAft>
                          <a:spcPts val="600"/>
                        </a:spcAft>
                      </a:pPr>
                      <a:r>
                        <a:rPr lang="en-US" sz="1100" dirty="0">
                          <a:effectLst/>
                        </a:rPr>
                        <a:t>Milliliter (i.e., mL) should be the </a:t>
                      </a:r>
                      <a:r>
                        <a:rPr lang="en-US" sz="1100" dirty="0">
                          <a:solidFill>
                            <a:srgbClr val="FF0000"/>
                          </a:solidFill>
                          <a:effectLst/>
                        </a:rPr>
                        <a:t>universal</a:t>
                      </a:r>
                      <a:r>
                        <a:rPr lang="en-US" sz="1100" dirty="0">
                          <a:effectLst/>
                        </a:rPr>
                        <a:t> standard unit of measure used on prescription container labels for oral liquid medications.</a:t>
                      </a:r>
                    </a:p>
                    <a:p>
                      <a:pPr marL="0" marR="0" algn="just">
                        <a:spcBef>
                          <a:spcPts val="600"/>
                        </a:spcBef>
                        <a:spcAft>
                          <a:spcPts val="600"/>
                        </a:spcAft>
                      </a:pPr>
                      <a:r>
                        <a:rPr lang="en-US" sz="1100" dirty="0">
                          <a:solidFill>
                            <a:srgbClr val="FF0000"/>
                          </a:solidFill>
                          <a:effectLst/>
                        </a:rPr>
                        <a:t>e-Prescribing software must  not permit prescriber override for U.S. customary (household) units (e.g., teaspoon). </a:t>
                      </a:r>
                    </a:p>
                    <a:p>
                      <a:pPr marL="0" marR="0" algn="just">
                        <a:spcBef>
                          <a:spcPts val="600"/>
                        </a:spcBef>
                        <a:spcAft>
                          <a:spcPts val="600"/>
                        </a:spcAft>
                      </a:pPr>
                      <a:r>
                        <a:rPr lang="en-US" sz="1100" dirty="0">
                          <a:solidFill>
                            <a:srgbClr val="FF0000"/>
                          </a:solidFill>
                          <a:effectLst/>
                        </a:rPr>
                        <a:t>Pharmacy systems should only generate dosing instructions for oral liquids in metric units.</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687265"/>
                  </a:ext>
                </a:extLst>
              </a:tr>
              <a:tr h="1016000">
                <a:tc>
                  <a:txBody>
                    <a:bodyPr/>
                    <a:lstStyle/>
                    <a:p>
                      <a:pPr marL="0" marR="0" algn="ctr">
                        <a:spcBef>
                          <a:spcPts val="600"/>
                        </a:spcBef>
                        <a:spcAft>
                          <a:spcPts val="60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600"/>
                        </a:spcBef>
                        <a:spcAft>
                          <a:spcPts val="600"/>
                        </a:spcAft>
                      </a:pPr>
                      <a:r>
                        <a:rPr lang="en-US" sz="1100" dirty="0">
                          <a:effectLst/>
                        </a:rPr>
                        <a:t>Dose amounts should always use leading zeros before the decimal point for amounts less than one and should not use trailing zeros after a decimal point on prescription container labels for oral liquid medications.</a:t>
                      </a:r>
                    </a:p>
                    <a:p>
                      <a:pPr marL="0" marR="0" algn="just">
                        <a:spcBef>
                          <a:spcPts val="600"/>
                        </a:spcBef>
                        <a:spcAft>
                          <a:spcPts val="6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681839"/>
                  </a:ext>
                </a:extLst>
              </a:tr>
              <a:tr h="1869440">
                <a:tc>
                  <a:txBody>
                    <a:bodyPr/>
                    <a:lstStyle/>
                    <a:p>
                      <a:pPr marL="0" marR="0" algn="ctr">
                        <a:spcBef>
                          <a:spcPts val="600"/>
                        </a:spcBef>
                        <a:spcAft>
                          <a:spcPts val="60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600"/>
                        </a:spcBef>
                        <a:spcAft>
                          <a:spcPts val="600"/>
                        </a:spcAft>
                      </a:pPr>
                      <a:r>
                        <a:rPr lang="en-US" sz="1100" dirty="0">
                          <a:effectLst/>
                        </a:rPr>
                        <a:t>Dosing devices with numeric graduations and </a:t>
                      </a:r>
                      <a:r>
                        <a:rPr lang="en-US" sz="1100" dirty="0">
                          <a:solidFill>
                            <a:srgbClr val="FF0000"/>
                          </a:solidFill>
                          <a:effectLst/>
                        </a:rPr>
                        <a:t>mL</a:t>
                      </a:r>
                      <a:r>
                        <a:rPr lang="en-US" sz="1100" dirty="0">
                          <a:effectLst/>
                        </a:rPr>
                        <a:t> units </a:t>
                      </a:r>
                      <a:r>
                        <a:rPr lang="en-US" sz="1100" dirty="0">
                          <a:solidFill>
                            <a:srgbClr val="FF0000"/>
                          </a:solidFill>
                          <a:effectLst/>
                        </a:rPr>
                        <a:t>that </a:t>
                      </a:r>
                      <a:r>
                        <a:rPr lang="en-US" sz="1100" dirty="0">
                          <a:effectLst/>
                        </a:rPr>
                        <a:t>correspond to the prescription container labeling should be made easily and universally available </a:t>
                      </a:r>
                      <a:r>
                        <a:rPr lang="en-US" sz="1100" dirty="0">
                          <a:solidFill>
                            <a:srgbClr val="FF0000"/>
                          </a:solidFill>
                          <a:effectLst/>
                        </a:rPr>
                        <a:t>such as including a device each time oral liquid prescription medications are dispensed.  </a:t>
                      </a:r>
                    </a:p>
                    <a:p>
                      <a:pPr marL="0" marR="0" algn="just">
                        <a:spcBef>
                          <a:spcPts val="600"/>
                        </a:spcBef>
                        <a:spcAft>
                          <a:spcPts val="600"/>
                        </a:spcAft>
                      </a:pPr>
                      <a:r>
                        <a:rPr lang="en-US" sz="1100" dirty="0">
                          <a:solidFill>
                            <a:srgbClr val="FF0000"/>
                          </a:solidFill>
                          <a:effectLst/>
                        </a:rPr>
                        <a:t>Dosing devices should be of appropriate volume and graduated accuracy for the amount prescribed and should not use multiple units of measure (i.e., metric only not metric plus household). </a:t>
                      </a:r>
                    </a:p>
                    <a:p>
                      <a:pPr marL="0" marR="0" algn="just">
                        <a:spcBef>
                          <a:spcPts val="600"/>
                        </a:spcBef>
                        <a:spcAft>
                          <a:spcPts val="600"/>
                        </a:spcAft>
                      </a:pPr>
                      <a:r>
                        <a:rPr lang="en-US" sz="1100" dirty="0">
                          <a:solidFill>
                            <a:srgbClr val="FF0000"/>
                          </a:solidFill>
                          <a:effectLst/>
                        </a:rPr>
                        <a:t>For volumes up to 10 mL, oral syringes generally are the preferred dosing devices.</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7854813"/>
                  </a:ext>
                </a:extLst>
              </a:tr>
            </a:tbl>
          </a:graphicData>
        </a:graphic>
      </p:graphicFrame>
      <p:sp>
        <p:nvSpPr>
          <p:cNvPr id="4" name="Slide Number Placeholder 1">
            <a:extLst>
              <a:ext uri="{FF2B5EF4-FFF2-40B4-BE49-F238E27FC236}">
                <a16:creationId xmlns:a16="http://schemas.microsoft.com/office/drawing/2014/main" id="{5A413B01-49C0-4F19-83E1-B64B130B028A}"/>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E831E65-4023-4CBC-9DDF-D67355E3EFB2}"/>
              </a:ext>
            </a:extLst>
          </p:cNvPr>
          <p:cNvPicPr>
            <a:picLocks noChangeAspect="1"/>
          </p:cNvPicPr>
          <p:nvPr/>
        </p:nvPicPr>
        <p:blipFill>
          <a:blip r:embed="rId2"/>
          <a:stretch>
            <a:fillRect/>
          </a:stretch>
        </p:blipFill>
        <p:spPr>
          <a:xfrm>
            <a:off x="10587337" y="6390178"/>
            <a:ext cx="773180" cy="229713"/>
          </a:xfrm>
          <a:prstGeom prst="rect">
            <a:avLst/>
          </a:prstGeom>
        </p:spPr>
      </p:pic>
    </p:spTree>
    <p:extLst>
      <p:ext uri="{BB962C8B-B14F-4D97-AF65-F5344CB8AC3E}">
        <p14:creationId xmlns:p14="http://schemas.microsoft.com/office/powerpoint/2010/main" val="1697904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8A66-200D-41F4-A35B-CE90A133B49A}"/>
              </a:ext>
            </a:extLst>
          </p:cNvPr>
          <p:cNvSpPr>
            <a:spLocks noGrp="1"/>
          </p:cNvSpPr>
          <p:nvPr>
            <p:ph type="title"/>
          </p:nvPr>
        </p:nvSpPr>
        <p:spPr/>
        <p:txBody>
          <a:bodyPr/>
          <a:lstStyle/>
          <a:p>
            <a:r>
              <a:rPr lang="en-US" b="0" dirty="0">
                <a:latin typeface="Prometo Medium" panose="020B0704030203060203"/>
              </a:rPr>
              <a:t>Selecting Appropriate Dosing Devices</a:t>
            </a:r>
          </a:p>
        </p:txBody>
      </p:sp>
      <p:sp>
        <p:nvSpPr>
          <p:cNvPr id="3" name="Content Placeholder 2">
            <a:extLst>
              <a:ext uri="{FF2B5EF4-FFF2-40B4-BE49-F238E27FC236}">
                <a16:creationId xmlns:a16="http://schemas.microsoft.com/office/drawing/2014/main" id="{0071569E-97CD-46A9-B5F6-05EB06295254}"/>
              </a:ext>
            </a:extLst>
          </p:cNvPr>
          <p:cNvSpPr>
            <a:spLocks noGrp="1"/>
          </p:cNvSpPr>
          <p:nvPr>
            <p:ph idx="1"/>
          </p:nvPr>
        </p:nvSpPr>
        <p:spPr>
          <a:xfrm>
            <a:off x="609600" y="872744"/>
            <a:ext cx="11301984" cy="4114800"/>
          </a:xfrm>
        </p:spPr>
        <p:txBody>
          <a:bodyPr>
            <a:normAutofit/>
          </a:bodyPr>
          <a:lstStyle/>
          <a:p>
            <a:pPr marL="285750" indent="-285750">
              <a:lnSpc>
                <a:spcPct val="100000"/>
              </a:lnSpc>
              <a:buFont typeface="Arial" panose="020B0604020202020204" pitchFamily="34" charset="0"/>
              <a:buChar char="•"/>
            </a:pPr>
            <a:r>
              <a:rPr lang="en-US" sz="2000" dirty="0">
                <a:solidFill>
                  <a:srgbClr val="FF5A5A"/>
                </a:solidFill>
              </a:rPr>
              <a:t>Provision of mL-only dosing devices that more closely match recommended dose volumes is important for reducing dosing errors  </a:t>
            </a:r>
          </a:p>
          <a:p>
            <a:pPr marL="285750" indent="-285750">
              <a:lnSpc>
                <a:spcPct val="100000"/>
              </a:lnSpc>
              <a:buFont typeface="Arial" panose="020B0604020202020204" pitchFamily="34" charset="0"/>
              <a:buChar char="•"/>
            </a:pPr>
            <a:r>
              <a:rPr lang="en-US" sz="2000" dirty="0">
                <a:solidFill>
                  <a:srgbClr val="FF5A5A"/>
                </a:solidFill>
              </a:rPr>
              <a:t>Dosing devices should be large enough to measure the full recommended dose (should not require multiple measurements for a single dose), but should not be too large</a:t>
            </a:r>
          </a:p>
          <a:p>
            <a:pPr marL="285750" indent="-285750">
              <a:lnSpc>
                <a:spcPct val="100000"/>
              </a:lnSpc>
              <a:buFont typeface="Arial" panose="020B0604020202020204" pitchFamily="34" charset="0"/>
              <a:buChar char="•"/>
            </a:pPr>
            <a:r>
              <a:rPr lang="en-US" sz="2000" dirty="0">
                <a:solidFill>
                  <a:srgbClr val="FF5A5A"/>
                </a:solidFill>
              </a:rPr>
              <a:t>Provide guidance (e.g., through automated messaging) to help pharmacy staff select the most appropriate dosing device to accurately measure the volume of the prescribed dose.</a:t>
            </a:r>
          </a:p>
        </p:txBody>
      </p:sp>
      <p:sp>
        <p:nvSpPr>
          <p:cNvPr id="5" name="TextBox 4">
            <a:extLst>
              <a:ext uri="{FF2B5EF4-FFF2-40B4-BE49-F238E27FC236}">
                <a16:creationId xmlns:a16="http://schemas.microsoft.com/office/drawing/2014/main" id="{11C5A0DC-B1F0-8DBD-BCF3-59E915163D2D}"/>
              </a:ext>
            </a:extLst>
          </p:cNvPr>
          <p:cNvSpPr txBox="1"/>
          <p:nvPr/>
        </p:nvSpPr>
        <p:spPr>
          <a:xfrm>
            <a:off x="445008" y="3284839"/>
            <a:ext cx="11301984" cy="2585323"/>
          </a:xfrm>
          <a:prstGeom prst="rect">
            <a:avLst/>
          </a:prstGeom>
          <a:noFill/>
        </p:spPr>
        <p:txBody>
          <a:bodyPr wrap="square">
            <a:spAutoFit/>
          </a:bodyPr>
          <a:lstStyle/>
          <a:p>
            <a:pPr marL="742950" lvl="1" indent="-285750">
              <a:buFont typeface="Arial" panose="020B0604020202020204" pitchFamily="34" charset="0"/>
              <a:buChar char="•"/>
            </a:pPr>
            <a:r>
              <a:rPr lang="en-US" dirty="0"/>
              <a:t>For administering doses 1 mL or less</a:t>
            </a:r>
          </a:p>
          <a:p>
            <a:pPr lvl="2"/>
            <a:r>
              <a:rPr lang="en-US" dirty="0"/>
              <a:t>-  Provide a 1-mL syringe</a:t>
            </a:r>
          </a:p>
          <a:p>
            <a:pPr marL="742950" lvl="1" indent="-285750">
              <a:buFont typeface="Arial" panose="020B0604020202020204" pitchFamily="34" charset="0"/>
              <a:buChar char="•"/>
            </a:pPr>
            <a:r>
              <a:rPr lang="en-US" dirty="0"/>
              <a:t>For administering doses &gt;1 mL to 5 mL</a:t>
            </a:r>
          </a:p>
          <a:p>
            <a:pPr lvl="2"/>
            <a:r>
              <a:rPr lang="en-US" dirty="0"/>
              <a:t>-  Provide a 5-mL syringe</a:t>
            </a:r>
          </a:p>
          <a:p>
            <a:pPr marL="742950" lvl="1" indent="-285750">
              <a:buFont typeface="Arial" panose="020B0604020202020204" pitchFamily="34" charset="0"/>
              <a:buChar char="•"/>
            </a:pPr>
            <a:r>
              <a:rPr lang="en-US" dirty="0"/>
              <a:t>For administering doses &gt;5 mL to 10 mL</a:t>
            </a:r>
          </a:p>
          <a:p>
            <a:pPr lvl="2"/>
            <a:r>
              <a:rPr lang="en-US" dirty="0"/>
              <a:t>-  Provide a 10-mL syringe</a:t>
            </a:r>
          </a:p>
          <a:p>
            <a:pPr marL="742950" lvl="1" indent="-285750">
              <a:buFont typeface="Arial" panose="020B0604020202020204" pitchFamily="34" charset="0"/>
              <a:buChar char="•"/>
            </a:pPr>
            <a:r>
              <a:rPr lang="en-US" dirty="0"/>
              <a:t>For administering doses &gt;10 mL</a:t>
            </a:r>
          </a:p>
          <a:p>
            <a:pPr lvl="2"/>
            <a:r>
              <a:rPr lang="en-US" dirty="0"/>
              <a:t>-  Provide a dosing cup or syringe of volume &gt;10 mL or, if no larger volume dosing devices are available, instruct caregiver/patient on performing multiple draws with 10-mL syringe</a:t>
            </a:r>
          </a:p>
        </p:txBody>
      </p:sp>
      <p:sp>
        <p:nvSpPr>
          <p:cNvPr id="6" name="Slide Number Placeholder 1">
            <a:extLst>
              <a:ext uri="{FF2B5EF4-FFF2-40B4-BE49-F238E27FC236}">
                <a16:creationId xmlns:a16="http://schemas.microsoft.com/office/drawing/2014/main" id="{D9B7B85C-A077-4DE5-9F94-FB1EDB3A91F7}"/>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3CCD5D8-E2D7-4869-9BFF-4C4655B5922D}"/>
              </a:ext>
            </a:extLst>
          </p:cNvPr>
          <p:cNvPicPr>
            <a:picLocks noChangeAspect="1"/>
          </p:cNvPicPr>
          <p:nvPr/>
        </p:nvPicPr>
        <p:blipFill>
          <a:blip r:embed="rId2"/>
          <a:stretch>
            <a:fillRect/>
          </a:stretch>
        </p:blipFill>
        <p:spPr>
          <a:xfrm>
            <a:off x="10587337" y="6390178"/>
            <a:ext cx="773180" cy="229713"/>
          </a:xfrm>
          <a:prstGeom prst="rect">
            <a:avLst/>
          </a:prstGeom>
        </p:spPr>
      </p:pic>
    </p:spTree>
    <p:extLst>
      <p:ext uri="{BB962C8B-B14F-4D97-AF65-F5344CB8AC3E}">
        <p14:creationId xmlns:p14="http://schemas.microsoft.com/office/powerpoint/2010/main" val="2476269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7383" y="288741"/>
            <a:ext cx="4177863" cy="136693"/>
          </a:xfrm>
          <a:prstGeom prst="rect">
            <a:avLst/>
          </a:prstGeom>
          <a:solidFill>
            <a:srgbClr val="00528C"/>
          </a:solidFill>
        </p:spPr>
        <p:txBody>
          <a:bodyPr vert="horz" wrap="square" lIns="0" tIns="9196" rIns="0" bIns="0" rtlCol="0">
            <a:spAutoFit/>
          </a:bodyPr>
          <a:lstStyle/>
          <a:p>
            <a:pPr marL="39410">
              <a:spcBef>
                <a:spcPts val="72"/>
              </a:spcBef>
            </a:pPr>
            <a:r>
              <a:rPr sz="828" b="1" spc="83" dirty="0">
                <a:solidFill>
                  <a:srgbClr val="FFFFFF"/>
                </a:solidFill>
                <a:latin typeface="Arial"/>
                <a:cs typeface="Arial"/>
              </a:rPr>
              <a:t>Special</a:t>
            </a:r>
            <a:r>
              <a:rPr sz="828" b="1" spc="17" dirty="0">
                <a:solidFill>
                  <a:srgbClr val="FFFFFF"/>
                </a:solidFill>
                <a:latin typeface="Arial"/>
                <a:cs typeface="Arial"/>
              </a:rPr>
              <a:t> </a:t>
            </a:r>
            <a:r>
              <a:rPr sz="828" b="1" spc="89" dirty="0">
                <a:solidFill>
                  <a:srgbClr val="FFFFFF"/>
                </a:solidFill>
                <a:latin typeface="Arial"/>
                <a:cs typeface="Arial"/>
              </a:rPr>
              <a:t>Feature</a:t>
            </a:r>
            <a:endParaRPr sz="828" dirty="0">
              <a:latin typeface="Arial"/>
              <a:cs typeface="Arial"/>
            </a:endParaRPr>
          </a:p>
        </p:txBody>
      </p:sp>
      <p:grpSp>
        <p:nvGrpSpPr>
          <p:cNvPr id="3" name="object 3"/>
          <p:cNvGrpSpPr/>
          <p:nvPr/>
        </p:nvGrpSpPr>
        <p:grpSpPr>
          <a:xfrm>
            <a:off x="3998311" y="1348829"/>
            <a:ext cx="1331311" cy="5036207"/>
            <a:chOff x="673100" y="1955800"/>
            <a:chExt cx="1930400" cy="7302500"/>
          </a:xfrm>
        </p:grpSpPr>
        <p:sp>
          <p:nvSpPr>
            <p:cNvPr id="4" name="object 4"/>
            <p:cNvSpPr/>
            <p:nvPr/>
          </p:nvSpPr>
          <p:spPr>
            <a:xfrm>
              <a:off x="2590800" y="1955800"/>
              <a:ext cx="6350" cy="7302500"/>
            </a:xfrm>
            <a:custGeom>
              <a:avLst/>
              <a:gdLst/>
              <a:ahLst/>
              <a:cxnLst/>
              <a:rect l="l" t="t" r="r" b="b"/>
              <a:pathLst>
                <a:path w="6350" h="7302500">
                  <a:moveTo>
                    <a:pt x="6350" y="0"/>
                  </a:moveTo>
                  <a:lnTo>
                    <a:pt x="0" y="0"/>
                  </a:lnTo>
                  <a:lnTo>
                    <a:pt x="0" y="7302500"/>
                  </a:lnTo>
                  <a:lnTo>
                    <a:pt x="6350" y="7302500"/>
                  </a:lnTo>
                  <a:lnTo>
                    <a:pt x="6350" y="0"/>
                  </a:lnTo>
                  <a:close/>
                </a:path>
              </a:pathLst>
            </a:custGeom>
            <a:solidFill>
              <a:srgbClr val="00528C"/>
            </a:solidFill>
          </p:spPr>
          <p:txBody>
            <a:bodyPr wrap="square" lIns="0" tIns="0" rIns="0" bIns="0" rtlCol="0"/>
            <a:lstStyle/>
            <a:p>
              <a:endParaRPr sz="1241"/>
            </a:p>
          </p:txBody>
        </p:sp>
        <p:sp>
          <p:nvSpPr>
            <p:cNvPr id="5" name="object 5"/>
            <p:cNvSpPr/>
            <p:nvPr/>
          </p:nvSpPr>
          <p:spPr>
            <a:xfrm>
              <a:off x="685800" y="1958975"/>
              <a:ext cx="1905000" cy="0"/>
            </a:xfrm>
            <a:custGeom>
              <a:avLst/>
              <a:gdLst/>
              <a:ahLst/>
              <a:cxnLst/>
              <a:rect l="l" t="t" r="r" b="b"/>
              <a:pathLst>
                <a:path w="1905000">
                  <a:moveTo>
                    <a:pt x="0" y="0"/>
                  </a:moveTo>
                  <a:lnTo>
                    <a:pt x="1905000" y="0"/>
                  </a:lnTo>
                </a:path>
              </a:pathLst>
            </a:custGeom>
            <a:ln w="6350">
              <a:solidFill>
                <a:srgbClr val="00528C"/>
              </a:solidFill>
            </a:ln>
          </p:spPr>
          <p:txBody>
            <a:bodyPr wrap="square" lIns="0" tIns="0" rIns="0" bIns="0" rtlCol="0"/>
            <a:lstStyle/>
            <a:p>
              <a:endParaRPr sz="1241"/>
            </a:p>
          </p:txBody>
        </p:sp>
        <p:sp>
          <p:nvSpPr>
            <p:cNvPr id="6" name="object 6"/>
            <p:cNvSpPr/>
            <p:nvPr/>
          </p:nvSpPr>
          <p:spPr>
            <a:xfrm>
              <a:off x="685800" y="2513583"/>
              <a:ext cx="1905000" cy="0"/>
            </a:xfrm>
            <a:custGeom>
              <a:avLst/>
              <a:gdLst/>
              <a:ahLst/>
              <a:cxnLst/>
              <a:rect l="l" t="t" r="r" b="b"/>
              <a:pathLst>
                <a:path w="1905000">
                  <a:moveTo>
                    <a:pt x="0" y="0"/>
                  </a:moveTo>
                  <a:lnTo>
                    <a:pt x="1905000" y="0"/>
                  </a:lnTo>
                </a:path>
              </a:pathLst>
            </a:custGeom>
            <a:ln w="25400">
              <a:solidFill>
                <a:srgbClr val="00528C"/>
              </a:solidFill>
            </a:ln>
          </p:spPr>
          <p:txBody>
            <a:bodyPr wrap="square" lIns="0" tIns="0" rIns="0" bIns="0" rtlCol="0"/>
            <a:lstStyle/>
            <a:p>
              <a:endParaRPr sz="1241"/>
            </a:p>
          </p:txBody>
        </p:sp>
      </p:grpSp>
      <p:sp>
        <p:nvSpPr>
          <p:cNvPr id="7" name="object 7"/>
          <p:cNvSpPr txBox="1"/>
          <p:nvPr/>
        </p:nvSpPr>
        <p:spPr>
          <a:xfrm>
            <a:off x="3998312" y="2015402"/>
            <a:ext cx="1252921" cy="1207669"/>
          </a:xfrm>
          <a:prstGeom prst="rect">
            <a:avLst/>
          </a:prstGeom>
        </p:spPr>
        <p:txBody>
          <a:bodyPr vert="horz" wrap="square" lIns="0" tIns="14889" rIns="0" bIns="0" rtlCol="0">
            <a:spAutoFit/>
          </a:bodyPr>
          <a:lstStyle/>
          <a:p>
            <a:pPr marL="8757" marR="226386">
              <a:lnSpc>
                <a:spcPts val="587"/>
              </a:lnSpc>
              <a:spcBef>
                <a:spcPts val="117"/>
              </a:spcBef>
            </a:pPr>
            <a:r>
              <a:rPr sz="517" b="1" dirty="0">
                <a:solidFill>
                  <a:srgbClr val="231F20"/>
                </a:solidFill>
                <a:latin typeface="Arial"/>
                <a:cs typeface="Arial"/>
              </a:rPr>
              <a:t>Developed</a:t>
            </a:r>
            <a:r>
              <a:rPr sz="517" b="1" spc="7" dirty="0">
                <a:solidFill>
                  <a:srgbClr val="231F20"/>
                </a:solidFill>
                <a:latin typeface="Arial"/>
                <a:cs typeface="Arial"/>
              </a:rPr>
              <a:t> </a:t>
            </a:r>
            <a:r>
              <a:rPr sz="517" b="1" dirty="0">
                <a:solidFill>
                  <a:srgbClr val="231F20"/>
                </a:solidFill>
                <a:latin typeface="Arial"/>
                <a:cs typeface="Arial"/>
              </a:rPr>
              <a:t>by</a:t>
            </a:r>
            <a:r>
              <a:rPr sz="517" b="1" spc="11" dirty="0">
                <a:solidFill>
                  <a:srgbClr val="231F20"/>
                </a:solidFill>
                <a:latin typeface="Arial"/>
                <a:cs typeface="Arial"/>
              </a:rPr>
              <a:t> </a:t>
            </a:r>
            <a:r>
              <a:rPr sz="517" b="1" dirty="0">
                <a:solidFill>
                  <a:srgbClr val="231F20"/>
                </a:solidFill>
                <a:latin typeface="Arial"/>
                <a:cs typeface="Arial"/>
              </a:rPr>
              <a:t>National</a:t>
            </a:r>
            <a:r>
              <a:rPr sz="517" b="1" spc="11" dirty="0">
                <a:solidFill>
                  <a:srgbClr val="231F20"/>
                </a:solidFill>
                <a:latin typeface="Arial"/>
                <a:cs typeface="Arial"/>
              </a:rPr>
              <a:t> </a:t>
            </a:r>
            <a:r>
              <a:rPr sz="517" b="1" spc="-7" dirty="0">
                <a:solidFill>
                  <a:srgbClr val="231F20"/>
                </a:solidFill>
                <a:latin typeface="Arial"/>
                <a:cs typeface="Arial"/>
              </a:rPr>
              <a:t>council</a:t>
            </a:r>
            <a:r>
              <a:rPr sz="517" b="1" dirty="0">
                <a:solidFill>
                  <a:srgbClr val="231F20"/>
                </a:solidFill>
                <a:latin typeface="Arial"/>
                <a:cs typeface="Arial"/>
              </a:rPr>
              <a:t> for</a:t>
            </a:r>
            <a:r>
              <a:rPr sz="517" b="1" spc="21" dirty="0">
                <a:solidFill>
                  <a:srgbClr val="231F20"/>
                </a:solidFill>
                <a:latin typeface="Arial"/>
                <a:cs typeface="Arial"/>
              </a:rPr>
              <a:t> </a:t>
            </a:r>
            <a:r>
              <a:rPr sz="517" b="1" dirty="0">
                <a:solidFill>
                  <a:srgbClr val="231F20"/>
                </a:solidFill>
                <a:latin typeface="Arial"/>
                <a:cs typeface="Arial"/>
              </a:rPr>
              <a:t>prescription</a:t>
            </a:r>
            <a:r>
              <a:rPr sz="517" b="1" spc="21" dirty="0">
                <a:solidFill>
                  <a:srgbClr val="231F20"/>
                </a:solidFill>
                <a:latin typeface="Arial"/>
                <a:cs typeface="Arial"/>
              </a:rPr>
              <a:t> </a:t>
            </a:r>
            <a:r>
              <a:rPr sz="517" b="1" dirty="0">
                <a:solidFill>
                  <a:srgbClr val="231F20"/>
                </a:solidFill>
                <a:latin typeface="Arial"/>
                <a:cs typeface="Arial"/>
              </a:rPr>
              <a:t>Drug</a:t>
            </a:r>
            <a:r>
              <a:rPr sz="517" b="1" spc="21" dirty="0">
                <a:solidFill>
                  <a:srgbClr val="231F20"/>
                </a:solidFill>
                <a:latin typeface="Arial"/>
                <a:cs typeface="Arial"/>
              </a:rPr>
              <a:t> </a:t>
            </a:r>
            <a:r>
              <a:rPr sz="517" b="1" spc="-7" dirty="0">
                <a:solidFill>
                  <a:srgbClr val="231F20"/>
                </a:solidFill>
                <a:latin typeface="Arial"/>
                <a:cs typeface="Arial"/>
              </a:rPr>
              <a:t>programs</a:t>
            </a:r>
            <a:r>
              <a:rPr sz="517" spc="-7" dirty="0">
                <a:solidFill>
                  <a:srgbClr val="231F20"/>
                </a:solidFill>
                <a:latin typeface="Arial"/>
                <a:cs typeface="Arial"/>
              </a:rPr>
              <a:t>,</a:t>
            </a:r>
            <a:r>
              <a:rPr sz="517" spc="345" dirty="0">
                <a:solidFill>
                  <a:srgbClr val="231F20"/>
                </a:solidFill>
                <a:latin typeface="Arial"/>
                <a:cs typeface="Arial"/>
              </a:rPr>
              <a:t> </a:t>
            </a:r>
            <a:r>
              <a:rPr sz="517" spc="-7" dirty="0">
                <a:solidFill>
                  <a:srgbClr val="231F20"/>
                </a:solidFill>
                <a:latin typeface="Arial"/>
                <a:cs typeface="Arial"/>
              </a:rPr>
              <a:t>Scottsdale,</a:t>
            </a:r>
            <a:r>
              <a:rPr sz="517" dirty="0">
                <a:solidFill>
                  <a:srgbClr val="231F20"/>
                </a:solidFill>
                <a:latin typeface="Arial"/>
                <a:cs typeface="Arial"/>
              </a:rPr>
              <a:t> </a:t>
            </a:r>
            <a:r>
              <a:rPr sz="517" spc="-17" dirty="0">
                <a:solidFill>
                  <a:srgbClr val="231F20"/>
                </a:solidFill>
                <a:latin typeface="Arial"/>
                <a:cs typeface="Arial"/>
              </a:rPr>
              <a:t>AZ</a:t>
            </a:r>
            <a:endParaRPr sz="517">
              <a:latin typeface="Arial"/>
              <a:cs typeface="Arial"/>
            </a:endParaRPr>
          </a:p>
          <a:p>
            <a:pPr marL="8757" marR="3503">
              <a:lnSpc>
                <a:spcPts val="587"/>
              </a:lnSpc>
              <a:spcBef>
                <a:spcPts val="311"/>
              </a:spcBef>
            </a:pPr>
            <a:r>
              <a:rPr sz="517" dirty="0">
                <a:solidFill>
                  <a:srgbClr val="231F20"/>
                </a:solidFill>
                <a:latin typeface="Arial"/>
                <a:cs typeface="Arial"/>
              </a:rPr>
              <a:t>Copyright</a:t>
            </a:r>
            <a:r>
              <a:rPr sz="517" spc="13" dirty="0">
                <a:solidFill>
                  <a:srgbClr val="231F20"/>
                </a:solidFill>
                <a:latin typeface="Arial"/>
                <a:cs typeface="Arial"/>
              </a:rPr>
              <a:t> </a:t>
            </a:r>
            <a:r>
              <a:rPr sz="517" dirty="0">
                <a:solidFill>
                  <a:srgbClr val="231F20"/>
                </a:solidFill>
                <a:latin typeface="Arial"/>
                <a:cs typeface="Arial"/>
              </a:rPr>
              <a:t>©</a:t>
            </a:r>
            <a:r>
              <a:rPr sz="517" spc="13" dirty="0">
                <a:solidFill>
                  <a:srgbClr val="231F20"/>
                </a:solidFill>
                <a:latin typeface="Arial"/>
                <a:cs typeface="Arial"/>
              </a:rPr>
              <a:t> </a:t>
            </a:r>
            <a:r>
              <a:rPr sz="517" dirty="0">
                <a:solidFill>
                  <a:srgbClr val="231F20"/>
                </a:solidFill>
                <a:latin typeface="Arial"/>
                <a:cs typeface="Arial"/>
              </a:rPr>
              <a:t>2021</a:t>
            </a:r>
            <a:r>
              <a:rPr sz="517" spc="13" dirty="0">
                <a:solidFill>
                  <a:srgbClr val="231F20"/>
                </a:solidFill>
                <a:latin typeface="Arial"/>
                <a:cs typeface="Arial"/>
              </a:rPr>
              <a:t> </a:t>
            </a:r>
            <a:r>
              <a:rPr sz="517" dirty="0">
                <a:solidFill>
                  <a:srgbClr val="231F20"/>
                </a:solidFill>
                <a:latin typeface="Arial"/>
                <a:cs typeface="Arial"/>
              </a:rPr>
              <a:t>by</a:t>
            </a:r>
            <a:r>
              <a:rPr sz="517" spc="13" dirty="0">
                <a:solidFill>
                  <a:srgbClr val="231F20"/>
                </a:solidFill>
                <a:latin typeface="Arial"/>
                <a:cs typeface="Arial"/>
              </a:rPr>
              <a:t> </a:t>
            </a:r>
            <a:r>
              <a:rPr sz="517" dirty="0">
                <a:solidFill>
                  <a:srgbClr val="231F20"/>
                </a:solidFill>
                <a:latin typeface="Arial"/>
                <a:cs typeface="Arial"/>
              </a:rPr>
              <a:t>the</a:t>
            </a:r>
            <a:r>
              <a:rPr sz="517" spc="13" dirty="0">
                <a:solidFill>
                  <a:srgbClr val="231F20"/>
                </a:solidFill>
                <a:latin typeface="Arial"/>
                <a:cs typeface="Arial"/>
              </a:rPr>
              <a:t> </a:t>
            </a:r>
            <a:r>
              <a:rPr sz="517" dirty="0">
                <a:solidFill>
                  <a:srgbClr val="231F20"/>
                </a:solidFill>
                <a:latin typeface="Arial"/>
                <a:cs typeface="Arial"/>
              </a:rPr>
              <a:t>National</a:t>
            </a:r>
            <a:r>
              <a:rPr sz="517" spc="17" dirty="0">
                <a:solidFill>
                  <a:srgbClr val="231F20"/>
                </a:solidFill>
                <a:latin typeface="Arial"/>
                <a:cs typeface="Arial"/>
              </a:rPr>
              <a:t> </a:t>
            </a:r>
            <a:r>
              <a:rPr sz="517" spc="-7" dirty="0">
                <a:solidFill>
                  <a:srgbClr val="231F20"/>
                </a:solidFill>
                <a:latin typeface="Arial"/>
                <a:cs typeface="Arial"/>
              </a:rPr>
              <a:t>Council</a:t>
            </a:r>
            <a:r>
              <a:rPr sz="517" dirty="0">
                <a:solidFill>
                  <a:srgbClr val="231F20"/>
                </a:solidFill>
                <a:latin typeface="Arial"/>
                <a:cs typeface="Arial"/>
              </a:rPr>
              <a:t> for</a:t>
            </a:r>
            <a:r>
              <a:rPr sz="517" spc="4" dirty="0">
                <a:solidFill>
                  <a:srgbClr val="231F20"/>
                </a:solidFill>
                <a:latin typeface="Arial"/>
                <a:cs typeface="Arial"/>
              </a:rPr>
              <a:t> </a:t>
            </a:r>
            <a:r>
              <a:rPr sz="517" dirty="0">
                <a:solidFill>
                  <a:srgbClr val="231F20"/>
                </a:solidFill>
                <a:latin typeface="Arial"/>
                <a:cs typeface="Arial"/>
              </a:rPr>
              <a:t>Prescription</a:t>
            </a:r>
            <a:r>
              <a:rPr sz="517" spc="7" dirty="0">
                <a:solidFill>
                  <a:srgbClr val="231F20"/>
                </a:solidFill>
                <a:latin typeface="Arial"/>
                <a:cs typeface="Arial"/>
              </a:rPr>
              <a:t> </a:t>
            </a:r>
            <a:r>
              <a:rPr sz="517" dirty="0">
                <a:solidFill>
                  <a:srgbClr val="231F20"/>
                </a:solidFill>
                <a:latin typeface="Arial"/>
                <a:cs typeface="Arial"/>
              </a:rPr>
              <a:t>Drug</a:t>
            </a:r>
            <a:r>
              <a:rPr sz="517" spc="7" dirty="0">
                <a:solidFill>
                  <a:srgbClr val="231F20"/>
                </a:solidFill>
                <a:latin typeface="Arial"/>
                <a:cs typeface="Arial"/>
              </a:rPr>
              <a:t> </a:t>
            </a:r>
            <a:r>
              <a:rPr sz="517" dirty="0">
                <a:solidFill>
                  <a:srgbClr val="231F20"/>
                </a:solidFill>
                <a:latin typeface="Arial"/>
                <a:cs typeface="Arial"/>
              </a:rPr>
              <a:t>Programs</a:t>
            </a:r>
            <a:r>
              <a:rPr sz="517" spc="7" dirty="0">
                <a:solidFill>
                  <a:srgbClr val="231F20"/>
                </a:solidFill>
                <a:latin typeface="Arial"/>
                <a:cs typeface="Arial"/>
              </a:rPr>
              <a:t> </a:t>
            </a:r>
            <a:r>
              <a:rPr sz="517" spc="-7" dirty="0">
                <a:solidFill>
                  <a:srgbClr val="231F20"/>
                </a:solidFill>
                <a:latin typeface="Arial"/>
                <a:cs typeface="Arial"/>
              </a:rPr>
              <a:t>(NCPDP).</a:t>
            </a:r>
            <a:r>
              <a:rPr sz="517" dirty="0">
                <a:solidFill>
                  <a:srgbClr val="231F20"/>
                </a:solidFill>
                <a:latin typeface="Arial"/>
                <a:cs typeface="Arial"/>
              </a:rPr>
              <a:t> This</a:t>
            </a:r>
            <a:r>
              <a:rPr sz="517" spc="4" dirty="0">
                <a:solidFill>
                  <a:srgbClr val="231F20"/>
                </a:solidFill>
                <a:latin typeface="Arial"/>
                <a:cs typeface="Arial"/>
              </a:rPr>
              <a:t> </a:t>
            </a:r>
            <a:r>
              <a:rPr sz="517" dirty="0">
                <a:solidFill>
                  <a:srgbClr val="231F20"/>
                </a:solidFill>
                <a:latin typeface="Arial"/>
                <a:cs typeface="Arial"/>
              </a:rPr>
              <a:t>document</a:t>
            </a:r>
            <a:r>
              <a:rPr sz="517" spc="4" dirty="0">
                <a:solidFill>
                  <a:srgbClr val="231F20"/>
                </a:solidFill>
                <a:latin typeface="Arial"/>
                <a:cs typeface="Arial"/>
              </a:rPr>
              <a:t> </a:t>
            </a:r>
            <a:r>
              <a:rPr sz="517" dirty="0">
                <a:solidFill>
                  <a:srgbClr val="231F20"/>
                </a:solidFill>
                <a:latin typeface="Arial"/>
                <a:cs typeface="Arial"/>
              </a:rPr>
              <a:t>may</a:t>
            </a:r>
            <a:r>
              <a:rPr sz="517" spc="7" dirty="0">
                <a:solidFill>
                  <a:srgbClr val="231F20"/>
                </a:solidFill>
                <a:latin typeface="Arial"/>
                <a:cs typeface="Arial"/>
              </a:rPr>
              <a:t> </a:t>
            </a:r>
            <a:r>
              <a:rPr sz="517" dirty="0">
                <a:solidFill>
                  <a:srgbClr val="231F20"/>
                </a:solidFill>
                <a:latin typeface="Arial"/>
                <a:cs typeface="Arial"/>
              </a:rPr>
              <a:t>be</a:t>
            </a:r>
            <a:r>
              <a:rPr sz="517" spc="4" dirty="0">
                <a:solidFill>
                  <a:srgbClr val="231F20"/>
                </a:solidFill>
                <a:latin typeface="Arial"/>
                <a:cs typeface="Arial"/>
              </a:rPr>
              <a:t> </a:t>
            </a:r>
            <a:r>
              <a:rPr sz="517" spc="-7" dirty="0">
                <a:solidFill>
                  <a:srgbClr val="231F20"/>
                </a:solidFill>
                <a:latin typeface="Arial"/>
                <a:cs typeface="Arial"/>
              </a:rPr>
              <a:t>freely</a:t>
            </a:r>
            <a:r>
              <a:rPr sz="517" spc="4" dirty="0">
                <a:solidFill>
                  <a:srgbClr val="231F20"/>
                </a:solidFill>
                <a:latin typeface="Arial"/>
                <a:cs typeface="Arial"/>
              </a:rPr>
              <a:t> </a:t>
            </a:r>
            <a:r>
              <a:rPr sz="517" spc="-7" dirty="0">
                <a:solidFill>
                  <a:srgbClr val="231F20"/>
                </a:solidFill>
                <a:latin typeface="Arial"/>
                <a:cs typeface="Arial"/>
              </a:rPr>
              <a:t>redistributed</a:t>
            </a:r>
            <a:r>
              <a:rPr sz="517" dirty="0">
                <a:solidFill>
                  <a:srgbClr val="231F20"/>
                </a:solidFill>
                <a:latin typeface="Arial"/>
                <a:cs typeface="Arial"/>
              </a:rPr>
              <a:t> in</a:t>
            </a:r>
            <a:r>
              <a:rPr sz="517" spc="11" dirty="0">
                <a:solidFill>
                  <a:srgbClr val="231F20"/>
                </a:solidFill>
                <a:latin typeface="Arial"/>
                <a:cs typeface="Arial"/>
              </a:rPr>
              <a:t> </a:t>
            </a:r>
            <a:r>
              <a:rPr sz="517" dirty="0">
                <a:solidFill>
                  <a:srgbClr val="231F20"/>
                </a:solidFill>
                <a:latin typeface="Arial"/>
                <a:cs typeface="Arial"/>
              </a:rPr>
              <a:t>its</a:t>
            </a:r>
            <a:r>
              <a:rPr sz="517" spc="13" dirty="0">
                <a:solidFill>
                  <a:srgbClr val="231F20"/>
                </a:solidFill>
                <a:latin typeface="Arial"/>
                <a:cs typeface="Arial"/>
              </a:rPr>
              <a:t> </a:t>
            </a:r>
            <a:r>
              <a:rPr sz="517" dirty="0">
                <a:solidFill>
                  <a:srgbClr val="231F20"/>
                </a:solidFill>
                <a:latin typeface="Arial"/>
                <a:cs typeface="Arial"/>
              </a:rPr>
              <a:t>entirety</a:t>
            </a:r>
            <a:r>
              <a:rPr sz="517" spc="13" dirty="0">
                <a:solidFill>
                  <a:srgbClr val="231F20"/>
                </a:solidFill>
                <a:latin typeface="Arial"/>
                <a:cs typeface="Arial"/>
              </a:rPr>
              <a:t> </a:t>
            </a:r>
            <a:r>
              <a:rPr sz="517" dirty="0">
                <a:solidFill>
                  <a:srgbClr val="231F20"/>
                </a:solidFill>
                <a:latin typeface="Arial"/>
                <a:cs typeface="Arial"/>
              </a:rPr>
              <a:t>provided</a:t>
            </a:r>
            <a:r>
              <a:rPr sz="517" spc="13" dirty="0">
                <a:solidFill>
                  <a:srgbClr val="231F20"/>
                </a:solidFill>
                <a:latin typeface="Arial"/>
                <a:cs typeface="Arial"/>
              </a:rPr>
              <a:t> </a:t>
            </a:r>
            <a:r>
              <a:rPr sz="517" dirty="0">
                <a:solidFill>
                  <a:srgbClr val="231F20"/>
                </a:solidFill>
                <a:latin typeface="Arial"/>
                <a:cs typeface="Arial"/>
              </a:rPr>
              <a:t>that</a:t>
            </a:r>
            <a:r>
              <a:rPr sz="517" spc="13" dirty="0">
                <a:solidFill>
                  <a:srgbClr val="231F20"/>
                </a:solidFill>
                <a:latin typeface="Arial"/>
                <a:cs typeface="Arial"/>
              </a:rPr>
              <a:t> </a:t>
            </a:r>
            <a:r>
              <a:rPr sz="517" dirty="0">
                <a:solidFill>
                  <a:srgbClr val="231F20"/>
                </a:solidFill>
                <a:latin typeface="Arial"/>
                <a:cs typeface="Arial"/>
              </a:rPr>
              <a:t>the</a:t>
            </a:r>
            <a:r>
              <a:rPr sz="517" spc="13" dirty="0">
                <a:solidFill>
                  <a:srgbClr val="231F20"/>
                </a:solidFill>
                <a:latin typeface="Arial"/>
                <a:cs typeface="Arial"/>
              </a:rPr>
              <a:t> </a:t>
            </a:r>
            <a:r>
              <a:rPr sz="517" spc="-7" dirty="0">
                <a:solidFill>
                  <a:srgbClr val="231F20"/>
                </a:solidFill>
                <a:latin typeface="Arial"/>
                <a:cs typeface="Arial"/>
              </a:rPr>
              <a:t>copyright</a:t>
            </a:r>
            <a:r>
              <a:rPr sz="517" dirty="0">
                <a:solidFill>
                  <a:srgbClr val="231F20"/>
                </a:solidFill>
                <a:latin typeface="Arial"/>
                <a:cs typeface="Arial"/>
              </a:rPr>
              <a:t> notice</a:t>
            </a:r>
            <a:r>
              <a:rPr sz="517" spc="7" dirty="0">
                <a:solidFill>
                  <a:srgbClr val="231F20"/>
                </a:solidFill>
                <a:latin typeface="Arial"/>
                <a:cs typeface="Arial"/>
              </a:rPr>
              <a:t> </a:t>
            </a:r>
            <a:r>
              <a:rPr sz="517" dirty="0">
                <a:solidFill>
                  <a:srgbClr val="231F20"/>
                </a:solidFill>
                <a:latin typeface="Arial"/>
                <a:cs typeface="Arial"/>
              </a:rPr>
              <a:t>is</a:t>
            </a:r>
            <a:r>
              <a:rPr sz="517" spc="11" dirty="0">
                <a:solidFill>
                  <a:srgbClr val="231F20"/>
                </a:solidFill>
                <a:latin typeface="Arial"/>
                <a:cs typeface="Arial"/>
              </a:rPr>
              <a:t> </a:t>
            </a:r>
            <a:r>
              <a:rPr sz="517" dirty="0">
                <a:solidFill>
                  <a:srgbClr val="231F20"/>
                </a:solidFill>
                <a:latin typeface="Arial"/>
                <a:cs typeface="Arial"/>
              </a:rPr>
              <a:t>not</a:t>
            </a:r>
            <a:r>
              <a:rPr sz="517" spc="11" dirty="0">
                <a:solidFill>
                  <a:srgbClr val="231F20"/>
                </a:solidFill>
                <a:latin typeface="Arial"/>
                <a:cs typeface="Arial"/>
              </a:rPr>
              <a:t> </a:t>
            </a:r>
            <a:r>
              <a:rPr sz="517" dirty="0">
                <a:solidFill>
                  <a:srgbClr val="231F20"/>
                </a:solidFill>
                <a:latin typeface="Arial"/>
                <a:cs typeface="Arial"/>
              </a:rPr>
              <a:t>removed.</a:t>
            </a:r>
            <a:r>
              <a:rPr sz="517" spc="7" dirty="0">
                <a:solidFill>
                  <a:srgbClr val="231F20"/>
                </a:solidFill>
                <a:latin typeface="Arial"/>
                <a:cs typeface="Arial"/>
              </a:rPr>
              <a:t> </a:t>
            </a:r>
            <a:r>
              <a:rPr sz="517" dirty="0">
                <a:solidFill>
                  <a:srgbClr val="231F20"/>
                </a:solidFill>
                <a:latin typeface="Arial"/>
                <a:cs typeface="Arial"/>
              </a:rPr>
              <a:t>It</a:t>
            </a:r>
            <a:r>
              <a:rPr sz="517" spc="11" dirty="0">
                <a:solidFill>
                  <a:srgbClr val="231F20"/>
                </a:solidFill>
                <a:latin typeface="Arial"/>
                <a:cs typeface="Arial"/>
              </a:rPr>
              <a:t> </a:t>
            </a:r>
            <a:r>
              <a:rPr sz="517" dirty="0">
                <a:solidFill>
                  <a:srgbClr val="231F20"/>
                </a:solidFill>
                <a:latin typeface="Arial"/>
                <a:cs typeface="Arial"/>
              </a:rPr>
              <a:t>may</a:t>
            </a:r>
            <a:r>
              <a:rPr sz="517" spc="11" dirty="0">
                <a:solidFill>
                  <a:srgbClr val="231F20"/>
                </a:solidFill>
                <a:latin typeface="Arial"/>
                <a:cs typeface="Arial"/>
              </a:rPr>
              <a:t> </a:t>
            </a:r>
            <a:r>
              <a:rPr sz="517" dirty="0">
                <a:solidFill>
                  <a:srgbClr val="231F20"/>
                </a:solidFill>
                <a:latin typeface="Arial"/>
                <a:cs typeface="Arial"/>
              </a:rPr>
              <a:t>not</a:t>
            </a:r>
            <a:r>
              <a:rPr sz="517" spc="7" dirty="0">
                <a:solidFill>
                  <a:srgbClr val="231F20"/>
                </a:solidFill>
                <a:latin typeface="Arial"/>
                <a:cs typeface="Arial"/>
              </a:rPr>
              <a:t> </a:t>
            </a:r>
            <a:r>
              <a:rPr sz="517" spc="-17" dirty="0">
                <a:solidFill>
                  <a:srgbClr val="231F20"/>
                </a:solidFill>
                <a:latin typeface="Arial"/>
                <a:cs typeface="Arial"/>
              </a:rPr>
              <a:t>be</a:t>
            </a:r>
            <a:endParaRPr sz="517">
              <a:latin typeface="Arial"/>
              <a:cs typeface="Arial"/>
            </a:endParaRPr>
          </a:p>
          <a:p>
            <a:pPr marL="8757">
              <a:lnSpc>
                <a:spcPts val="555"/>
              </a:lnSpc>
            </a:pPr>
            <a:r>
              <a:rPr sz="517" dirty="0">
                <a:solidFill>
                  <a:srgbClr val="231F20"/>
                </a:solidFill>
                <a:latin typeface="Arial"/>
                <a:cs typeface="Arial"/>
              </a:rPr>
              <a:t>sold</a:t>
            </a:r>
            <a:r>
              <a:rPr sz="517" spc="13" dirty="0">
                <a:solidFill>
                  <a:srgbClr val="231F20"/>
                </a:solidFill>
                <a:latin typeface="Arial"/>
                <a:cs typeface="Arial"/>
              </a:rPr>
              <a:t> </a:t>
            </a:r>
            <a:r>
              <a:rPr sz="517" dirty="0">
                <a:solidFill>
                  <a:srgbClr val="231F20"/>
                </a:solidFill>
                <a:latin typeface="Arial"/>
                <a:cs typeface="Arial"/>
              </a:rPr>
              <a:t>for</a:t>
            </a:r>
            <a:r>
              <a:rPr sz="517" spc="13" dirty="0">
                <a:solidFill>
                  <a:srgbClr val="231F20"/>
                </a:solidFill>
                <a:latin typeface="Arial"/>
                <a:cs typeface="Arial"/>
              </a:rPr>
              <a:t> </a:t>
            </a:r>
            <a:r>
              <a:rPr sz="517" dirty="0">
                <a:solidFill>
                  <a:srgbClr val="231F20"/>
                </a:solidFill>
                <a:latin typeface="Arial"/>
                <a:cs typeface="Arial"/>
              </a:rPr>
              <a:t>profit</a:t>
            </a:r>
            <a:r>
              <a:rPr sz="517" spc="13" dirty="0">
                <a:solidFill>
                  <a:srgbClr val="231F20"/>
                </a:solidFill>
                <a:latin typeface="Arial"/>
                <a:cs typeface="Arial"/>
              </a:rPr>
              <a:t> </a:t>
            </a:r>
            <a:r>
              <a:rPr sz="517" dirty="0">
                <a:solidFill>
                  <a:srgbClr val="231F20"/>
                </a:solidFill>
                <a:latin typeface="Arial"/>
                <a:cs typeface="Arial"/>
              </a:rPr>
              <a:t>or</a:t>
            </a:r>
            <a:r>
              <a:rPr sz="517" spc="13" dirty="0">
                <a:solidFill>
                  <a:srgbClr val="231F20"/>
                </a:solidFill>
                <a:latin typeface="Arial"/>
                <a:cs typeface="Arial"/>
              </a:rPr>
              <a:t> </a:t>
            </a:r>
            <a:r>
              <a:rPr sz="517" dirty="0">
                <a:solidFill>
                  <a:srgbClr val="231F20"/>
                </a:solidFill>
                <a:latin typeface="Arial"/>
                <a:cs typeface="Arial"/>
              </a:rPr>
              <a:t>used</a:t>
            </a:r>
            <a:r>
              <a:rPr sz="517" spc="13" dirty="0">
                <a:solidFill>
                  <a:srgbClr val="231F20"/>
                </a:solidFill>
                <a:latin typeface="Arial"/>
                <a:cs typeface="Arial"/>
              </a:rPr>
              <a:t> </a:t>
            </a:r>
            <a:r>
              <a:rPr sz="517" dirty="0">
                <a:solidFill>
                  <a:srgbClr val="231F20"/>
                </a:solidFill>
                <a:latin typeface="Arial"/>
                <a:cs typeface="Arial"/>
              </a:rPr>
              <a:t>in</a:t>
            </a:r>
            <a:r>
              <a:rPr sz="517" spc="13" dirty="0">
                <a:solidFill>
                  <a:srgbClr val="231F20"/>
                </a:solidFill>
                <a:latin typeface="Arial"/>
                <a:cs typeface="Arial"/>
              </a:rPr>
              <a:t> </a:t>
            </a:r>
            <a:r>
              <a:rPr sz="517" spc="-7" dirty="0">
                <a:solidFill>
                  <a:srgbClr val="231F20"/>
                </a:solidFill>
                <a:latin typeface="Arial"/>
                <a:cs typeface="Arial"/>
              </a:rPr>
              <a:t>commercial</a:t>
            </a:r>
            <a:endParaRPr sz="517">
              <a:latin typeface="Arial"/>
              <a:cs typeface="Arial"/>
            </a:endParaRPr>
          </a:p>
          <a:p>
            <a:pPr marL="8757" marR="5692">
              <a:lnSpc>
                <a:spcPts val="587"/>
              </a:lnSpc>
              <a:spcBef>
                <a:spcPts val="31"/>
              </a:spcBef>
            </a:pPr>
            <a:r>
              <a:rPr sz="517" dirty="0">
                <a:solidFill>
                  <a:srgbClr val="231F20"/>
                </a:solidFill>
                <a:latin typeface="Arial"/>
                <a:cs typeface="Arial"/>
              </a:rPr>
              <a:t>documents</a:t>
            </a:r>
            <a:r>
              <a:rPr sz="517" spc="41" dirty="0">
                <a:solidFill>
                  <a:srgbClr val="231F20"/>
                </a:solidFill>
                <a:latin typeface="Arial"/>
                <a:cs typeface="Arial"/>
              </a:rPr>
              <a:t> </a:t>
            </a:r>
            <a:r>
              <a:rPr sz="517" dirty="0">
                <a:solidFill>
                  <a:srgbClr val="231F20"/>
                </a:solidFill>
                <a:latin typeface="Arial"/>
                <a:cs typeface="Arial"/>
              </a:rPr>
              <a:t>without</a:t>
            </a:r>
            <a:r>
              <a:rPr sz="517" spc="41" dirty="0">
                <a:solidFill>
                  <a:srgbClr val="231F20"/>
                </a:solidFill>
                <a:latin typeface="Arial"/>
                <a:cs typeface="Arial"/>
              </a:rPr>
              <a:t> </a:t>
            </a:r>
            <a:r>
              <a:rPr sz="517" dirty="0">
                <a:solidFill>
                  <a:srgbClr val="231F20"/>
                </a:solidFill>
                <a:latin typeface="Arial"/>
                <a:cs typeface="Arial"/>
              </a:rPr>
              <a:t>the</a:t>
            </a:r>
            <a:r>
              <a:rPr sz="517" spc="41" dirty="0">
                <a:solidFill>
                  <a:srgbClr val="231F20"/>
                </a:solidFill>
                <a:latin typeface="Arial"/>
                <a:cs typeface="Arial"/>
              </a:rPr>
              <a:t> </a:t>
            </a:r>
            <a:r>
              <a:rPr sz="517" dirty="0">
                <a:solidFill>
                  <a:srgbClr val="231F20"/>
                </a:solidFill>
                <a:latin typeface="Arial"/>
                <a:cs typeface="Arial"/>
              </a:rPr>
              <a:t>written</a:t>
            </a:r>
            <a:r>
              <a:rPr sz="517" spc="45" dirty="0">
                <a:solidFill>
                  <a:srgbClr val="231F20"/>
                </a:solidFill>
                <a:latin typeface="Arial"/>
                <a:cs typeface="Arial"/>
              </a:rPr>
              <a:t> </a:t>
            </a:r>
            <a:r>
              <a:rPr sz="517" spc="-7" dirty="0">
                <a:solidFill>
                  <a:srgbClr val="231F20"/>
                </a:solidFill>
                <a:latin typeface="Arial"/>
                <a:cs typeface="Arial"/>
              </a:rPr>
              <a:t>permission</a:t>
            </a:r>
            <a:r>
              <a:rPr sz="517" dirty="0">
                <a:solidFill>
                  <a:srgbClr val="231F20"/>
                </a:solidFill>
                <a:latin typeface="Arial"/>
                <a:cs typeface="Arial"/>
              </a:rPr>
              <a:t> of</a:t>
            </a:r>
            <a:r>
              <a:rPr sz="517" spc="11" dirty="0">
                <a:solidFill>
                  <a:srgbClr val="231F20"/>
                </a:solidFill>
                <a:latin typeface="Arial"/>
                <a:cs typeface="Arial"/>
              </a:rPr>
              <a:t> </a:t>
            </a:r>
            <a:r>
              <a:rPr sz="517" dirty="0">
                <a:solidFill>
                  <a:srgbClr val="231F20"/>
                </a:solidFill>
                <a:latin typeface="Arial"/>
                <a:cs typeface="Arial"/>
              </a:rPr>
              <a:t>the</a:t>
            </a:r>
            <a:r>
              <a:rPr sz="517" spc="13" dirty="0">
                <a:solidFill>
                  <a:srgbClr val="231F20"/>
                </a:solidFill>
                <a:latin typeface="Arial"/>
                <a:cs typeface="Arial"/>
              </a:rPr>
              <a:t> </a:t>
            </a:r>
            <a:r>
              <a:rPr sz="517" dirty="0">
                <a:solidFill>
                  <a:srgbClr val="231F20"/>
                </a:solidFill>
                <a:latin typeface="Arial"/>
                <a:cs typeface="Arial"/>
              </a:rPr>
              <a:t>copyright</a:t>
            </a:r>
            <a:r>
              <a:rPr sz="517" spc="13" dirty="0">
                <a:solidFill>
                  <a:srgbClr val="231F20"/>
                </a:solidFill>
                <a:latin typeface="Arial"/>
                <a:cs typeface="Arial"/>
              </a:rPr>
              <a:t> </a:t>
            </a:r>
            <a:r>
              <a:rPr sz="517" dirty="0">
                <a:solidFill>
                  <a:srgbClr val="231F20"/>
                </a:solidFill>
                <a:latin typeface="Arial"/>
                <a:cs typeface="Arial"/>
              </a:rPr>
              <a:t>holders.</a:t>
            </a:r>
            <a:r>
              <a:rPr sz="517" spc="13" dirty="0">
                <a:solidFill>
                  <a:srgbClr val="231F20"/>
                </a:solidFill>
                <a:latin typeface="Arial"/>
                <a:cs typeface="Arial"/>
              </a:rPr>
              <a:t> </a:t>
            </a:r>
            <a:r>
              <a:rPr sz="517" dirty="0">
                <a:solidFill>
                  <a:srgbClr val="231F20"/>
                </a:solidFill>
                <a:latin typeface="Arial"/>
                <a:cs typeface="Arial"/>
              </a:rPr>
              <a:t>This</a:t>
            </a:r>
            <a:r>
              <a:rPr sz="517" spc="13" dirty="0">
                <a:solidFill>
                  <a:srgbClr val="231F20"/>
                </a:solidFill>
                <a:latin typeface="Arial"/>
                <a:cs typeface="Arial"/>
              </a:rPr>
              <a:t> </a:t>
            </a:r>
            <a:r>
              <a:rPr sz="517" spc="-7" dirty="0">
                <a:solidFill>
                  <a:srgbClr val="231F20"/>
                </a:solidFill>
                <a:latin typeface="Arial"/>
                <a:cs typeface="Arial"/>
              </a:rPr>
              <a:t>document</a:t>
            </a:r>
            <a:r>
              <a:rPr sz="517" spc="345" dirty="0">
                <a:solidFill>
                  <a:srgbClr val="231F20"/>
                </a:solidFill>
                <a:latin typeface="Arial"/>
                <a:cs typeface="Arial"/>
              </a:rPr>
              <a:t> </a:t>
            </a:r>
            <a:r>
              <a:rPr sz="517" dirty="0">
                <a:solidFill>
                  <a:srgbClr val="231F20"/>
                </a:solidFill>
                <a:latin typeface="Arial"/>
                <a:cs typeface="Arial"/>
              </a:rPr>
              <a:t>is</a:t>
            </a:r>
            <a:r>
              <a:rPr sz="517" spc="21" dirty="0">
                <a:solidFill>
                  <a:srgbClr val="231F20"/>
                </a:solidFill>
                <a:latin typeface="Arial"/>
                <a:cs typeface="Arial"/>
              </a:rPr>
              <a:t> </a:t>
            </a:r>
            <a:r>
              <a:rPr sz="517" dirty="0">
                <a:solidFill>
                  <a:srgbClr val="231F20"/>
                </a:solidFill>
                <a:latin typeface="Arial"/>
                <a:cs typeface="Arial"/>
              </a:rPr>
              <a:t>provided</a:t>
            </a:r>
            <a:r>
              <a:rPr sz="517" spc="21" dirty="0">
                <a:solidFill>
                  <a:srgbClr val="231F20"/>
                </a:solidFill>
                <a:latin typeface="Arial"/>
                <a:cs typeface="Arial"/>
              </a:rPr>
              <a:t> </a:t>
            </a:r>
            <a:r>
              <a:rPr sz="517" dirty="0">
                <a:solidFill>
                  <a:srgbClr val="231F20"/>
                </a:solidFill>
                <a:latin typeface="Arial"/>
                <a:cs typeface="Arial"/>
              </a:rPr>
              <a:t>“as</a:t>
            </a:r>
            <a:r>
              <a:rPr sz="517" spc="21" dirty="0">
                <a:solidFill>
                  <a:srgbClr val="231F20"/>
                </a:solidFill>
                <a:latin typeface="Arial"/>
                <a:cs typeface="Arial"/>
              </a:rPr>
              <a:t> </a:t>
            </a:r>
            <a:r>
              <a:rPr sz="517" dirty="0">
                <a:solidFill>
                  <a:srgbClr val="231F20"/>
                </a:solidFill>
                <a:latin typeface="Arial"/>
                <a:cs typeface="Arial"/>
              </a:rPr>
              <a:t>is”</a:t>
            </a:r>
            <a:r>
              <a:rPr sz="517" spc="21" dirty="0">
                <a:solidFill>
                  <a:srgbClr val="231F20"/>
                </a:solidFill>
                <a:latin typeface="Arial"/>
                <a:cs typeface="Arial"/>
              </a:rPr>
              <a:t> </a:t>
            </a:r>
            <a:r>
              <a:rPr sz="517" dirty="0">
                <a:solidFill>
                  <a:srgbClr val="231F20"/>
                </a:solidFill>
                <a:latin typeface="Arial"/>
                <a:cs typeface="Arial"/>
              </a:rPr>
              <a:t>without</a:t>
            </a:r>
            <a:r>
              <a:rPr sz="517" spc="21" dirty="0">
                <a:solidFill>
                  <a:srgbClr val="231F20"/>
                </a:solidFill>
                <a:latin typeface="Arial"/>
                <a:cs typeface="Arial"/>
              </a:rPr>
              <a:t> </a:t>
            </a:r>
            <a:r>
              <a:rPr sz="517" dirty="0">
                <a:solidFill>
                  <a:srgbClr val="231F20"/>
                </a:solidFill>
                <a:latin typeface="Arial"/>
                <a:cs typeface="Arial"/>
              </a:rPr>
              <a:t>any</a:t>
            </a:r>
            <a:r>
              <a:rPr sz="517" spc="21" dirty="0">
                <a:solidFill>
                  <a:srgbClr val="231F20"/>
                </a:solidFill>
                <a:latin typeface="Arial"/>
                <a:cs typeface="Arial"/>
              </a:rPr>
              <a:t> </a:t>
            </a:r>
            <a:r>
              <a:rPr sz="517" dirty="0">
                <a:solidFill>
                  <a:srgbClr val="231F20"/>
                </a:solidFill>
                <a:latin typeface="Arial"/>
                <a:cs typeface="Arial"/>
              </a:rPr>
              <a:t>express</a:t>
            </a:r>
            <a:r>
              <a:rPr sz="517" spc="21" dirty="0">
                <a:solidFill>
                  <a:srgbClr val="231F20"/>
                </a:solidFill>
                <a:latin typeface="Arial"/>
                <a:cs typeface="Arial"/>
              </a:rPr>
              <a:t> </a:t>
            </a:r>
            <a:r>
              <a:rPr sz="517" spc="-17" dirty="0">
                <a:solidFill>
                  <a:srgbClr val="231F20"/>
                </a:solidFill>
                <a:latin typeface="Arial"/>
                <a:cs typeface="Arial"/>
              </a:rPr>
              <a:t>or</a:t>
            </a:r>
            <a:r>
              <a:rPr sz="517" dirty="0">
                <a:solidFill>
                  <a:srgbClr val="231F20"/>
                </a:solidFill>
                <a:latin typeface="Arial"/>
                <a:cs typeface="Arial"/>
              </a:rPr>
              <a:t> implied</a:t>
            </a:r>
            <a:r>
              <a:rPr sz="517" spc="13" dirty="0">
                <a:solidFill>
                  <a:srgbClr val="231F20"/>
                </a:solidFill>
                <a:latin typeface="Arial"/>
                <a:cs typeface="Arial"/>
              </a:rPr>
              <a:t> </a:t>
            </a:r>
            <a:r>
              <a:rPr sz="517" spc="-7" dirty="0">
                <a:solidFill>
                  <a:srgbClr val="231F20"/>
                </a:solidFill>
                <a:latin typeface="Arial"/>
                <a:cs typeface="Arial"/>
              </a:rPr>
              <a:t>warranty.</a:t>
            </a:r>
            <a:r>
              <a:rPr sz="517" spc="13" dirty="0">
                <a:solidFill>
                  <a:srgbClr val="231F20"/>
                </a:solidFill>
                <a:latin typeface="Arial"/>
                <a:cs typeface="Arial"/>
              </a:rPr>
              <a:t> </a:t>
            </a:r>
            <a:r>
              <a:rPr sz="517" dirty="0">
                <a:solidFill>
                  <a:srgbClr val="231F20"/>
                </a:solidFill>
                <a:latin typeface="Arial"/>
                <a:cs typeface="Arial"/>
              </a:rPr>
              <a:t>This</a:t>
            </a:r>
            <a:r>
              <a:rPr sz="517" spc="17" dirty="0">
                <a:solidFill>
                  <a:srgbClr val="231F20"/>
                </a:solidFill>
                <a:latin typeface="Arial"/>
                <a:cs typeface="Arial"/>
              </a:rPr>
              <a:t> </a:t>
            </a:r>
            <a:r>
              <a:rPr sz="517" dirty="0">
                <a:solidFill>
                  <a:srgbClr val="231F20"/>
                </a:solidFill>
                <a:latin typeface="Arial"/>
                <a:cs typeface="Arial"/>
              </a:rPr>
              <a:t>document</a:t>
            </a:r>
            <a:r>
              <a:rPr sz="517" spc="13" dirty="0">
                <a:solidFill>
                  <a:srgbClr val="231F20"/>
                </a:solidFill>
                <a:latin typeface="Arial"/>
                <a:cs typeface="Arial"/>
              </a:rPr>
              <a:t> </a:t>
            </a:r>
            <a:r>
              <a:rPr sz="517" dirty="0">
                <a:solidFill>
                  <a:srgbClr val="231F20"/>
                </a:solidFill>
                <a:latin typeface="Arial"/>
                <a:cs typeface="Arial"/>
              </a:rPr>
              <a:t>is</a:t>
            </a:r>
            <a:r>
              <a:rPr sz="517" spc="13" dirty="0">
                <a:solidFill>
                  <a:srgbClr val="231F20"/>
                </a:solidFill>
                <a:latin typeface="Arial"/>
                <a:cs typeface="Arial"/>
              </a:rPr>
              <a:t> </a:t>
            </a:r>
            <a:r>
              <a:rPr sz="517" spc="-13" dirty="0">
                <a:solidFill>
                  <a:srgbClr val="231F20"/>
                </a:solidFill>
                <a:latin typeface="Arial"/>
                <a:cs typeface="Arial"/>
              </a:rPr>
              <a:t>also</a:t>
            </a:r>
            <a:r>
              <a:rPr sz="517" dirty="0">
                <a:solidFill>
                  <a:srgbClr val="231F20"/>
                </a:solidFill>
                <a:latin typeface="Arial"/>
                <a:cs typeface="Arial"/>
              </a:rPr>
              <a:t> being</a:t>
            </a:r>
            <a:r>
              <a:rPr sz="517" spc="13" dirty="0">
                <a:solidFill>
                  <a:srgbClr val="231F20"/>
                </a:solidFill>
                <a:latin typeface="Arial"/>
                <a:cs typeface="Arial"/>
              </a:rPr>
              <a:t> </a:t>
            </a:r>
            <a:r>
              <a:rPr sz="517" dirty="0">
                <a:solidFill>
                  <a:srgbClr val="231F20"/>
                </a:solidFill>
                <a:latin typeface="Arial"/>
                <a:cs typeface="Arial"/>
              </a:rPr>
              <a:t>published</a:t>
            </a:r>
            <a:r>
              <a:rPr sz="517" spc="17" dirty="0">
                <a:solidFill>
                  <a:srgbClr val="231F20"/>
                </a:solidFill>
                <a:latin typeface="Arial"/>
                <a:cs typeface="Arial"/>
              </a:rPr>
              <a:t> </a:t>
            </a:r>
            <a:r>
              <a:rPr sz="517" dirty="0">
                <a:solidFill>
                  <a:srgbClr val="231F20"/>
                </a:solidFill>
                <a:latin typeface="Arial"/>
                <a:cs typeface="Arial"/>
              </a:rPr>
              <a:t>by</a:t>
            </a:r>
            <a:r>
              <a:rPr sz="517" spc="17" dirty="0">
                <a:solidFill>
                  <a:srgbClr val="231F20"/>
                </a:solidFill>
                <a:latin typeface="Arial"/>
                <a:cs typeface="Arial"/>
              </a:rPr>
              <a:t> </a:t>
            </a:r>
            <a:r>
              <a:rPr sz="517" dirty="0">
                <a:solidFill>
                  <a:srgbClr val="231F20"/>
                </a:solidFill>
                <a:latin typeface="Arial"/>
                <a:cs typeface="Arial"/>
              </a:rPr>
              <a:t>the</a:t>
            </a:r>
            <a:r>
              <a:rPr sz="517" spc="13" dirty="0">
                <a:solidFill>
                  <a:srgbClr val="231F20"/>
                </a:solidFill>
                <a:latin typeface="Arial"/>
                <a:cs typeface="Arial"/>
              </a:rPr>
              <a:t> </a:t>
            </a:r>
            <a:r>
              <a:rPr sz="517" dirty="0">
                <a:solidFill>
                  <a:srgbClr val="231F20"/>
                </a:solidFill>
                <a:latin typeface="Arial"/>
                <a:cs typeface="Arial"/>
              </a:rPr>
              <a:t>National</a:t>
            </a:r>
            <a:r>
              <a:rPr sz="517" spc="17" dirty="0">
                <a:solidFill>
                  <a:srgbClr val="231F20"/>
                </a:solidFill>
                <a:latin typeface="Arial"/>
                <a:cs typeface="Arial"/>
              </a:rPr>
              <a:t> </a:t>
            </a:r>
            <a:r>
              <a:rPr sz="517" spc="-7" dirty="0">
                <a:solidFill>
                  <a:srgbClr val="231F20"/>
                </a:solidFill>
                <a:latin typeface="Arial"/>
                <a:cs typeface="Arial"/>
              </a:rPr>
              <a:t>Council</a:t>
            </a:r>
            <a:r>
              <a:rPr sz="517" dirty="0">
                <a:solidFill>
                  <a:srgbClr val="231F20"/>
                </a:solidFill>
                <a:latin typeface="Arial"/>
                <a:cs typeface="Arial"/>
              </a:rPr>
              <a:t> for</a:t>
            </a:r>
            <a:r>
              <a:rPr sz="517" spc="7" dirty="0">
                <a:solidFill>
                  <a:srgbClr val="231F20"/>
                </a:solidFill>
                <a:latin typeface="Arial"/>
                <a:cs typeface="Arial"/>
              </a:rPr>
              <a:t> </a:t>
            </a:r>
            <a:r>
              <a:rPr sz="517" dirty="0">
                <a:solidFill>
                  <a:srgbClr val="231F20"/>
                </a:solidFill>
                <a:latin typeface="Arial"/>
                <a:cs typeface="Arial"/>
              </a:rPr>
              <a:t>Prescription</a:t>
            </a:r>
            <a:r>
              <a:rPr sz="517" spc="11" dirty="0">
                <a:solidFill>
                  <a:srgbClr val="231F20"/>
                </a:solidFill>
                <a:latin typeface="Arial"/>
                <a:cs typeface="Arial"/>
              </a:rPr>
              <a:t> </a:t>
            </a:r>
            <a:r>
              <a:rPr sz="517" dirty="0">
                <a:solidFill>
                  <a:srgbClr val="231F20"/>
                </a:solidFill>
                <a:latin typeface="Arial"/>
                <a:cs typeface="Arial"/>
              </a:rPr>
              <a:t>Drug</a:t>
            </a:r>
            <a:r>
              <a:rPr sz="517" spc="11" dirty="0">
                <a:solidFill>
                  <a:srgbClr val="231F20"/>
                </a:solidFill>
                <a:latin typeface="Arial"/>
                <a:cs typeface="Arial"/>
              </a:rPr>
              <a:t> </a:t>
            </a:r>
            <a:r>
              <a:rPr sz="517" spc="-7" dirty="0">
                <a:solidFill>
                  <a:srgbClr val="231F20"/>
                </a:solidFill>
                <a:latin typeface="Arial"/>
                <a:cs typeface="Arial"/>
              </a:rPr>
              <a:t>Programs.</a:t>
            </a:r>
            <a:endParaRPr sz="517">
              <a:latin typeface="Arial"/>
              <a:cs typeface="Arial"/>
            </a:endParaRPr>
          </a:p>
        </p:txBody>
      </p:sp>
      <p:sp>
        <p:nvSpPr>
          <p:cNvPr id="8" name="object 8"/>
          <p:cNvSpPr/>
          <p:nvPr/>
        </p:nvSpPr>
        <p:spPr>
          <a:xfrm>
            <a:off x="5439103" y="522718"/>
            <a:ext cx="2745828" cy="5129271"/>
          </a:xfrm>
          <a:custGeom>
            <a:avLst/>
            <a:gdLst/>
            <a:ahLst/>
            <a:cxnLst/>
            <a:rect l="l" t="t" r="r" b="b"/>
            <a:pathLst>
              <a:path w="3981450" h="7273925">
                <a:moveTo>
                  <a:pt x="3981450" y="0"/>
                </a:moveTo>
                <a:lnTo>
                  <a:pt x="0" y="0"/>
                </a:lnTo>
                <a:lnTo>
                  <a:pt x="0" y="937272"/>
                </a:lnTo>
                <a:lnTo>
                  <a:pt x="0" y="1068070"/>
                </a:lnTo>
                <a:lnTo>
                  <a:pt x="0" y="7273468"/>
                </a:lnTo>
                <a:lnTo>
                  <a:pt x="3981450" y="7273468"/>
                </a:lnTo>
                <a:lnTo>
                  <a:pt x="3981450" y="937272"/>
                </a:lnTo>
                <a:lnTo>
                  <a:pt x="3981450" y="0"/>
                </a:lnTo>
                <a:close/>
              </a:path>
            </a:pathLst>
          </a:custGeom>
          <a:solidFill>
            <a:srgbClr val="DBE0ED"/>
          </a:solidFill>
        </p:spPr>
        <p:txBody>
          <a:bodyPr wrap="square" lIns="0" tIns="0" rIns="0" bIns="0" rtlCol="0"/>
          <a:lstStyle/>
          <a:p>
            <a:endParaRPr sz="1241"/>
          </a:p>
        </p:txBody>
      </p:sp>
      <p:sp>
        <p:nvSpPr>
          <p:cNvPr id="9" name="object 9"/>
          <p:cNvSpPr txBox="1"/>
          <p:nvPr/>
        </p:nvSpPr>
        <p:spPr>
          <a:xfrm>
            <a:off x="5475729" y="557021"/>
            <a:ext cx="2606128" cy="4767397"/>
          </a:xfrm>
          <a:prstGeom prst="rect">
            <a:avLst/>
          </a:prstGeom>
        </p:spPr>
        <p:txBody>
          <a:bodyPr vert="horz" wrap="square" lIns="0" tIns="8321" rIns="0" bIns="0" rtlCol="0">
            <a:spAutoFit/>
          </a:bodyPr>
          <a:lstStyle/>
          <a:p>
            <a:pPr marL="8757" marR="3503" algn="just">
              <a:lnSpc>
                <a:spcPct val="110800"/>
              </a:lnSpc>
              <a:spcBef>
                <a:spcPts val="65"/>
              </a:spcBef>
            </a:pPr>
            <a:r>
              <a:rPr lang="en-US" sz="587" b="1" dirty="0">
                <a:solidFill>
                  <a:srgbClr val="00528C"/>
                </a:solidFill>
                <a:latin typeface="Arial"/>
                <a:cs typeface="Arial"/>
              </a:rPr>
              <a:t>p</a:t>
            </a:r>
            <a:r>
              <a:rPr sz="587" b="1" dirty="0">
                <a:solidFill>
                  <a:srgbClr val="00528C"/>
                </a:solidFill>
                <a:latin typeface="Arial"/>
                <a:cs typeface="Arial"/>
              </a:rPr>
              <a:t>urpose.</a:t>
            </a:r>
            <a:r>
              <a:rPr sz="587" b="1" spc="41" dirty="0">
                <a:solidFill>
                  <a:srgbClr val="00528C"/>
                </a:solidFill>
                <a:latin typeface="Arial"/>
                <a:cs typeface="Arial"/>
              </a:rPr>
              <a:t> </a:t>
            </a:r>
            <a:r>
              <a:rPr sz="587" dirty="0">
                <a:solidFill>
                  <a:srgbClr val="231F20"/>
                </a:solidFill>
                <a:latin typeface="Arial"/>
                <a:cs typeface="Arial"/>
              </a:rPr>
              <a:t>Best</a:t>
            </a:r>
            <a:r>
              <a:rPr sz="587" spc="41" dirty="0">
                <a:solidFill>
                  <a:srgbClr val="231F20"/>
                </a:solidFill>
                <a:latin typeface="Arial"/>
                <a:cs typeface="Arial"/>
              </a:rPr>
              <a:t> </a:t>
            </a:r>
            <a:r>
              <a:rPr sz="587" dirty="0">
                <a:solidFill>
                  <a:srgbClr val="231F20"/>
                </a:solidFill>
                <a:latin typeface="Arial"/>
                <a:cs typeface="Arial"/>
              </a:rPr>
              <a:t>practices</a:t>
            </a:r>
            <a:r>
              <a:rPr sz="587" spc="45" dirty="0">
                <a:solidFill>
                  <a:srgbClr val="231F20"/>
                </a:solidFill>
                <a:latin typeface="Arial"/>
                <a:cs typeface="Arial"/>
              </a:rPr>
              <a:t> </a:t>
            </a:r>
            <a:r>
              <a:rPr sz="587" dirty="0">
                <a:solidFill>
                  <a:srgbClr val="231F20"/>
                </a:solidFill>
                <a:latin typeface="Arial"/>
                <a:cs typeface="Arial"/>
              </a:rPr>
              <a:t>and</a:t>
            </a:r>
            <a:r>
              <a:rPr sz="587" spc="41" dirty="0">
                <a:solidFill>
                  <a:srgbClr val="231F20"/>
                </a:solidFill>
                <a:latin typeface="Arial"/>
                <a:cs typeface="Arial"/>
              </a:rPr>
              <a:t> </a:t>
            </a:r>
            <a:r>
              <a:rPr sz="587" dirty="0">
                <a:solidFill>
                  <a:srgbClr val="231F20"/>
                </a:solidFill>
                <a:latin typeface="Arial"/>
                <a:cs typeface="Arial"/>
              </a:rPr>
              <a:t>guidance</a:t>
            </a:r>
            <a:r>
              <a:rPr sz="587" spc="45" dirty="0">
                <a:solidFill>
                  <a:srgbClr val="231F20"/>
                </a:solidFill>
                <a:latin typeface="Arial"/>
                <a:cs typeface="Arial"/>
              </a:rPr>
              <a:t> </a:t>
            </a:r>
            <a:r>
              <a:rPr sz="587" spc="-7" dirty="0">
                <a:solidFill>
                  <a:srgbClr val="231F20"/>
                </a:solidFill>
                <a:latin typeface="Arial"/>
                <a:cs typeface="Arial"/>
              </a:rPr>
              <a:t>are</a:t>
            </a:r>
            <a:r>
              <a:rPr sz="587" spc="41" dirty="0">
                <a:solidFill>
                  <a:srgbClr val="231F20"/>
                </a:solidFill>
                <a:latin typeface="Arial"/>
                <a:cs typeface="Arial"/>
              </a:rPr>
              <a:t> </a:t>
            </a:r>
            <a:r>
              <a:rPr sz="587" dirty="0">
                <a:solidFill>
                  <a:srgbClr val="231F20"/>
                </a:solidFill>
                <a:latin typeface="Arial"/>
                <a:cs typeface="Arial"/>
              </a:rPr>
              <a:t>provided</a:t>
            </a:r>
            <a:r>
              <a:rPr sz="587" spc="41" dirty="0">
                <a:solidFill>
                  <a:srgbClr val="231F20"/>
                </a:solidFill>
                <a:latin typeface="Arial"/>
                <a:cs typeface="Arial"/>
              </a:rPr>
              <a:t> </a:t>
            </a:r>
            <a:r>
              <a:rPr sz="587" dirty="0">
                <a:solidFill>
                  <a:srgbClr val="231F20"/>
                </a:solidFill>
                <a:latin typeface="Arial"/>
                <a:cs typeface="Arial"/>
              </a:rPr>
              <a:t>for</a:t>
            </a:r>
            <a:r>
              <a:rPr sz="587" spc="45" dirty="0">
                <a:solidFill>
                  <a:srgbClr val="231F20"/>
                </a:solidFill>
                <a:latin typeface="Arial"/>
                <a:cs typeface="Arial"/>
              </a:rPr>
              <a:t> </a:t>
            </a:r>
            <a:r>
              <a:rPr sz="587" dirty="0">
                <a:solidFill>
                  <a:srgbClr val="231F20"/>
                </a:solidFill>
                <a:latin typeface="Arial"/>
                <a:cs typeface="Arial"/>
              </a:rPr>
              <a:t>standardizing</a:t>
            </a:r>
            <a:r>
              <a:rPr sz="587" spc="41" dirty="0">
                <a:solidFill>
                  <a:srgbClr val="231F20"/>
                </a:solidFill>
                <a:latin typeface="Arial"/>
                <a:cs typeface="Arial"/>
              </a:rPr>
              <a:t> </a:t>
            </a:r>
            <a:r>
              <a:rPr sz="587" spc="-7" dirty="0">
                <a:solidFill>
                  <a:srgbClr val="231F20"/>
                </a:solidFill>
                <a:latin typeface="Arial"/>
                <a:cs typeface="Arial"/>
              </a:rPr>
              <a:t>dosing </a:t>
            </a:r>
            <a:r>
              <a:rPr sz="587" dirty="0">
                <a:solidFill>
                  <a:srgbClr val="231F20"/>
                </a:solidFill>
                <a:latin typeface="Arial"/>
                <a:cs typeface="Arial"/>
              </a:rPr>
              <a:t>instructions</a:t>
            </a:r>
            <a:r>
              <a:rPr sz="587" spc="179" dirty="0">
                <a:solidFill>
                  <a:srgbClr val="231F20"/>
                </a:solidFill>
                <a:latin typeface="Arial"/>
                <a:cs typeface="Arial"/>
              </a:rPr>
              <a:t> </a:t>
            </a:r>
            <a:r>
              <a:rPr sz="587" dirty="0">
                <a:solidFill>
                  <a:srgbClr val="231F20"/>
                </a:solidFill>
                <a:latin typeface="Arial"/>
                <a:cs typeface="Arial"/>
              </a:rPr>
              <a:t>on</a:t>
            </a:r>
            <a:r>
              <a:rPr sz="587" spc="179" dirty="0">
                <a:solidFill>
                  <a:srgbClr val="231F20"/>
                </a:solidFill>
                <a:latin typeface="Arial"/>
                <a:cs typeface="Arial"/>
              </a:rPr>
              <a:t> </a:t>
            </a:r>
            <a:r>
              <a:rPr sz="587" dirty="0">
                <a:solidFill>
                  <a:srgbClr val="231F20"/>
                </a:solidFill>
                <a:latin typeface="Arial"/>
                <a:cs typeface="Arial"/>
              </a:rPr>
              <a:t>prescription</a:t>
            </a:r>
            <a:r>
              <a:rPr sz="587" spc="179" dirty="0">
                <a:solidFill>
                  <a:srgbClr val="231F20"/>
                </a:solidFill>
                <a:latin typeface="Arial"/>
                <a:cs typeface="Arial"/>
              </a:rPr>
              <a:t> </a:t>
            </a:r>
            <a:r>
              <a:rPr sz="587" dirty="0">
                <a:solidFill>
                  <a:srgbClr val="231F20"/>
                </a:solidFill>
                <a:latin typeface="Arial"/>
                <a:cs typeface="Arial"/>
              </a:rPr>
              <a:t>container</a:t>
            </a:r>
            <a:r>
              <a:rPr sz="587" spc="179" dirty="0">
                <a:solidFill>
                  <a:srgbClr val="231F20"/>
                </a:solidFill>
                <a:latin typeface="Arial"/>
                <a:cs typeface="Arial"/>
              </a:rPr>
              <a:t> </a:t>
            </a:r>
            <a:r>
              <a:rPr sz="587" dirty="0">
                <a:solidFill>
                  <a:srgbClr val="231F20"/>
                </a:solidFill>
                <a:latin typeface="Arial"/>
                <a:cs typeface="Arial"/>
              </a:rPr>
              <a:t>labels</a:t>
            </a:r>
            <a:r>
              <a:rPr sz="587" spc="179" dirty="0">
                <a:solidFill>
                  <a:srgbClr val="231F20"/>
                </a:solidFill>
                <a:latin typeface="Arial"/>
                <a:cs typeface="Arial"/>
              </a:rPr>
              <a:t> </a:t>
            </a:r>
            <a:r>
              <a:rPr sz="587" dirty="0">
                <a:solidFill>
                  <a:srgbClr val="231F20"/>
                </a:solidFill>
                <a:latin typeface="Arial"/>
                <a:cs typeface="Arial"/>
              </a:rPr>
              <a:t>of</a:t>
            </a:r>
            <a:r>
              <a:rPr sz="587" spc="179" dirty="0">
                <a:solidFill>
                  <a:srgbClr val="231F20"/>
                </a:solidFill>
                <a:latin typeface="Arial"/>
                <a:cs typeface="Arial"/>
              </a:rPr>
              <a:t> </a:t>
            </a:r>
            <a:r>
              <a:rPr sz="587" dirty="0">
                <a:solidFill>
                  <a:srgbClr val="231F20"/>
                </a:solidFill>
                <a:latin typeface="Arial"/>
                <a:cs typeface="Arial"/>
              </a:rPr>
              <a:t>oral</a:t>
            </a:r>
            <a:r>
              <a:rPr sz="587" spc="179" dirty="0">
                <a:solidFill>
                  <a:srgbClr val="231F20"/>
                </a:solidFill>
                <a:latin typeface="Arial"/>
                <a:cs typeface="Arial"/>
              </a:rPr>
              <a:t> </a:t>
            </a:r>
            <a:r>
              <a:rPr sz="587" dirty="0">
                <a:solidFill>
                  <a:srgbClr val="231F20"/>
                </a:solidFill>
                <a:latin typeface="Arial"/>
                <a:cs typeface="Arial"/>
              </a:rPr>
              <a:t>liquid</a:t>
            </a:r>
            <a:r>
              <a:rPr sz="587" spc="179" dirty="0">
                <a:solidFill>
                  <a:srgbClr val="231F20"/>
                </a:solidFill>
                <a:latin typeface="Arial"/>
                <a:cs typeface="Arial"/>
              </a:rPr>
              <a:t> </a:t>
            </a:r>
            <a:r>
              <a:rPr sz="587" dirty="0">
                <a:solidFill>
                  <a:srgbClr val="231F20"/>
                </a:solidFill>
                <a:latin typeface="Arial"/>
                <a:cs typeface="Arial"/>
              </a:rPr>
              <a:t>medications</a:t>
            </a:r>
            <a:r>
              <a:rPr sz="587" spc="179" dirty="0">
                <a:solidFill>
                  <a:srgbClr val="231F20"/>
                </a:solidFill>
                <a:latin typeface="Arial"/>
                <a:cs typeface="Arial"/>
              </a:rPr>
              <a:t> </a:t>
            </a:r>
            <a:r>
              <a:rPr sz="587" spc="-17" dirty="0">
                <a:solidFill>
                  <a:srgbClr val="231F20"/>
                </a:solidFill>
                <a:latin typeface="Arial"/>
                <a:cs typeface="Arial"/>
              </a:rPr>
              <a:t>by </a:t>
            </a:r>
            <a:r>
              <a:rPr sz="587" dirty="0">
                <a:solidFill>
                  <a:srgbClr val="231F20"/>
                </a:solidFill>
                <a:latin typeface="Arial"/>
                <a:cs typeface="Arial"/>
              </a:rPr>
              <a:t>eliminating</a:t>
            </a:r>
            <a:r>
              <a:rPr sz="587" spc="21" dirty="0">
                <a:solidFill>
                  <a:srgbClr val="231F20"/>
                </a:solidFill>
                <a:latin typeface="Arial"/>
                <a:cs typeface="Arial"/>
              </a:rPr>
              <a:t> </a:t>
            </a:r>
            <a:r>
              <a:rPr sz="587" dirty="0">
                <a:solidFill>
                  <a:srgbClr val="231F20"/>
                </a:solidFill>
                <a:latin typeface="Arial"/>
                <a:cs typeface="Arial"/>
              </a:rPr>
              <a:t>use</a:t>
            </a:r>
            <a:r>
              <a:rPr sz="587" spc="21" dirty="0">
                <a:solidFill>
                  <a:srgbClr val="231F20"/>
                </a:solidFill>
                <a:latin typeface="Arial"/>
                <a:cs typeface="Arial"/>
              </a:rPr>
              <a:t> </a:t>
            </a:r>
            <a:r>
              <a:rPr sz="587" dirty="0">
                <a:solidFill>
                  <a:srgbClr val="231F20"/>
                </a:solidFill>
                <a:latin typeface="Arial"/>
                <a:cs typeface="Arial"/>
              </a:rPr>
              <a:t>of</a:t>
            </a:r>
            <a:r>
              <a:rPr sz="587" spc="21" dirty="0">
                <a:solidFill>
                  <a:srgbClr val="231F20"/>
                </a:solidFill>
                <a:latin typeface="Arial"/>
                <a:cs typeface="Arial"/>
              </a:rPr>
              <a:t> </a:t>
            </a:r>
            <a:r>
              <a:rPr sz="587" dirty="0">
                <a:solidFill>
                  <a:srgbClr val="231F20"/>
                </a:solidFill>
                <a:latin typeface="Arial"/>
                <a:cs typeface="Arial"/>
              </a:rPr>
              <a:t>U.S.</a:t>
            </a:r>
            <a:r>
              <a:rPr sz="587" spc="21" dirty="0">
                <a:solidFill>
                  <a:srgbClr val="231F20"/>
                </a:solidFill>
                <a:latin typeface="Arial"/>
                <a:cs typeface="Arial"/>
              </a:rPr>
              <a:t> </a:t>
            </a:r>
            <a:r>
              <a:rPr sz="587" dirty="0">
                <a:solidFill>
                  <a:srgbClr val="231F20"/>
                </a:solidFill>
                <a:latin typeface="Arial"/>
                <a:cs typeface="Arial"/>
              </a:rPr>
              <a:t>customary</a:t>
            </a:r>
            <a:r>
              <a:rPr sz="587" spc="21" dirty="0">
                <a:solidFill>
                  <a:srgbClr val="231F20"/>
                </a:solidFill>
                <a:latin typeface="Arial"/>
                <a:cs typeface="Arial"/>
              </a:rPr>
              <a:t> </a:t>
            </a:r>
            <a:r>
              <a:rPr sz="587" spc="-7" dirty="0">
                <a:solidFill>
                  <a:srgbClr val="231F20"/>
                </a:solidFill>
                <a:latin typeface="Arial"/>
                <a:cs typeface="Arial"/>
              </a:rPr>
              <a:t>(household)</a:t>
            </a:r>
            <a:r>
              <a:rPr sz="587" spc="24" dirty="0">
                <a:solidFill>
                  <a:srgbClr val="231F20"/>
                </a:solidFill>
                <a:latin typeface="Arial"/>
                <a:cs typeface="Arial"/>
              </a:rPr>
              <a:t> </a:t>
            </a:r>
            <a:r>
              <a:rPr sz="587" dirty="0">
                <a:solidFill>
                  <a:srgbClr val="231F20"/>
                </a:solidFill>
                <a:latin typeface="Arial"/>
                <a:cs typeface="Arial"/>
              </a:rPr>
              <a:t>units</a:t>
            </a:r>
            <a:r>
              <a:rPr sz="587" spc="21" dirty="0">
                <a:solidFill>
                  <a:srgbClr val="231F20"/>
                </a:solidFill>
                <a:latin typeface="Arial"/>
                <a:cs typeface="Arial"/>
              </a:rPr>
              <a:t> </a:t>
            </a:r>
            <a:r>
              <a:rPr sz="587" dirty="0">
                <a:solidFill>
                  <a:srgbClr val="231F20"/>
                </a:solidFill>
                <a:latin typeface="Arial"/>
                <a:cs typeface="Arial"/>
              </a:rPr>
              <a:t>and</a:t>
            </a:r>
            <a:r>
              <a:rPr sz="587" spc="21" dirty="0">
                <a:solidFill>
                  <a:srgbClr val="231F20"/>
                </a:solidFill>
                <a:latin typeface="Arial"/>
                <a:cs typeface="Arial"/>
              </a:rPr>
              <a:t> </a:t>
            </a:r>
            <a:r>
              <a:rPr sz="587" dirty="0">
                <a:solidFill>
                  <a:srgbClr val="231F20"/>
                </a:solidFill>
                <a:latin typeface="Arial"/>
                <a:cs typeface="Arial"/>
              </a:rPr>
              <a:t>adopting</a:t>
            </a:r>
            <a:r>
              <a:rPr sz="587" spc="21" dirty="0">
                <a:solidFill>
                  <a:srgbClr val="231F20"/>
                </a:solidFill>
                <a:latin typeface="Arial"/>
                <a:cs typeface="Arial"/>
              </a:rPr>
              <a:t> </a:t>
            </a:r>
            <a:r>
              <a:rPr sz="587" dirty="0">
                <a:solidFill>
                  <a:srgbClr val="231F20"/>
                </a:solidFill>
                <a:latin typeface="Arial"/>
                <a:cs typeface="Arial"/>
              </a:rPr>
              <a:t>metric</a:t>
            </a:r>
            <a:r>
              <a:rPr sz="587" spc="21" dirty="0">
                <a:solidFill>
                  <a:srgbClr val="231F20"/>
                </a:solidFill>
                <a:latin typeface="Arial"/>
                <a:cs typeface="Arial"/>
              </a:rPr>
              <a:t> </a:t>
            </a:r>
            <a:r>
              <a:rPr sz="587" spc="-7" dirty="0">
                <a:solidFill>
                  <a:srgbClr val="231F20"/>
                </a:solidFill>
                <a:latin typeface="Arial"/>
                <a:cs typeface="Arial"/>
              </a:rPr>
              <a:t>units </a:t>
            </a:r>
            <a:r>
              <a:rPr sz="587" dirty="0">
                <a:solidFill>
                  <a:srgbClr val="231F20"/>
                </a:solidFill>
                <a:latin typeface="Arial"/>
                <a:cs typeface="Arial"/>
              </a:rPr>
              <a:t>universally,</a:t>
            </a:r>
            <a:r>
              <a:rPr sz="587" spc="65" dirty="0">
                <a:solidFill>
                  <a:srgbClr val="231F20"/>
                </a:solidFill>
                <a:latin typeface="Arial"/>
                <a:cs typeface="Arial"/>
              </a:rPr>
              <a:t> </a:t>
            </a:r>
            <a:r>
              <a:rPr sz="587" dirty="0">
                <a:solidFill>
                  <a:srgbClr val="231F20"/>
                </a:solidFill>
                <a:latin typeface="Arial"/>
                <a:cs typeface="Arial"/>
              </a:rPr>
              <a:t>with</a:t>
            </a:r>
            <a:r>
              <a:rPr sz="587" spc="65" dirty="0">
                <a:solidFill>
                  <a:srgbClr val="231F20"/>
                </a:solidFill>
                <a:latin typeface="Arial"/>
                <a:cs typeface="Arial"/>
              </a:rPr>
              <a:t> </a:t>
            </a:r>
            <a:r>
              <a:rPr sz="587" dirty="0">
                <a:solidFill>
                  <a:srgbClr val="231F20"/>
                </a:solidFill>
                <a:latin typeface="Arial"/>
                <a:cs typeface="Arial"/>
              </a:rPr>
              <a:t>the</a:t>
            </a:r>
            <a:r>
              <a:rPr sz="587" spc="65" dirty="0">
                <a:solidFill>
                  <a:srgbClr val="231F20"/>
                </a:solidFill>
                <a:latin typeface="Arial"/>
                <a:cs typeface="Arial"/>
              </a:rPr>
              <a:t> </a:t>
            </a:r>
            <a:r>
              <a:rPr sz="587" dirty="0">
                <a:solidFill>
                  <a:srgbClr val="231F20"/>
                </a:solidFill>
                <a:latin typeface="Arial"/>
                <a:cs typeface="Arial"/>
              </a:rPr>
              <a:t>goal</a:t>
            </a:r>
            <a:r>
              <a:rPr sz="587" spc="65" dirty="0">
                <a:solidFill>
                  <a:srgbClr val="231F20"/>
                </a:solidFill>
                <a:latin typeface="Arial"/>
                <a:cs typeface="Arial"/>
              </a:rPr>
              <a:t> </a:t>
            </a:r>
            <a:r>
              <a:rPr sz="587" dirty="0">
                <a:solidFill>
                  <a:srgbClr val="231F20"/>
                </a:solidFill>
                <a:latin typeface="Arial"/>
                <a:cs typeface="Arial"/>
              </a:rPr>
              <a:t>of</a:t>
            </a:r>
            <a:r>
              <a:rPr sz="587" spc="65" dirty="0">
                <a:solidFill>
                  <a:srgbClr val="231F20"/>
                </a:solidFill>
                <a:latin typeface="Arial"/>
                <a:cs typeface="Arial"/>
              </a:rPr>
              <a:t> </a:t>
            </a:r>
            <a:r>
              <a:rPr sz="587" dirty="0">
                <a:solidFill>
                  <a:srgbClr val="231F20"/>
                </a:solidFill>
                <a:latin typeface="Arial"/>
                <a:cs typeface="Arial"/>
              </a:rPr>
              <a:t>decreasing</a:t>
            </a:r>
            <a:r>
              <a:rPr sz="587" spc="65" dirty="0">
                <a:solidFill>
                  <a:srgbClr val="231F20"/>
                </a:solidFill>
                <a:latin typeface="Arial"/>
                <a:cs typeface="Arial"/>
              </a:rPr>
              <a:t> </a:t>
            </a:r>
            <a:r>
              <a:rPr sz="587" dirty="0">
                <a:solidFill>
                  <a:srgbClr val="231F20"/>
                </a:solidFill>
                <a:latin typeface="Arial"/>
                <a:cs typeface="Arial"/>
              </a:rPr>
              <a:t>the</a:t>
            </a:r>
            <a:r>
              <a:rPr sz="587" spc="65" dirty="0">
                <a:solidFill>
                  <a:srgbClr val="231F20"/>
                </a:solidFill>
                <a:latin typeface="Arial"/>
                <a:cs typeface="Arial"/>
              </a:rPr>
              <a:t> </a:t>
            </a:r>
            <a:r>
              <a:rPr sz="587" dirty="0">
                <a:solidFill>
                  <a:srgbClr val="231F20"/>
                </a:solidFill>
                <a:latin typeface="Arial"/>
                <a:cs typeface="Arial"/>
              </a:rPr>
              <a:t>potential</a:t>
            </a:r>
            <a:r>
              <a:rPr sz="587" spc="65" dirty="0">
                <a:solidFill>
                  <a:srgbClr val="231F20"/>
                </a:solidFill>
                <a:latin typeface="Arial"/>
                <a:cs typeface="Arial"/>
              </a:rPr>
              <a:t> </a:t>
            </a:r>
            <a:r>
              <a:rPr sz="587" dirty="0">
                <a:solidFill>
                  <a:srgbClr val="231F20"/>
                </a:solidFill>
                <a:latin typeface="Arial"/>
                <a:cs typeface="Arial"/>
              </a:rPr>
              <a:t>for</a:t>
            </a:r>
            <a:r>
              <a:rPr sz="587" spc="65" dirty="0">
                <a:solidFill>
                  <a:srgbClr val="231F20"/>
                </a:solidFill>
                <a:latin typeface="Arial"/>
                <a:cs typeface="Arial"/>
              </a:rPr>
              <a:t> </a:t>
            </a:r>
            <a:r>
              <a:rPr sz="587" dirty="0">
                <a:solidFill>
                  <a:srgbClr val="231F20"/>
                </a:solidFill>
                <a:latin typeface="Arial"/>
                <a:cs typeface="Arial"/>
              </a:rPr>
              <a:t>error</a:t>
            </a:r>
            <a:r>
              <a:rPr sz="587" spc="65" dirty="0">
                <a:solidFill>
                  <a:srgbClr val="231F20"/>
                </a:solidFill>
                <a:latin typeface="Arial"/>
                <a:cs typeface="Arial"/>
              </a:rPr>
              <a:t> </a:t>
            </a:r>
            <a:r>
              <a:rPr sz="587" dirty="0">
                <a:solidFill>
                  <a:srgbClr val="231F20"/>
                </a:solidFill>
                <a:latin typeface="Arial"/>
                <a:cs typeface="Arial"/>
              </a:rPr>
              <a:t>and</a:t>
            </a:r>
            <a:r>
              <a:rPr sz="587" spc="65" dirty="0">
                <a:solidFill>
                  <a:srgbClr val="231F20"/>
                </a:solidFill>
                <a:latin typeface="Arial"/>
                <a:cs typeface="Arial"/>
              </a:rPr>
              <a:t> </a:t>
            </a:r>
            <a:r>
              <a:rPr sz="587" spc="-7" dirty="0">
                <a:solidFill>
                  <a:srgbClr val="231F20"/>
                </a:solidFill>
                <a:latin typeface="Arial"/>
                <a:cs typeface="Arial"/>
              </a:rPr>
              <a:t>improving </a:t>
            </a:r>
            <a:r>
              <a:rPr sz="587" dirty="0">
                <a:solidFill>
                  <a:srgbClr val="231F20"/>
                </a:solidFill>
                <a:latin typeface="Arial"/>
                <a:cs typeface="Arial"/>
              </a:rPr>
              <a:t>safety</a:t>
            </a:r>
            <a:r>
              <a:rPr sz="587" spc="17" dirty="0">
                <a:solidFill>
                  <a:srgbClr val="231F20"/>
                </a:solidFill>
                <a:latin typeface="Arial"/>
                <a:cs typeface="Arial"/>
              </a:rPr>
              <a:t> </a:t>
            </a:r>
            <a:r>
              <a:rPr sz="587" dirty="0">
                <a:solidFill>
                  <a:srgbClr val="231F20"/>
                </a:solidFill>
                <a:latin typeface="Arial"/>
                <a:cs typeface="Arial"/>
              </a:rPr>
              <a:t>and</a:t>
            </a:r>
            <a:r>
              <a:rPr sz="587" spc="21" dirty="0">
                <a:solidFill>
                  <a:srgbClr val="231F20"/>
                </a:solidFill>
                <a:latin typeface="Arial"/>
                <a:cs typeface="Arial"/>
              </a:rPr>
              <a:t> </a:t>
            </a:r>
            <a:r>
              <a:rPr sz="587" dirty="0">
                <a:solidFill>
                  <a:srgbClr val="231F20"/>
                </a:solidFill>
                <a:latin typeface="Arial"/>
                <a:cs typeface="Arial"/>
              </a:rPr>
              <a:t>outcomes</a:t>
            </a:r>
            <a:r>
              <a:rPr sz="587" spc="21" dirty="0">
                <a:solidFill>
                  <a:srgbClr val="231F20"/>
                </a:solidFill>
                <a:latin typeface="Arial"/>
                <a:cs typeface="Arial"/>
              </a:rPr>
              <a:t> </a:t>
            </a:r>
            <a:r>
              <a:rPr sz="587" dirty="0">
                <a:solidFill>
                  <a:srgbClr val="231F20"/>
                </a:solidFill>
                <a:latin typeface="Arial"/>
                <a:cs typeface="Arial"/>
              </a:rPr>
              <a:t>when</a:t>
            </a:r>
            <a:r>
              <a:rPr sz="587" spc="21" dirty="0">
                <a:solidFill>
                  <a:srgbClr val="231F20"/>
                </a:solidFill>
                <a:latin typeface="Arial"/>
                <a:cs typeface="Arial"/>
              </a:rPr>
              <a:t> </a:t>
            </a:r>
            <a:r>
              <a:rPr sz="587" dirty="0">
                <a:solidFill>
                  <a:srgbClr val="231F20"/>
                </a:solidFill>
                <a:latin typeface="Arial"/>
                <a:cs typeface="Arial"/>
              </a:rPr>
              <a:t>patients</a:t>
            </a:r>
            <a:r>
              <a:rPr sz="587" spc="21" dirty="0">
                <a:solidFill>
                  <a:srgbClr val="231F20"/>
                </a:solidFill>
                <a:latin typeface="Arial"/>
                <a:cs typeface="Arial"/>
              </a:rPr>
              <a:t> </a:t>
            </a:r>
            <a:r>
              <a:rPr sz="587" dirty="0">
                <a:solidFill>
                  <a:srgbClr val="231F20"/>
                </a:solidFill>
                <a:latin typeface="Arial"/>
                <a:cs typeface="Arial"/>
              </a:rPr>
              <a:t>and</a:t>
            </a:r>
            <a:r>
              <a:rPr sz="587" spc="21" dirty="0">
                <a:solidFill>
                  <a:srgbClr val="231F20"/>
                </a:solidFill>
                <a:latin typeface="Arial"/>
                <a:cs typeface="Arial"/>
              </a:rPr>
              <a:t> </a:t>
            </a:r>
            <a:r>
              <a:rPr sz="587" dirty="0">
                <a:solidFill>
                  <a:srgbClr val="231F20"/>
                </a:solidFill>
                <a:latin typeface="Arial"/>
                <a:cs typeface="Arial"/>
              </a:rPr>
              <a:t>caregivers</a:t>
            </a:r>
            <a:r>
              <a:rPr sz="587" spc="17" dirty="0">
                <a:solidFill>
                  <a:srgbClr val="231F20"/>
                </a:solidFill>
                <a:latin typeface="Arial"/>
                <a:cs typeface="Arial"/>
              </a:rPr>
              <a:t> </a:t>
            </a:r>
            <a:r>
              <a:rPr sz="587" dirty="0">
                <a:solidFill>
                  <a:srgbClr val="231F20"/>
                </a:solidFill>
                <a:latin typeface="Arial"/>
                <a:cs typeface="Arial"/>
              </a:rPr>
              <a:t>take</a:t>
            </a:r>
            <a:r>
              <a:rPr sz="587" spc="21" dirty="0">
                <a:solidFill>
                  <a:srgbClr val="231F20"/>
                </a:solidFill>
                <a:latin typeface="Arial"/>
                <a:cs typeface="Arial"/>
              </a:rPr>
              <a:t> </a:t>
            </a:r>
            <a:r>
              <a:rPr sz="587" dirty="0">
                <a:solidFill>
                  <a:srgbClr val="231F20"/>
                </a:solidFill>
                <a:latin typeface="Arial"/>
                <a:cs typeface="Arial"/>
              </a:rPr>
              <a:t>and</a:t>
            </a:r>
            <a:r>
              <a:rPr sz="587" spc="21" dirty="0">
                <a:solidFill>
                  <a:srgbClr val="231F20"/>
                </a:solidFill>
                <a:latin typeface="Arial"/>
                <a:cs typeface="Arial"/>
              </a:rPr>
              <a:t> </a:t>
            </a:r>
            <a:r>
              <a:rPr sz="587" dirty="0">
                <a:solidFill>
                  <a:srgbClr val="231F20"/>
                </a:solidFill>
                <a:latin typeface="Arial"/>
                <a:cs typeface="Arial"/>
              </a:rPr>
              <a:t>administer</a:t>
            </a:r>
            <a:r>
              <a:rPr sz="587" spc="21" dirty="0">
                <a:solidFill>
                  <a:srgbClr val="231F20"/>
                </a:solidFill>
                <a:latin typeface="Arial"/>
                <a:cs typeface="Arial"/>
              </a:rPr>
              <a:t> </a:t>
            </a:r>
            <a:r>
              <a:rPr sz="587" spc="-7" dirty="0">
                <a:solidFill>
                  <a:srgbClr val="231F20"/>
                </a:solidFill>
                <a:latin typeface="Arial"/>
                <a:cs typeface="Arial"/>
              </a:rPr>
              <a:t>these medications.</a:t>
            </a:r>
            <a:endParaRPr sz="587" dirty="0">
              <a:latin typeface="Arial"/>
              <a:cs typeface="Arial"/>
            </a:endParaRPr>
          </a:p>
          <a:p>
            <a:pPr marL="8757" marR="3503" algn="just">
              <a:lnSpc>
                <a:spcPct val="110800"/>
              </a:lnSpc>
              <a:spcBef>
                <a:spcPts val="413"/>
              </a:spcBef>
            </a:pPr>
            <a:r>
              <a:rPr sz="587" b="1" dirty="0">
                <a:solidFill>
                  <a:srgbClr val="00528C"/>
                </a:solidFill>
                <a:latin typeface="Arial"/>
                <a:cs typeface="Arial"/>
              </a:rPr>
              <a:t>Summary.</a:t>
            </a:r>
            <a:r>
              <a:rPr sz="587" b="1" spc="41" dirty="0">
                <a:solidFill>
                  <a:srgbClr val="00528C"/>
                </a:solidFill>
                <a:latin typeface="Arial"/>
                <a:cs typeface="Arial"/>
              </a:rPr>
              <a:t> </a:t>
            </a:r>
            <a:r>
              <a:rPr sz="587" dirty="0">
                <a:solidFill>
                  <a:srgbClr val="231F20"/>
                </a:solidFill>
                <a:latin typeface="Arial"/>
                <a:cs typeface="Arial"/>
              </a:rPr>
              <a:t>Despite</a:t>
            </a:r>
            <a:r>
              <a:rPr sz="587" spc="41" dirty="0">
                <a:solidFill>
                  <a:srgbClr val="231F20"/>
                </a:solidFill>
                <a:latin typeface="Arial"/>
                <a:cs typeface="Arial"/>
              </a:rPr>
              <a:t> </a:t>
            </a:r>
            <a:r>
              <a:rPr sz="587" dirty="0">
                <a:solidFill>
                  <a:srgbClr val="231F20"/>
                </a:solidFill>
                <a:latin typeface="Arial"/>
                <a:cs typeface="Arial"/>
              </a:rPr>
              <a:t>decades</a:t>
            </a:r>
            <a:r>
              <a:rPr sz="587" spc="41" dirty="0">
                <a:solidFill>
                  <a:srgbClr val="231F20"/>
                </a:solidFill>
                <a:latin typeface="Arial"/>
                <a:cs typeface="Arial"/>
              </a:rPr>
              <a:t> </a:t>
            </a:r>
            <a:r>
              <a:rPr sz="587" dirty="0">
                <a:solidFill>
                  <a:srgbClr val="231F20"/>
                </a:solidFill>
                <a:latin typeface="Arial"/>
                <a:cs typeface="Arial"/>
              </a:rPr>
              <a:t>of</a:t>
            </a:r>
            <a:r>
              <a:rPr sz="587" spc="45" dirty="0">
                <a:solidFill>
                  <a:srgbClr val="231F20"/>
                </a:solidFill>
                <a:latin typeface="Arial"/>
                <a:cs typeface="Arial"/>
              </a:rPr>
              <a:t> </a:t>
            </a:r>
            <a:r>
              <a:rPr sz="587" dirty="0">
                <a:solidFill>
                  <a:srgbClr val="231F20"/>
                </a:solidFill>
                <a:latin typeface="Arial"/>
                <a:cs typeface="Arial"/>
              </a:rPr>
              <a:t>best</a:t>
            </a:r>
            <a:r>
              <a:rPr sz="587" spc="41" dirty="0">
                <a:solidFill>
                  <a:srgbClr val="231F20"/>
                </a:solidFill>
                <a:latin typeface="Arial"/>
                <a:cs typeface="Arial"/>
              </a:rPr>
              <a:t> </a:t>
            </a:r>
            <a:r>
              <a:rPr sz="587" dirty="0">
                <a:solidFill>
                  <a:srgbClr val="231F20"/>
                </a:solidFill>
                <a:latin typeface="Arial"/>
                <a:cs typeface="Arial"/>
              </a:rPr>
              <a:t>practice</a:t>
            </a:r>
            <a:r>
              <a:rPr sz="587" spc="41" dirty="0">
                <a:solidFill>
                  <a:srgbClr val="231F20"/>
                </a:solidFill>
                <a:latin typeface="Arial"/>
                <a:cs typeface="Arial"/>
              </a:rPr>
              <a:t> </a:t>
            </a:r>
            <a:r>
              <a:rPr sz="587" dirty="0">
                <a:solidFill>
                  <a:srgbClr val="231F20"/>
                </a:solidFill>
                <a:latin typeface="Arial"/>
                <a:cs typeface="Arial"/>
              </a:rPr>
              <a:t>use</a:t>
            </a:r>
            <a:r>
              <a:rPr sz="587" spc="45" dirty="0">
                <a:solidFill>
                  <a:srgbClr val="231F20"/>
                </a:solidFill>
                <a:latin typeface="Arial"/>
                <a:cs typeface="Arial"/>
              </a:rPr>
              <a:t> </a:t>
            </a:r>
            <a:r>
              <a:rPr sz="587" dirty="0">
                <a:solidFill>
                  <a:srgbClr val="231F20"/>
                </a:solidFill>
                <a:latin typeface="Arial"/>
                <a:cs typeface="Arial"/>
              </a:rPr>
              <a:t>of</a:t>
            </a:r>
            <a:r>
              <a:rPr sz="587" spc="41" dirty="0">
                <a:solidFill>
                  <a:srgbClr val="231F20"/>
                </a:solidFill>
                <a:latin typeface="Arial"/>
                <a:cs typeface="Arial"/>
              </a:rPr>
              <a:t> </a:t>
            </a:r>
            <a:r>
              <a:rPr sz="587" dirty="0">
                <a:solidFill>
                  <a:srgbClr val="231F20"/>
                </a:solidFill>
                <a:latin typeface="Arial"/>
                <a:cs typeface="Arial"/>
              </a:rPr>
              <a:t>metric</a:t>
            </a:r>
            <a:r>
              <a:rPr sz="587" spc="41" dirty="0">
                <a:solidFill>
                  <a:srgbClr val="231F20"/>
                </a:solidFill>
                <a:latin typeface="Arial"/>
                <a:cs typeface="Arial"/>
              </a:rPr>
              <a:t> </a:t>
            </a:r>
            <a:r>
              <a:rPr sz="587" dirty="0">
                <a:solidFill>
                  <a:srgbClr val="231F20"/>
                </a:solidFill>
                <a:latin typeface="Arial"/>
                <a:cs typeface="Arial"/>
              </a:rPr>
              <a:t>units</a:t>
            </a:r>
            <a:r>
              <a:rPr sz="587" spc="41" dirty="0">
                <a:solidFill>
                  <a:srgbClr val="231F20"/>
                </a:solidFill>
                <a:latin typeface="Arial"/>
                <a:cs typeface="Arial"/>
              </a:rPr>
              <a:t> </a:t>
            </a:r>
            <a:r>
              <a:rPr sz="587" dirty="0">
                <a:solidFill>
                  <a:srgbClr val="231F20"/>
                </a:solidFill>
                <a:latin typeface="Arial"/>
                <a:cs typeface="Arial"/>
              </a:rPr>
              <a:t>in</a:t>
            </a:r>
            <a:r>
              <a:rPr sz="587" spc="45" dirty="0">
                <a:solidFill>
                  <a:srgbClr val="231F20"/>
                </a:solidFill>
                <a:latin typeface="Arial"/>
                <a:cs typeface="Arial"/>
              </a:rPr>
              <a:t> </a:t>
            </a:r>
            <a:r>
              <a:rPr sz="587" spc="-7" dirty="0">
                <a:solidFill>
                  <a:srgbClr val="231F20"/>
                </a:solidFill>
                <a:latin typeface="Arial"/>
                <a:cs typeface="Arial"/>
              </a:rPr>
              <a:t>organized </a:t>
            </a:r>
            <a:r>
              <a:rPr sz="587" dirty="0">
                <a:solidFill>
                  <a:srgbClr val="231F20"/>
                </a:solidFill>
                <a:latin typeface="Arial"/>
                <a:cs typeface="Arial"/>
              </a:rPr>
              <a:t>healthcare</a:t>
            </a:r>
            <a:r>
              <a:rPr sz="587" spc="52" dirty="0">
                <a:solidFill>
                  <a:srgbClr val="231F20"/>
                </a:solidFill>
                <a:latin typeface="Arial"/>
                <a:cs typeface="Arial"/>
              </a:rPr>
              <a:t> </a:t>
            </a:r>
            <a:r>
              <a:rPr sz="587" dirty="0">
                <a:solidFill>
                  <a:srgbClr val="231F20"/>
                </a:solidFill>
                <a:latin typeface="Arial"/>
                <a:cs typeface="Arial"/>
              </a:rPr>
              <a:t>settings</a:t>
            </a:r>
            <a:r>
              <a:rPr sz="587" spc="63" dirty="0">
                <a:solidFill>
                  <a:srgbClr val="231F20"/>
                </a:solidFill>
                <a:latin typeface="Arial"/>
                <a:cs typeface="Arial"/>
              </a:rPr>
              <a:t> </a:t>
            </a:r>
            <a:r>
              <a:rPr sz="587" dirty="0">
                <a:solidFill>
                  <a:srgbClr val="231F20"/>
                </a:solidFill>
                <a:latin typeface="Arial"/>
                <a:cs typeface="Arial"/>
              </a:rPr>
              <a:t>and</a:t>
            </a:r>
            <a:r>
              <a:rPr sz="587" spc="59" dirty="0">
                <a:solidFill>
                  <a:srgbClr val="231F20"/>
                </a:solidFill>
                <a:latin typeface="Arial"/>
                <a:cs typeface="Arial"/>
              </a:rPr>
              <a:t> </a:t>
            </a:r>
            <a:r>
              <a:rPr sz="587" dirty="0">
                <a:solidFill>
                  <a:srgbClr val="231F20"/>
                </a:solidFill>
                <a:latin typeface="Arial"/>
                <a:cs typeface="Arial"/>
              </a:rPr>
              <a:t>advocacy</a:t>
            </a:r>
            <a:r>
              <a:rPr sz="587" spc="63" dirty="0">
                <a:solidFill>
                  <a:srgbClr val="231F20"/>
                </a:solidFill>
                <a:latin typeface="Arial"/>
                <a:cs typeface="Arial"/>
              </a:rPr>
              <a:t> </a:t>
            </a:r>
            <a:r>
              <a:rPr sz="587" dirty="0">
                <a:solidFill>
                  <a:srgbClr val="231F20"/>
                </a:solidFill>
                <a:latin typeface="Arial"/>
                <a:cs typeface="Arial"/>
              </a:rPr>
              <a:t>by</a:t>
            </a:r>
            <a:r>
              <a:rPr sz="587" spc="63" dirty="0">
                <a:solidFill>
                  <a:srgbClr val="231F20"/>
                </a:solidFill>
                <a:latin typeface="Arial"/>
                <a:cs typeface="Arial"/>
              </a:rPr>
              <a:t> </a:t>
            </a:r>
            <a:r>
              <a:rPr sz="587" dirty="0">
                <a:solidFill>
                  <a:srgbClr val="231F20"/>
                </a:solidFill>
                <a:latin typeface="Arial"/>
                <a:cs typeface="Arial"/>
              </a:rPr>
              <a:t>various</a:t>
            </a:r>
            <a:r>
              <a:rPr sz="587" spc="59" dirty="0">
                <a:solidFill>
                  <a:srgbClr val="231F20"/>
                </a:solidFill>
                <a:latin typeface="Arial"/>
                <a:cs typeface="Arial"/>
              </a:rPr>
              <a:t> </a:t>
            </a:r>
            <a:r>
              <a:rPr sz="587" dirty="0">
                <a:solidFill>
                  <a:srgbClr val="231F20"/>
                </a:solidFill>
                <a:latin typeface="Arial"/>
                <a:cs typeface="Arial"/>
              </a:rPr>
              <a:t>professional</a:t>
            </a:r>
            <a:r>
              <a:rPr sz="587" spc="63" dirty="0">
                <a:solidFill>
                  <a:srgbClr val="231F20"/>
                </a:solidFill>
                <a:latin typeface="Arial"/>
                <a:cs typeface="Arial"/>
              </a:rPr>
              <a:t> </a:t>
            </a:r>
            <a:r>
              <a:rPr sz="587" dirty="0">
                <a:solidFill>
                  <a:srgbClr val="231F20"/>
                </a:solidFill>
                <a:latin typeface="Arial"/>
                <a:cs typeface="Arial"/>
              </a:rPr>
              <a:t>societies,</a:t>
            </a:r>
            <a:r>
              <a:rPr sz="587" spc="63" dirty="0">
                <a:solidFill>
                  <a:srgbClr val="231F20"/>
                </a:solidFill>
                <a:latin typeface="Arial"/>
                <a:cs typeface="Arial"/>
              </a:rPr>
              <a:t> </a:t>
            </a:r>
            <a:r>
              <a:rPr sz="587" spc="-7" dirty="0">
                <a:solidFill>
                  <a:srgbClr val="231F20"/>
                </a:solidFill>
                <a:latin typeface="Arial"/>
                <a:cs typeface="Arial"/>
              </a:rPr>
              <a:t>medica- </a:t>
            </a:r>
            <a:r>
              <a:rPr sz="587" dirty="0">
                <a:solidFill>
                  <a:srgbClr val="231F20"/>
                </a:solidFill>
                <a:latin typeface="Arial"/>
                <a:cs typeface="Arial"/>
              </a:rPr>
              <a:t>tion</a:t>
            </a:r>
            <a:r>
              <a:rPr sz="587" spc="121" dirty="0">
                <a:solidFill>
                  <a:srgbClr val="231F20"/>
                </a:solidFill>
                <a:latin typeface="Arial"/>
                <a:cs typeface="Arial"/>
              </a:rPr>
              <a:t> </a:t>
            </a:r>
            <a:r>
              <a:rPr sz="587" dirty="0">
                <a:solidFill>
                  <a:srgbClr val="231F20"/>
                </a:solidFill>
                <a:latin typeface="Arial"/>
                <a:cs typeface="Arial"/>
              </a:rPr>
              <a:t>safety</a:t>
            </a:r>
            <a:r>
              <a:rPr sz="587" spc="121" dirty="0">
                <a:solidFill>
                  <a:srgbClr val="231F20"/>
                </a:solidFill>
                <a:latin typeface="Arial"/>
                <a:cs typeface="Arial"/>
              </a:rPr>
              <a:t> </a:t>
            </a:r>
            <a:r>
              <a:rPr sz="587" dirty="0">
                <a:solidFill>
                  <a:srgbClr val="231F20"/>
                </a:solidFill>
                <a:latin typeface="Arial"/>
                <a:cs typeface="Arial"/>
              </a:rPr>
              <a:t>experts,</a:t>
            </a:r>
            <a:r>
              <a:rPr sz="587" spc="121" dirty="0">
                <a:solidFill>
                  <a:srgbClr val="231F20"/>
                </a:solidFill>
                <a:latin typeface="Arial"/>
                <a:cs typeface="Arial"/>
              </a:rPr>
              <a:t> </a:t>
            </a:r>
            <a:r>
              <a:rPr sz="587" dirty="0">
                <a:solidFill>
                  <a:srgbClr val="231F20"/>
                </a:solidFill>
                <a:latin typeface="Arial"/>
                <a:cs typeface="Arial"/>
              </a:rPr>
              <a:t>and</a:t>
            </a:r>
            <a:r>
              <a:rPr sz="587" spc="121" dirty="0">
                <a:solidFill>
                  <a:srgbClr val="231F20"/>
                </a:solidFill>
                <a:latin typeface="Arial"/>
                <a:cs typeface="Arial"/>
              </a:rPr>
              <a:t> </a:t>
            </a:r>
            <a:r>
              <a:rPr sz="587" dirty="0">
                <a:solidFill>
                  <a:srgbClr val="231F20"/>
                </a:solidFill>
                <a:latin typeface="Arial"/>
                <a:cs typeface="Arial"/>
              </a:rPr>
              <a:t>standards</a:t>
            </a:r>
            <a:r>
              <a:rPr sz="587" spc="121" dirty="0">
                <a:solidFill>
                  <a:srgbClr val="231F20"/>
                </a:solidFill>
                <a:latin typeface="Arial"/>
                <a:cs typeface="Arial"/>
              </a:rPr>
              <a:t> </a:t>
            </a:r>
            <a:r>
              <a:rPr sz="587" dirty="0">
                <a:solidFill>
                  <a:srgbClr val="231F20"/>
                </a:solidFill>
                <a:latin typeface="Arial"/>
                <a:cs typeface="Arial"/>
              </a:rPr>
              <a:t>setting</a:t>
            </a:r>
            <a:r>
              <a:rPr sz="587" spc="121" dirty="0">
                <a:solidFill>
                  <a:srgbClr val="231F20"/>
                </a:solidFill>
                <a:latin typeface="Arial"/>
                <a:cs typeface="Arial"/>
              </a:rPr>
              <a:t> </a:t>
            </a:r>
            <a:r>
              <a:rPr sz="587" dirty="0">
                <a:solidFill>
                  <a:srgbClr val="231F20"/>
                </a:solidFill>
                <a:latin typeface="Arial"/>
                <a:cs typeface="Arial"/>
              </a:rPr>
              <a:t>organizations,</a:t>
            </a:r>
            <a:r>
              <a:rPr sz="587" spc="121" dirty="0">
                <a:solidFill>
                  <a:srgbClr val="231F20"/>
                </a:solidFill>
                <a:latin typeface="Arial"/>
                <a:cs typeface="Arial"/>
              </a:rPr>
              <a:t> </a:t>
            </a:r>
            <a:r>
              <a:rPr sz="587" dirty="0">
                <a:solidFill>
                  <a:srgbClr val="231F20"/>
                </a:solidFill>
                <a:latin typeface="Arial"/>
                <a:cs typeface="Arial"/>
              </a:rPr>
              <a:t>use</a:t>
            </a:r>
            <a:r>
              <a:rPr sz="587" spc="121" dirty="0">
                <a:solidFill>
                  <a:srgbClr val="231F20"/>
                </a:solidFill>
                <a:latin typeface="Arial"/>
                <a:cs typeface="Arial"/>
              </a:rPr>
              <a:t> </a:t>
            </a:r>
            <a:r>
              <a:rPr sz="587" dirty="0">
                <a:solidFill>
                  <a:srgbClr val="231F20"/>
                </a:solidFill>
                <a:latin typeface="Arial"/>
                <a:cs typeface="Arial"/>
              </a:rPr>
              <a:t>of</a:t>
            </a:r>
            <a:r>
              <a:rPr sz="587" spc="121" dirty="0">
                <a:solidFill>
                  <a:srgbClr val="231F20"/>
                </a:solidFill>
                <a:latin typeface="Arial"/>
                <a:cs typeface="Arial"/>
              </a:rPr>
              <a:t> </a:t>
            </a:r>
            <a:r>
              <a:rPr sz="587" spc="-7" dirty="0">
                <a:solidFill>
                  <a:srgbClr val="231F20"/>
                </a:solidFill>
                <a:latin typeface="Arial"/>
                <a:cs typeface="Arial"/>
              </a:rPr>
              <a:t>household </a:t>
            </a:r>
            <a:r>
              <a:rPr sz="587" dirty="0">
                <a:solidFill>
                  <a:srgbClr val="231F20"/>
                </a:solidFill>
                <a:latin typeface="Arial"/>
                <a:cs typeface="Arial"/>
              </a:rPr>
              <a:t>units</a:t>
            </a:r>
            <a:r>
              <a:rPr sz="587" spc="21" dirty="0">
                <a:solidFill>
                  <a:srgbClr val="231F20"/>
                </a:solidFill>
                <a:latin typeface="Arial"/>
                <a:cs typeface="Arial"/>
              </a:rPr>
              <a:t> </a:t>
            </a:r>
            <a:r>
              <a:rPr sz="587" spc="-7" dirty="0">
                <a:solidFill>
                  <a:srgbClr val="231F20"/>
                </a:solidFill>
                <a:latin typeface="Arial"/>
                <a:cs typeface="Arial"/>
              </a:rPr>
              <a:t>(e.g.,</a:t>
            </a:r>
            <a:r>
              <a:rPr sz="587" spc="21" dirty="0">
                <a:solidFill>
                  <a:srgbClr val="231F20"/>
                </a:solidFill>
                <a:latin typeface="Arial"/>
                <a:cs typeface="Arial"/>
              </a:rPr>
              <a:t> </a:t>
            </a:r>
            <a:r>
              <a:rPr sz="587" dirty="0">
                <a:solidFill>
                  <a:srgbClr val="231F20"/>
                </a:solidFill>
                <a:latin typeface="Arial"/>
                <a:cs typeface="Arial"/>
              </a:rPr>
              <a:t>teaspoon)</a:t>
            </a:r>
            <a:r>
              <a:rPr sz="587" spc="21" dirty="0">
                <a:solidFill>
                  <a:srgbClr val="231F20"/>
                </a:solidFill>
                <a:latin typeface="Arial"/>
                <a:cs typeface="Arial"/>
              </a:rPr>
              <a:t> </a:t>
            </a:r>
            <a:r>
              <a:rPr sz="587" dirty="0">
                <a:solidFill>
                  <a:srgbClr val="231F20"/>
                </a:solidFill>
                <a:latin typeface="Arial"/>
                <a:cs typeface="Arial"/>
              </a:rPr>
              <a:t>on</a:t>
            </a:r>
            <a:r>
              <a:rPr sz="587" spc="21" dirty="0">
                <a:solidFill>
                  <a:srgbClr val="231F20"/>
                </a:solidFill>
                <a:latin typeface="Arial"/>
                <a:cs typeface="Arial"/>
              </a:rPr>
              <a:t> </a:t>
            </a:r>
            <a:r>
              <a:rPr sz="587" dirty="0">
                <a:solidFill>
                  <a:srgbClr val="231F20"/>
                </a:solidFill>
                <a:latin typeface="Arial"/>
                <a:cs typeface="Arial"/>
              </a:rPr>
              <a:t>prescription</a:t>
            </a:r>
            <a:r>
              <a:rPr sz="587" spc="21" dirty="0">
                <a:solidFill>
                  <a:srgbClr val="231F20"/>
                </a:solidFill>
                <a:latin typeface="Arial"/>
                <a:cs typeface="Arial"/>
              </a:rPr>
              <a:t> </a:t>
            </a:r>
            <a:r>
              <a:rPr sz="587" dirty="0">
                <a:solidFill>
                  <a:srgbClr val="231F20"/>
                </a:solidFill>
                <a:latin typeface="Arial"/>
                <a:cs typeface="Arial"/>
              </a:rPr>
              <a:t>container</a:t>
            </a:r>
            <a:r>
              <a:rPr sz="587" spc="24" dirty="0">
                <a:solidFill>
                  <a:srgbClr val="231F20"/>
                </a:solidFill>
                <a:latin typeface="Arial"/>
                <a:cs typeface="Arial"/>
              </a:rPr>
              <a:t> </a:t>
            </a:r>
            <a:r>
              <a:rPr sz="587" dirty="0">
                <a:solidFill>
                  <a:srgbClr val="231F20"/>
                </a:solidFill>
                <a:latin typeface="Arial"/>
                <a:cs typeface="Arial"/>
              </a:rPr>
              <a:t>labeling</a:t>
            </a:r>
            <a:r>
              <a:rPr sz="587" spc="21" dirty="0">
                <a:solidFill>
                  <a:srgbClr val="231F20"/>
                </a:solidFill>
                <a:latin typeface="Arial"/>
                <a:cs typeface="Arial"/>
              </a:rPr>
              <a:t> </a:t>
            </a:r>
            <a:r>
              <a:rPr sz="587" dirty="0">
                <a:solidFill>
                  <a:srgbClr val="231F20"/>
                </a:solidFill>
                <a:latin typeface="Arial"/>
                <a:cs typeface="Arial"/>
              </a:rPr>
              <a:t>instructions</a:t>
            </a:r>
            <a:r>
              <a:rPr sz="587" spc="21" dirty="0">
                <a:solidFill>
                  <a:srgbClr val="231F20"/>
                </a:solidFill>
                <a:latin typeface="Arial"/>
                <a:cs typeface="Arial"/>
              </a:rPr>
              <a:t> </a:t>
            </a:r>
            <a:r>
              <a:rPr sz="587" dirty="0">
                <a:solidFill>
                  <a:srgbClr val="231F20"/>
                </a:solidFill>
                <a:latin typeface="Arial"/>
                <a:cs typeface="Arial"/>
              </a:rPr>
              <a:t>for</a:t>
            </a:r>
            <a:r>
              <a:rPr sz="587" spc="21" dirty="0">
                <a:solidFill>
                  <a:srgbClr val="231F20"/>
                </a:solidFill>
                <a:latin typeface="Arial"/>
                <a:cs typeface="Arial"/>
              </a:rPr>
              <a:t> </a:t>
            </a:r>
            <a:r>
              <a:rPr sz="587" dirty="0">
                <a:solidFill>
                  <a:srgbClr val="231F20"/>
                </a:solidFill>
                <a:latin typeface="Arial"/>
                <a:cs typeface="Arial"/>
              </a:rPr>
              <a:t>oral</a:t>
            </a:r>
            <a:r>
              <a:rPr sz="587" spc="21" dirty="0">
                <a:solidFill>
                  <a:srgbClr val="231F20"/>
                </a:solidFill>
                <a:latin typeface="Arial"/>
                <a:cs typeface="Arial"/>
              </a:rPr>
              <a:t> </a:t>
            </a:r>
            <a:r>
              <a:rPr sz="587" spc="-17" dirty="0">
                <a:solidFill>
                  <a:srgbClr val="231F20"/>
                </a:solidFill>
                <a:latin typeface="Arial"/>
                <a:cs typeface="Arial"/>
              </a:rPr>
              <a:t>li- </a:t>
            </a:r>
            <a:r>
              <a:rPr sz="587" dirty="0">
                <a:solidFill>
                  <a:srgbClr val="231F20"/>
                </a:solidFill>
                <a:latin typeface="Arial"/>
                <a:cs typeface="Arial"/>
              </a:rPr>
              <a:t>quid</a:t>
            </a:r>
            <a:r>
              <a:rPr sz="587" spc="83" dirty="0">
                <a:solidFill>
                  <a:srgbClr val="231F20"/>
                </a:solidFill>
                <a:latin typeface="Arial"/>
                <a:cs typeface="Arial"/>
              </a:rPr>
              <a:t> </a:t>
            </a:r>
            <a:r>
              <a:rPr sz="587" dirty="0">
                <a:solidFill>
                  <a:srgbClr val="231F20"/>
                </a:solidFill>
                <a:latin typeface="Arial"/>
                <a:cs typeface="Arial"/>
              </a:rPr>
              <a:t>medications</a:t>
            </a:r>
            <a:r>
              <a:rPr sz="587" spc="83" dirty="0">
                <a:solidFill>
                  <a:srgbClr val="231F20"/>
                </a:solidFill>
                <a:latin typeface="Arial"/>
                <a:cs typeface="Arial"/>
              </a:rPr>
              <a:t> </a:t>
            </a:r>
            <a:r>
              <a:rPr sz="587" dirty="0">
                <a:solidFill>
                  <a:srgbClr val="231F20"/>
                </a:solidFill>
                <a:latin typeface="Arial"/>
                <a:cs typeface="Arial"/>
              </a:rPr>
              <a:t>persists</a:t>
            </a:r>
            <a:r>
              <a:rPr sz="587" spc="83" dirty="0">
                <a:solidFill>
                  <a:srgbClr val="231F20"/>
                </a:solidFill>
                <a:latin typeface="Arial"/>
                <a:cs typeface="Arial"/>
              </a:rPr>
              <a:t> </a:t>
            </a:r>
            <a:r>
              <a:rPr sz="587" dirty="0">
                <a:solidFill>
                  <a:srgbClr val="231F20"/>
                </a:solidFill>
                <a:latin typeface="Arial"/>
                <a:cs typeface="Arial"/>
              </a:rPr>
              <a:t>in</a:t>
            </a:r>
            <a:r>
              <a:rPr sz="587" spc="87" dirty="0">
                <a:solidFill>
                  <a:srgbClr val="231F20"/>
                </a:solidFill>
                <a:latin typeface="Arial"/>
                <a:cs typeface="Arial"/>
              </a:rPr>
              <a:t> </a:t>
            </a:r>
            <a:r>
              <a:rPr sz="587" dirty="0">
                <a:solidFill>
                  <a:srgbClr val="231F20"/>
                </a:solidFill>
                <a:latin typeface="Arial"/>
                <a:cs typeface="Arial"/>
              </a:rPr>
              <a:t>community</a:t>
            </a:r>
            <a:r>
              <a:rPr sz="587" spc="83" dirty="0">
                <a:solidFill>
                  <a:srgbClr val="231F20"/>
                </a:solidFill>
                <a:latin typeface="Arial"/>
                <a:cs typeface="Arial"/>
              </a:rPr>
              <a:t> </a:t>
            </a:r>
            <a:r>
              <a:rPr sz="587" dirty="0">
                <a:solidFill>
                  <a:srgbClr val="231F20"/>
                </a:solidFill>
                <a:latin typeface="Arial"/>
                <a:cs typeface="Arial"/>
              </a:rPr>
              <a:t>pharmacy</a:t>
            </a:r>
            <a:r>
              <a:rPr sz="587" spc="83" dirty="0">
                <a:solidFill>
                  <a:srgbClr val="231F20"/>
                </a:solidFill>
                <a:latin typeface="Arial"/>
                <a:cs typeface="Arial"/>
              </a:rPr>
              <a:t> </a:t>
            </a:r>
            <a:r>
              <a:rPr sz="587" dirty="0">
                <a:solidFill>
                  <a:srgbClr val="231F20"/>
                </a:solidFill>
                <a:latin typeface="Arial"/>
                <a:cs typeface="Arial"/>
              </a:rPr>
              <a:t>settings.</a:t>
            </a:r>
            <a:r>
              <a:rPr sz="587" spc="83" dirty="0">
                <a:solidFill>
                  <a:srgbClr val="231F20"/>
                </a:solidFill>
                <a:latin typeface="Arial"/>
                <a:cs typeface="Arial"/>
              </a:rPr>
              <a:t> </a:t>
            </a:r>
            <a:r>
              <a:rPr sz="587" dirty="0">
                <a:solidFill>
                  <a:srgbClr val="231F20"/>
                </a:solidFill>
                <a:latin typeface="Arial"/>
                <a:cs typeface="Arial"/>
              </a:rPr>
              <a:t>Five</a:t>
            </a:r>
            <a:r>
              <a:rPr sz="587" spc="87" dirty="0">
                <a:solidFill>
                  <a:srgbClr val="231F20"/>
                </a:solidFill>
                <a:latin typeface="Arial"/>
                <a:cs typeface="Arial"/>
              </a:rPr>
              <a:t> </a:t>
            </a:r>
            <a:r>
              <a:rPr sz="587" dirty="0">
                <a:solidFill>
                  <a:srgbClr val="231F20"/>
                </a:solidFill>
                <a:latin typeface="Arial"/>
                <a:cs typeface="Arial"/>
              </a:rPr>
              <a:t>years</a:t>
            </a:r>
            <a:r>
              <a:rPr sz="587" spc="83" dirty="0">
                <a:solidFill>
                  <a:srgbClr val="231F20"/>
                </a:solidFill>
                <a:latin typeface="Arial"/>
                <a:cs typeface="Arial"/>
              </a:rPr>
              <a:t> </a:t>
            </a:r>
            <a:r>
              <a:rPr sz="587" spc="-7" dirty="0">
                <a:solidFill>
                  <a:srgbClr val="231F20"/>
                </a:solidFill>
                <a:latin typeface="Arial"/>
                <a:cs typeface="Arial"/>
              </a:rPr>
              <a:t>after </a:t>
            </a:r>
            <a:r>
              <a:rPr sz="587" dirty="0">
                <a:solidFill>
                  <a:srgbClr val="231F20"/>
                </a:solidFill>
                <a:latin typeface="Arial"/>
                <a:cs typeface="Arial"/>
              </a:rPr>
              <a:t>publication</a:t>
            </a:r>
            <a:r>
              <a:rPr sz="587" spc="11" dirty="0">
                <a:solidFill>
                  <a:srgbClr val="231F20"/>
                </a:solidFill>
                <a:latin typeface="Arial"/>
                <a:cs typeface="Arial"/>
              </a:rPr>
              <a:t> </a:t>
            </a:r>
            <a:r>
              <a:rPr sz="587" dirty="0">
                <a:solidFill>
                  <a:srgbClr val="231F20"/>
                </a:solidFill>
                <a:latin typeface="Arial"/>
                <a:cs typeface="Arial"/>
              </a:rPr>
              <a:t>of</a:t>
            </a:r>
            <a:r>
              <a:rPr sz="587" spc="11" dirty="0">
                <a:solidFill>
                  <a:srgbClr val="231F20"/>
                </a:solidFill>
                <a:latin typeface="Arial"/>
                <a:cs typeface="Arial"/>
              </a:rPr>
              <a:t> </a:t>
            </a:r>
            <a:r>
              <a:rPr sz="587" dirty="0">
                <a:solidFill>
                  <a:srgbClr val="231F20"/>
                </a:solidFill>
                <a:latin typeface="Arial"/>
                <a:cs typeface="Arial"/>
              </a:rPr>
              <a:t>the</a:t>
            </a:r>
            <a:r>
              <a:rPr sz="587" spc="13" dirty="0">
                <a:solidFill>
                  <a:srgbClr val="231F20"/>
                </a:solidFill>
                <a:latin typeface="Arial"/>
                <a:cs typeface="Arial"/>
              </a:rPr>
              <a:t> </a:t>
            </a:r>
            <a:r>
              <a:rPr sz="587" dirty="0">
                <a:solidFill>
                  <a:srgbClr val="231F20"/>
                </a:solidFill>
                <a:latin typeface="Arial"/>
                <a:cs typeface="Arial"/>
              </a:rPr>
              <a:t>National</a:t>
            </a:r>
            <a:r>
              <a:rPr sz="587" spc="11" dirty="0">
                <a:solidFill>
                  <a:srgbClr val="231F20"/>
                </a:solidFill>
                <a:latin typeface="Arial"/>
                <a:cs typeface="Arial"/>
              </a:rPr>
              <a:t> </a:t>
            </a:r>
            <a:r>
              <a:rPr sz="587" dirty="0">
                <a:solidFill>
                  <a:srgbClr val="231F20"/>
                </a:solidFill>
                <a:latin typeface="Arial"/>
                <a:cs typeface="Arial"/>
              </a:rPr>
              <a:t>Council</a:t>
            </a:r>
            <a:r>
              <a:rPr sz="587" spc="13" dirty="0">
                <a:solidFill>
                  <a:srgbClr val="231F20"/>
                </a:solidFill>
                <a:latin typeface="Arial"/>
                <a:cs typeface="Arial"/>
              </a:rPr>
              <a:t> </a:t>
            </a:r>
            <a:r>
              <a:rPr sz="587" dirty="0">
                <a:solidFill>
                  <a:srgbClr val="231F20"/>
                </a:solidFill>
                <a:latin typeface="Arial"/>
                <a:cs typeface="Arial"/>
              </a:rPr>
              <a:t>for</a:t>
            </a:r>
            <a:r>
              <a:rPr sz="587" spc="11" dirty="0">
                <a:solidFill>
                  <a:srgbClr val="231F20"/>
                </a:solidFill>
                <a:latin typeface="Arial"/>
                <a:cs typeface="Arial"/>
              </a:rPr>
              <a:t> </a:t>
            </a:r>
            <a:r>
              <a:rPr sz="587" dirty="0">
                <a:solidFill>
                  <a:srgbClr val="231F20"/>
                </a:solidFill>
                <a:latin typeface="Arial"/>
                <a:cs typeface="Arial"/>
              </a:rPr>
              <a:t>Prescription</a:t>
            </a:r>
            <a:r>
              <a:rPr sz="587" spc="13" dirty="0">
                <a:solidFill>
                  <a:srgbClr val="231F20"/>
                </a:solidFill>
                <a:latin typeface="Arial"/>
                <a:cs typeface="Arial"/>
              </a:rPr>
              <a:t> </a:t>
            </a:r>
            <a:r>
              <a:rPr sz="587" dirty="0">
                <a:solidFill>
                  <a:srgbClr val="231F20"/>
                </a:solidFill>
                <a:latin typeface="Arial"/>
                <a:cs typeface="Arial"/>
              </a:rPr>
              <a:t>Drug</a:t>
            </a:r>
            <a:r>
              <a:rPr sz="587" spc="11" dirty="0">
                <a:solidFill>
                  <a:srgbClr val="231F20"/>
                </a:solidFill>
                <a:latin typeface="Arial"/>
                <a:cs typeface="Arial"/>
              </a:rPr>
              <a:t> </a:t>
            </a:r>
            <a:r>
              <a:rPr sz="587" dirty="0">
                <a:solidFill>
                  <a:srgbClr val="231F20"/>
                </a:solidFill>
                <a:latin typeface="Arial"/>
                <a:cs typeface="Arial"/>
              </a:rPr>
              <a:t>Programs’</a:t>
            </a:r>
            <a:r>
              <a:rPr sz="587" spc="13" dirty="0">
                <a:solidFill>
                  <a:srgbClr val="231F20"/>
                </a:solidFill>
                <a:latin typeface="Arial"/>
                <a:cs typeface="Arial"/>
              </a:rPr>
              <a:t> </a:t>
            </a:r>
            <a:r>
              <a:rPr sz="587" spc="-7" dirty="0">
                <a:solidFill>
                  <a:srgbClr val="231F20"/>
                </a:solidFill>
                <a:latin typeface="Arial"/>
                <a:cs typeface="Arial"/>
              </a:rPr>
              <a:t>(NCPDP’s) </a:t>
            </a:r>
            <a:r>
              <a:rPr sz="587" dirty="0">
                <a:solidFill>
                  <a:srgbClr val="231F20"/>
                </a:solidFill>
                <a:latin typeface="Arial"/>
                <a:cs typeface="Arial"/>
              </a:rPr>
              <a:t>original</a:t>
            </a:r>
            <a:r>
              <a:rPr sz="587" spc="21" dirty="0">
                <a:solidFill>
                  <a:srgbClr val="231F20"/>
                </a:solidFill>
                <a:latin typeface="Arial"/>
                <a:cs typeface="Arial"/>
              </a:rPr>
              <a:t> </a:t>
            </a:r>
            <a:r>
              <a:rPr sz="587" dirty="0">
                <a:solidFill>
                  <a:srgbClr val="231F20"/>
                </a:solidFill>
                <a:latin typeface="Arial"/>
                <a:cs typeface="Arial"/>
              </a:rPr>
              <a:t>white</a:t>
            </a:r>
            <a:r>
              <a:rPr sz="587" spc="21" dirty="0">
                <a:solidFill>
                  <a:srgbClr val="231F20"/>
                </a:solidFill>
                <a:latin typeface="Arial"/>
                <a:cs typeface="Arial"/>
              </a:rPr>
              <a:t> </a:t>
            </a:r>
            <a:r>
              <a:rPr sz="587" dirty="0">
                <a:solidFill>
                  <a:srgbClr val="231F20"/>
                </a:solidFill>
                <a:latin typeface="Arial"/>
                <a:cs typeface="Arial"/>
              </a:rPr>
              <a:t>paper</a:t>
            </a:r>
            <a:r>
              <a:rPr sz="587" spc="21" dirty="0">
                <a:solidFill>
                  <a:srgbClr val="231F20"/>
                </a:solidFill>
                <a:latin typeface="Arial"/>
                <a:cs typeface="Arial"/>
              </a:rPr>
              <a:t> </a:t>
            </a:r>
            <a:r>
              <a:rPr sz="587" dirty="0">
                <a:solidFill>
                  <a:srgbClr val="231F20"/>
                </a:solidFill>
                <a:latin typeface="Arial"/>
                <a:cs typeface="Arial"/>
              </a:rPr>
              <a:t>advocating</a:t>
            </a:r>
            <a:r>
              <a:rPr sz="587" spc="21" dirty="0">
                <a:solidFill>
                  <a:srgbClr val="231F20"/>
                </a:solidFill>
                <a:latin typeface="Arial"/>
                <a:cs typeface="Arial"/>
              </a:rPr>
              <a:t> </a:t>
            </a:r>
            <a:r>
              <a:rPr sz="587" dirty="0">
                <a:solidFill>
                  <a:srgbClr val="231F20"/>
                </a:solidFill>
                <a:latin typeface="Arial"/>
                <a:cs typeface="Arial"/>
              </a:rPr>
              <a:t>metric-only</a:t>
            </a:r>
            <a:r>
              <a:rPr sz="587" spc="21" dirty="0">
                <a:solidFill>
                  <a:srgbClr val="231F20"/>
                </a:solidFill>
                <a:latin typeface="Arial"/>
                <a:cs typeface="Arial"/>
              </a:rPr>
              <a:t> </a:t>
            </a:r>
            <a:r>
              <a:rPr sz="587" dirty="0">
                <a:solidFill>
                  <a:srgbClr val="231F20"/>
                </a:solidFill>
                <a:latin typeface="Arial"/>
                <a:cs typeface="Arial"/>
              </a:rPr>
              <a:t>dosing,</a:t>
            </a:r>
            <a:r>
              <a:rPr sz="587" spc="21" dirty="0">
                <a:solidFill>
                  <a:srgbClr val="231F20"/>
                </a:solidFill>
                <a:latin typeface="Arial"/>
                <a:cs typeface="Arial"/>
              </a:rPr>
              <a:t> </a:t>
            </a:r>
            <a:r>
              <a:rPr sz="587" dirty="0">
                <a:solidFill>
                  <a:srgbClr val="231F20"/>
                </a:solidFill>
                <a:latin typeface="Arial"/>
                <a:cs typeface="Arial"/>
              </a:rPr>
              <a:t>very</a:t>
            </a:r>
            <a:r>
              <a:rPr sz="587" spc="21" dirty="0">
                <a:solidFill>
                  <a:srgbClr val="231F20"/>
                </a:solidFill>
                <a:latin typeface="Arial"/>
                <a:cs typeface="Arial"/>
              </a:rPr>
              <a:t> </a:t>
            </a:r>
            <a:r>
              <a:rPr sz="587" dirty="0">
                <a:solidFill>
                  <a:srgbClr val="231F20"/>
                </a:solidFill>
                <a:latin typeface="Arial"/>
                <a:cs typeface="Arial"/>
              </a:rPr>
              <a:t>few</a:t>
            </a:r>
            <a:r>
              <a:rPr sz="587" spc="21" dirty="0">
                <a:solidFill>
                  <a:srgbClr val="231F20"/>
                </a:solidFill>
                <a:latin typeface="Arial"/>
                <a:cs typeface="Arial"/>
              </a:rPr>
              <a:t> </a:t>
            </a:r>
            <a:r>
              <a:rPr sz="587" dirty="0">
                <a:solidFill>
                  <a:srgbClr val="231F20"/>
                </a:solidFill>
                <a:latin typeface="Arial"/>
                <a:cs typeface="Arial"/>
              </a:rPr>
              <a:t>community</a:t>
            </a:r>
            <a:r>
              <a:rPr sz="587" spc="21" dirty="0">
                <a:solidFill>
                  <a:srgbClr val="231F20"/>
                </a:solidFill>
                <a:latin typeface="Arial"/>
                <a:cs typeface="Arial"/>
              </a:rPr>
              <a:t> </a:t>
            </a:r>
            <a:r>
              <a:rPr sz="587" spc="-7" dirty="0">
                <a:solidFill>
                  <a:srgbClr val="231F20"/>
                </a:solidFill>
                <a:latin typeface="Arial"/>
                <a:cs typeface="Arial"/>
              </a:rPr>
              <a:t>phar- </a:t>
            </a:r>
            <a:r>
              <a:rPr sz="587" dirty="0">
                <a:solidFill>
                  <a:srgbClr val="231F20"/>
                </a:solidFill>
                <a:latin typeface="Arial"/>
                <a:cs typeface="Arial"/>
              </a:rPr>
              <a:t>macy</a:t>
            </a:r>
            <a:r>
              <a:rPr sz="587" spc="-7" dirty="0">
                <a:solidFill>
                  <a:srgbClr val="231F20"/>
                </a:solidFill>
                <a:latin typeface="Arial"/>
                <a:cs typeface="Arial"/>
              </a:rPr>
              <a:t> </a:t>
            </a:r>
            <a:r>
              <a:rPr sz="587" dirty="0">
                <a:solidFill>
                  <a:srgbClr val="231F20"/>
                </a:solidFill>
                <a:latin typeface="Arial"/>
                <a:cs typeface="Arial"/>
              </a:rPr>
              <a:t>companies</a:t>
            </a:r>
            <a:r>
              <a:rPr sz="587" spc="-4" dirty="0">
                <a:solidFill>
                  <a:srgbClr val="231F20"/>
                </a:solidFill>
                <a:latin typeface="Arial"/>
                <a:cs typeface="Arial"/>
              </a:rPr>
              <a:t> </a:t>
            </a:r>
            <a:r>
              <a:rPr sz="587" dirty="0">
                <a:solidFill>
                  <a:srgbClr val="231F20"/>
                </a:solidFill>
                <a:latin typeface="Arial"/>
                <a:cs typeface="Arial"/>
              </a:rPr>
              <a:t>appear</a:t>
            </a:r>
            <a:r>
              <a:rPr sz="587" spc="-7" dirty="0">
                <a:solidFill>
                  <a:srgbClr val="231F20"/>
                </a:solidFill>
                <a:latin typeface="Arial"/>
                <a:cs typeface="Arial"/>
              </a:rPr>
              <a:t> </a:t>
            </a:r>
            <a:r>
              <a:rPr sz="587" dirty="0">
                <a:solidFill>
                  <a:srgbClr val="231F20"/>
                </a:solidFill>
                <a:latin typeface="Arial"/>
                <a:cs typeface="Arial"/>
              </a:rPr>
              <a:t>to</a:t>
            </a:r>
            <a:r>
              <a:rPr sz="587" spc="-4" dirty="0">
                <a:solidFill>
                  <a:srgbClr val="231F20"/>
                </a:solidFill>
                <a:latin typeface="Arial"/>
                <a:cs typeface="Arial"/>
              </a:rPr>
              <a:t> </a:t>
            </a:r>
            <a:r>
              <a:rPr sz="587" spc="-7" dirty="0">
                <a:solidFill>
                  <a:srgbClr val="231F20"/>
                </a:solidFill>
                <a:latin typeface="Arial"/>
                <a:cs typeface="Arial"/>
              </a:rPr>
              <a:t>require</a:t>
            </a:r>
            <a:r>
              <a:rPr sz="587" spc="-4" dirty="0">
                <a:solidFill>
                  <a:srgbClr val="231F20"/>
                </a:solidFill>
                <a:latin typeface="Arial"/>
                <a:cs typeface="Arial"/>
              </a:rPr>
              <a:t> </a:t>
            </a:r>
            <a:r>
              <a:rPr sz="587" dirty="0">
                <a:solidFill>
                  <a:srgbClr val="231F20"/>
                </a:solidFill>
                <a:latin typeface="Arial"/>
                <a:cs typeface="Arial"/>
              </a:rPr>
              <a:t>oral</a:t>
            </a:r>
            <a:r>
              <a:rPr sz="587" spc="-7" dirty="0">
                <a:solidFill>
                  <a:srgbClr val="231F20"/>
                </a:solidFill>
                <a:latin typeface="Arial"/>
                <a:cs typeface="Arial"/>
              </a:rPr>
              <a:t> </a:t>
            </a:r>
            <a:r>
              <a:rPr sz="587" dirty="0">
                <a:solidFill>
                  <a:srgbClr val="231F20"/>
                </a:solidFill>
                <a:latin typeface="Arial"/>
                <a:cs typeface="Arial"/>
              </a:rPr>
              <a:t>liquid</a:t>
            </a:r>
            <a:r>
              <a:rPr sz="587" spc="-4" dirty="0">
                <a:solidFill>
                  <a:srgbClr val="231F20"/>
                </a:solidFill>
                <a:latin typeface="Arial"/>
                <a:cs typeface="Arial"/>
              </a:rPr>
              <a:t> </a:t>
            </a:r>
            <a:r>
              <a:rPr sz="587" dirty="0">
                <a:solidFill>
                  <a:srgbClr val="231F20"/>
                </a:solidFill>
                <a:latin typeface="Arial"/>
                <a:cs typeface="Arial"/>
              </a:rPr>
              <a:t>dosing</a:t>
            </a:r>
            <a:r>
              <a:rPr sz="587" spc="-4" dirty="0">
                <a:solidFill>
                  <a:srgbClr val="231F20"/>
                </a:solidFill>
                <a:latin typeface="Arial"/>
                <a:cs typeface="Arial"/>
              </a:rPr>
              <a:t> </a:t>
            </a:r>
            <a:r>
              <a:rPr sz="587" dirty="0">
                <a:solidFill>
                  <a:srgbClr val="231F20"/>
                </a:solidFill>
                <a:latin typeface="Arial"/>
                <a:cs typeface="Arial"/>
              </a:rPr>
              <a:t>instructions</a:t>
            </a:r>
            <a:r>
              <a:rPr sz="587" spc="-7" dirty="0">
                <a:solidFill>
                  <a:srgbClr val="231F20"/>
                </a:solidFill>
                <a:latin typeface="Arial"/>
                <a:cs typeface="Arial"/>
              </a:rPr>
              <a:t> </a:t>
            </a:r>
            <a:r>
              <a:rPr sz="587" dirty="0">
                <a:solidFill>
                  <a:srgbClr val="231F20"/>
                </a:solidFill>
                <a:latin typeface="Arial"/>
                <a:cs typeface="Arial"/>
              </a:rPr>
              <a:t>be</a:t>
            </a:r>
            <a:r>
              <a:rPr sz="587" spc="-4" dirty="0">
                <a:solidFill>
                  <a:srgbClr val="231F20"/>
                </a:solidFill>
                <a:latin typeface="Arial"/>
                <a:cs typeface="Arial"/>
              </a:rPr>
              <a:t> </a:t>
            </a:r>
            <a:r>
              <a:rPr sz="587" spc="-7" dirty="0">
                <a:solidFill>
                  <a:srgbClr val="231F20"/>
                </a:solidFill>
                <a:latin typeface="Arial"/>
                <a:cs typeface="Arial"/>
              </a:rPr>
              <a:t>presented </a:t>
            </a:r>
            <a:r>
              <a:rPr sz="587" dirty="0">
                <a:solidFill>
                  <a:srgbClr val="231F20"/>
                </a:solidFill>
                <a:latin typeface="Arial"/>
                <a:cs typeface="Arial"/>
              </a:rPr>
              <a:t>in</a:t>
            </a:r>
            <a:r>
              <a:rPr sz="587" spc="41" dirty="0">
                <a:solidFill>
                  <a:srgbClr val="231F20"/>
                </a:solidFill>
                <a:latin typeface="Arial"/>
                <a:cs typeface="Arial"/>
              </a:rPr>
              <a:t> </a:t>
            </a:r>
            <a:r>
              <a:rPr sz="587" dirty="0">
                <a:solidFill>
                  <a:srgbClr val="231F20"/>
                </a:solidFill>
                <a:latin typeface="Arial"/>
                <a:cs typeface="Arial"/>
              </a:rPr>
              <a:t>metric-only</a:t>
            </a:r>
            <a:r>
              <a:rPr sz="587" spc="41" dirty="0">
                <a:solidFill>
                  <a:srgbClr val="231F20"/>
                </a:solidFill>
                <a:latin typeface="Arial"/>
                <a:cs typeface="Arial"/>
              </a:rPr>
              <a:t> </a:t>
            </a:r>
            <a:r>
              <a:rPr sz="587" dirty="0">
                <a:solidFill>
                  <a:srgbClr val="231F20"/>
                </a:solidFill>
                <a:latin typeface="Arial"/>
                <a:cs typeface="Arial"/>
              </a:rPr>
              <a:t>units</a:t>
            </a:r>
            <a:r>
              <a:rPr sz="587" spc="45" dirty="0">
                <a:solidFill>
                  <a:srgbClr val="231F20"/>
                </a:solidFill>
                <a:latin typeface="Arial"/>
                <a:cs typeface="Arial"/>
              </a:rPr>
              <a:t> </a:t>
            </a:r>
            <a:r>
              <a:rPr sz="587" spc="-7" dirty="0">
                <a:solidFill>
                  <a:srgbClr val="231F20"/>
                </a:solidFill>
                <a:latin typeface="Arial"/>
                <a:cs typeface="Arial"/>
              </a:rPr>
              <a:t>(mL).</a:t>
            </a:r>
            <a:r>
              <a:rPr sz="587" spc="41" dirty="0">
                <a:solidFill>
                  <a:srgbClr val="231F20"/>
                </a:solidFill>
                <a:latin typeface="Arial"/>
                <a:cs typeface="Arial"/>
              </a:rPr>
              <a:t> </a:t>
            </a:r>
            <a:r>
              <a:rPr sz="587" spc="-21" dirty="0">
                <a:solidFill>
                  <a:srgbClr val="231F20"/>
                </a:solidFill>
                <a:latin typeface="Arial"/>
                <a:cs typeface="Arial"/>
              </a:rPr>
              <a:t>Error-</a:t>
            </a:r>
            <a:r>
              <a:rPr sz="587" dirty="0">
                <a:solidFill>
                  <a:srgbClr val="231F20"/>
                </a:solidFill>
                <a:latin typeface="Arial"/>
                <a:cs typeface="Arial"/>
              </a:rPr>
              <a:t>prone</a:t>
            </a:r>
            <a:r>
              <a:rPr sz="587" spc="45" dirty="0">
                <a:solidFill>
                  <a:srgbClr val="231F20"/>
                </a:solidFill>
                <a:latin typeface="Arial"/>
                <a:cs typeface="Arial"/>
              </a:rPr>
              <a:t> </a:t>
            </a:r>
            <a:r>
              <a:rPr sz="587" dirty="0">
                <a:solidFill>
                  <a:srgbClr val="231F20"/>
                </a:solidFill>
                <a:latin typeface="Arial"/>
                <a:cs typeface="Arial"/>
              </a:rPr>
              <a:t>dosing</a:t>
            </a:r>
            <a:r>
              <a:rPr sz="587" spc="41" dirty="0">
                <a:solidFill>
                  <a:srgbClr val="231F20"/>
                </a:solidFill>
                <a:latin typeface="Arial"/>
                <a:cs typeface="Arial"/>
              </a:rPr>
              <a:t> </a:t>
            </a:r>
            <a:r>
              <a:rPr sz="587" dirty="0">
                <a:solidFill>
                  <a:srgbClr val="231F20"/>
                </a:solidFill>
                <a:latin typeface="Arial"/>
                <a:cs typeface="Arial"/>
              </a:rPr>
              <a:t>designations</a:t>
            </a:r>
            <a:r>
              <a:rPr sz="587" spc="41" dirty="0">
                <a:solidFill>
                  <a:srgbClr val="231F20"/>
                </a:solidFill>
                <a:latin typeface="Arial"/>
                <a:cs typeface="Arial"/>
              </a:rPr>
              <a:t> </a:t>
            </a:r>
            <a:r>
              <a:rPr sz="587" dirty="0">
                <a:solidFill>
                  <a:srgbClr val="231F20"/>
                </a:solidFill>
                <a:latin typeface="Arial"/>
                <a:cs typeface="Arial"/>
              </a:rPr>
              <a:t>contribute</a:t>
            </a:r>
            <a:r>
              <a:rPr sz="587" spc="45" dirty="0">
                <a:solidFill>
                  <a:srgbClr val="231F20"/>
                </a:solidFill>
                <a:latin typeface="Arial"/>
                <a:cs typeface="Arial"/>
              </a:rPr>
              <a:t> </a:t>
            </a:r>
            <a:r>
              <a:rPr sz="587" dirty="0">
                <a:solidFill>
                  <a:srgbClr val="231F20"/>
                </a:solidFill>
                <a:latin typeface="Arial"/>
                <a:cs typeface="Arial"/>
              </a:rPr>
              <a:t>to</a:t>
            </a:r>
            <a:r>
              <a:rPr sz="587" spc="41" dirty="0">
                <a:solidFill>
                  <a:srgbClr val="231F20"/>
                </a:solidFill>
                <a:latin typeface="Arial"/>
                <a:cs typeface="Arial"/>
              </a:rPr>
              <a:t> </a:t>
            </a:r>
            <a:r>
              <a:rPr sz="587" spc="-7" dirty="0">
                <a:solidFill>
                  <a:srgbClr val="231F20"/>
                </a:solidFill>
                <a:latin typeface="Arial"/>
                <a:cs typeface="Arial"/>
              </a:rPr>
              <a:t>medi- </a:t>
            </a:r>
            <a:r>
              <a:rPr sz="587" dirty="0">
                <a:solidFill>
                  <a:srgbClr val="231F20"/>
                </a:solidFill>
                <a:latin typeface="Arial"/>
                <a:cs typeface="Arial"/>
              </a:rPr>
              <a:t>cation</a:t>
            </a:r>
            <a:r>
              <a:rPr sz="587" spc="111" dirty="0">
                <a:solidFill>
                  <a:srgbClr val="231F20"/>
                </a:solidFill>
                <a:latin typeface="Arial"/>
                <a:cs typeface="Arial"/>
              </a:rPr>
              <a:t> </a:t>
            </a:r>
            <a:r>
              <a:rPr sz="587" dirty="0">
                <a:solidFill>
                  <a:srgbClr val="231F20"/>
                </a:solidFill>
                <a:latin typeface="Arial"/>
                <a:cs typeface="Arial"/>
              </a:rPr>
              <a:t>errors</a:t>
            </a:r>
            <a:r>
              <a:rPr sz="587" spc="111" dirty="0">
                <a:solidFill>
                  <a:srgbClr val="231F20"/>
                </a:solidFill>
                <a:latin typeface="Arial"/>
                <a:cs typeface="Arial"/>
              </a:rPr>
              <a:t> </a:t>
            </a:r>
            <a:r>
              <a:rPr sz="587" dirty="0">
                <a:solidFill>
                  <a:srgbClr val="231F20"/>
                </a:solidFill>
                <a:latin typeface="Arial"/>
                <a:cs typeface="Arial"/>
              </a:rPr>
              <a:t>and</a:t>
            </a:r>
            <a:r>
              <a:rPr sz="587" spc="111" dirty="0">
                <a:solidFill>
                  <a:srgbClr val="231F20"/>
                </a:solidFill>
                <a:latin typeface="Arial"/>
                <a:cs typeface="Arial"/>
              </a:rPr>
              <a:t> </a:t>
            </a:r>
            <a:r>
              <a:rPr sz="587" dirty="0">
                <a:solidFill>
                  <a:srgbClr val="231F20"/>
                </a:solidFill>
                <a:latin typeface="Arial"/>
                <a:cs typeface="Arial"/>
              </a:rPr>
              <a:t>patient</a:t>
            </a:r>
            <a:r>
              <a:rPr sz="587" spc="113" dirty="0">
                <a:solidFill>
                  <a:srgbClr val="231F20"/>
                </a:solidFill>
                <a:latin typeface="Arial"/>
                <a:cs typeface="Arial"/>
              </a:rPr>
              <a:t> </a:t>
            </a:r>
            <a:r>
              <a:rPr sz="587" dirty="0">
                <a:solidFill>
                  <a:srgbClr val="231F20"/>
                </a:solidFill>
                <a:latin typeface="Arial"/>
                <a:cs typeface="Arial"/>
              </a:rPr>
              <a:t>harm.</a:t>
            </a:r>
            <a:r>
              <a:rPr sz="587" spc="111" dirty="0">
                <a:solidFill>
                  <a:srgbClr val="231F20"/>
                </a:solidFill>
                <a:latin typeface="Arial"/>
                <a:cs typeface="Arial"/>
              </a:rPr>
              <a:t> </a:t>
            </a:r>
            <a:r>
              <a:rPr sz="587" dirty="0">
                <a:solidFill>
                  <a:srgbClr val="231F20"/>
                </a:solidFill>
                <a:latin typeface="Arial"/>
                <a:cs typeface="Arial"/>
              </a:rPr>
              <a:t>Use</a:t>
            </a:r>
            <a:r>
              <a:rPr sz="587" spc="111" dirty="0">
                <a:solidFill>
                  <a:srgbClr val="231F20"/>
                </a:solidFill>
                <a:latin typeface="Arial"/>
                <a:cs typeface="Arial"/>
              </a:rPr>
              <a:t> </a:t>
            </a:r>
            <a:r>
              <a:rPr sz="587" dirty="0">
                <a:solidFill>
                  <a:srgbClr val="231F20"/>
                </a:solidFill>
                <a:latin typeface="Arial"/>
                <a:cs typeface="Arial"/>
              </a:rPr>
              <a:t>of</a:t>
            </a:r>
            <a:r>
              <a:rPr sz="587" spc="113" dirty="0">
                <a:solidFill>
                  <a:srgbClr val="231F20"/>
                </a:solidFill>
                <a:latin typeface="Arial"/>
                <a:cs typeface="Arial"/>
              </a:rPr>
              <a:t> </a:t>
            </a:r>
            <a:r>
              <a:rPr sz="587" dirty="0">
                <a:solidFill>
                  <a:srgbClr val="231F20"/>
                </a:solidFill>
                <a:latin typeface="Arial"/>
                <a:cs typeface="Arial"/>
              </a:rPr>
              <a:t>both</a:t>
            </a:r>
            <a:r>
              <a:rPr sz="587" spc="111" dirty="0">
                <a:solidFill>
                  <a:srgbClr val="231F20"/>
                </a:solidFill>
                <a:latin typeface="Arial"/>
                <a:cs typeface="Arial"/>
              </a:rPr>
              <a:t> </a:t>
            </a:r>
            <a:r>
              <a:rPr sz="587" dirty="0">
                <a:solidFill>
                  <a:srgbClr val="231F20"/>
                </a:solidFill>
                <a:latin typeface="Arial"/>
                <a:cs typeface="Arial"/>
              </a:rPr>
              <a:t>multiple</a:t>
            </a:r>
            <a:r>
              <a:rPr sz="587" spc="111" dirty="0">
                <a:solidFill>
                  <a:srgbClr val="231F20"/>
                </a:solidFill>
                <a:latin typeface="Arial"/>
                <a:cs typeface="Arial"/>
              </a:rPr>
              <a:t> </a:t>
            </a:r>
            <a:r>
              <a:rPr sz="587" dirty="0">
                <a:solidFill>
                  <a:srgbClr val="231F20"/>
                </a:solidFill>
                <a:latin typeface="Arial"/>
                <a:cs typeface="Arial"/>
              </a:rPr>
              <a:t>volumetric</a:t>
            </a:r>
            <a:r>
              <a:rPr sz="587" spc="111" dirty="0">
                <a:solidFill>
                  <a:srgbClr val="231F20"/>
                </a:solidFill>
                <a:latin typeface="Arial"/>
                <a:cs typeface="Arial"/>
              </a:rPr>
              <a:t> </a:t>
            </a:r>
            <a:r>
              <a:rPr sz="587" dirty="0">
                <a:solidFill>
                  <a:srgbClr val="231F20"/>
                </a:solidFill>
                <a:latin typeface="Arial"/>
                <a:cs typeface="Arial"/>
              </a:rPr>
              <a:t>units</a:t>
            </a:r>
            <a:r>
              <a:rPr sz="587" spc="113" dirty="0">
                <a:solidFill>
                  <a:srgbClr val="231F20"/>
                </a:solidFill>
                <a:latin typeface="Arial"/>
                <a:cs typeface="Arial"/>
              </a:rPr>
              <a:t> </a:t>
            </a:r>
            <a:r>
              <a:rPr sz="587" spc="-7" dirty="0">
                <a:solidFill>
                  <a:srgbClr val="231F20"/>
                </a:solidFill>
                <a:latin typeface="Arial"/>
                <a:cs typeface="Arial"/>
              </a:rPr>
              <a:t>(e.g., </a:t>
            </a:r>
            <a:r>
              <a:rPr sz="587" dirty="0">
                <a:solidFill>
                  <a:srgbClr val="231F20"/>
                </a:solidFill>
                <a:latin typeface="Arial"/>
                <a:cs typeface="Arial"/>
              </a:rPr>
              <a:t>teaspoonsful,</a:t>
            </a:r>
            <a:r>
              <a:rPr sz="587" spc="87" dirty="0">
                <a:solidFill>
                  <a:srgbClr val="231F20"/>
                </a:solidFill>
                <a:latin typeface="Arial"/>
                <a:cs typeface="Arial"/>
              </a:rPr>
              <a:t> </a:t>
            </a:r>
            <a:r>
              <a:rPr sz="587" dirty="0">
                <a:solidFill>
                  <a:srgbClr val="231F20"/>
                </a:solidFill>
                <a:latin typeface="Arial"/>
                <a:cs typeface="Arial"/>
              </a:rPr>
              <a:t>tablespoonsful)</a:t>
            </a:r>
            <a:r>
              <a:rPr sz="587" spc="89" dirty="0">
                <a:solidFill>
                  <a:srgbClr val="231F20"/>
                </a:solidFill>
                <a:latin typeface="Arial"/>
                <a:cs typeface="Arial"/>
              </a:rPr>
              <a:t> </a:t>
            </a:r>
            <a:r>
              <a:rPr sz="587" dirty="0">
                <a:solidFill>
                  <a:srgbClr val="231F20"/>
                </a:solidFill>
                <a:latin typeface="Arial"/>
                <a:cs typeface="Arial"/>
              </a:rPr>
              <a:t>and</a:t>
            </a:r>
            <a:r>
              <a:rPr sz="587" spc="89" dirty="0">
                <a:solidFill>
                  <a:srgbClr val="231F20"/>
                </a:solidFill>
                <a:latin typeface="Arial"/>
                <a:cs typeface="Arial"/>
              </a:rPr>
              <a:t> </a:t>
            </a:r>
            <a:r>
              <a:rPr sz="587" dirty="0">
                <a:solidFill>
                  <a:srgbClr val="231F20"/>
                </a:solidFill>
                <a:latin typeface="Arial"/>
                <a:cs typeface="Arial"/>
              </a:rPr>
              <a:t>multiple</a:t>
            </a:r>
            <a:r>
              <a:rPr sz="587" spc="87" dirty="0">
                <a:solidFill>
                  <a:srgbClr val="231F20"/>
                </a:solidFill>
                <a:latin typeface="Arial"/>
                <a:cs typeface="Arial"/>
              </a:rPr>
              <a:t> </a:t>
            </a:r>
            <a:r>
              <a:rPr sz="587" dirty="0">
                <a:solidFill>
                  <a:srgbClr val="231F20"/>
                </a:solidFill>
                <a:latin typeface="Arial"/>
                <a:cs typeface="Arial"/>
              </a:rPr>
              <a:t>abbreviations</a:t>
            </a:r>
            <a:r>
              <a:rPr sz="587" spc="89" dirty="0">
                <a:solidFill>
                  <a:srgbClr val="231F20"/>
                </a:solidFill>
                <a:latin typeface="Arial"/>
                <a:cs typeface="Arial"/>
              </a:rPr>
              <a:t> </a:t>
            </a:r>
            <a:r>
              <a:rPr sz="587" dirty="0">
                <a:solidFill>
                  <a:srgbClr val="231F20"/>
                </a:solidFill>
                <a:latin typeface="Arial"/>
                <a:cs typeface="Arial"/>
              </a:rPr>
              <a:t>for</a:t>
            </a:r>
            <a:r>
              <a:rPr sz="587" spc="89" dirty="0">
                <a:solidFill>
                  <a:srgbClr val="231F20"/>
                </a:solidFill>
                <a:latin typeface="Arial"/>
                <a:cs typeface="Arial"/>
              </a:rPr>
              <a:t> </a:t>
            </a:r>
            <a:r>
              <a:rPr sz="587" dirty="0">
                <a:solidFill>
                  <a:srgbClr val="231F20"/>
                </a:solidFill>
                <a:latin typeface="Arial"/>
                <a:cs typeface="Arial"/>
              </a:rPr>
              <a:t>the</a:t>
            </a:r>
            <a:r>
              <a:rPr sz="587" spc="87" dirty="0">
                <a:solidFill>
                  <a:srgbClr val="231F20"/>
                </a:solidFill>
                <a:latin typeface="Arial"/>
                <a:cs typeface="Arial"/>
              </a:rPr>
              <a:t> </a:t>
            </a:r>
            <a:r>
              <a:rPr sz="587" dirty="0">
                <a:solidFill>
                  <a:srgbClr val="231F20"/>
                </a:solidFill>
                <a:latin typeface="Arial"/>
                <a:cs typeface="Arial"/>
              </a:rPr>
              <a:t>same</a:t>
            </a:r>
            <a:r>
              <a:rPr sz="587" spc="89" dirty="0">
                <a:solidFill>
                  <a:srgbClr val="231F20"/>
                </a:solidFill>
                <a:latin typeface="Arial"/>
                <a:cs typeface="Arial"/>
              </a:rPr>
              <a:t> </a:t>
            </a:r>
            <a:r>
              <a:rPr sz="587" spc="-7" dirty="0">
                <a:solidFill>
                  <a:srgbClr val="231F20"/>
                </a:solidFill>
                <a:latin typeface="Arial"/>
                <a:cs typeface="Arial"/>
              </a:rPr>
              <a:t>volu- </a:t>
            </a:r>
            <a:r>
              <a:rPr sz="587" dirty="0">
                <a:solidFill>
                  <a:srgbClr val="231F20"/>
                </a:solidFill>
                <a:latin typeface="Arial"/>
                <a:cs typeface="Arial"/>
              </a:rPr>
              <a:t>metric</a:t>
            </a:r>
            <a:r>
              <a:rPr sz="587" spc="45" dirty="0">
                <a:solidFill>
                  <a:srgbClr val="231F20"/>
                </a:solidFill>
                <a:latin typeface="Arial"/>
                <a:cs typeface="Arial"/>
              </a:rPr>
              <a:t> </a:t>
            </a:r>
            <a:r>
              <a:rPr sz="587" dirty="0">
                <a:solidFill>
                  <a:srgbClr val="231F20"/>
                </a:solidFill>
                <a:latin typeface="Arial"/>
                <a:cs typeface="Arial"/>
              </a:rPr>
              <a:t>units</a:t>
            </a:r>
            <a:r>
              <a:rPr sz="587" spc="45" dirty="0">
                <a:solidFill>
                  <a:srgbClr val="231F20"/>
                </a:solidFill>
                <a:latin typeface="Arial"/>
                <a:cs typeface="Arial"/>
              </a:rPr>
              <a:t> </a:t>
            </a:r>
            <a:r>
              <a:rPr sz="587" dirty="0">
                <a:solidFill>
                  <a:srgbClr val="231F20"/>
                </a:solidFill>
                <a:latin typeface="Arial"/>
                <a:cs typeface="Arial"/>
              </a:rPr>
              <a:t>(e.g.,</a:t>
            </a:r>
            <a:r>
              <a:rPr sz="587" spc="45" dirty="0">
                <a:solidFill>
                  <a:srgbClr val="231F20"/>
                </a:solidFill>
                <a:latin typeface="Arial"/>
                <a:cs typeface="Arial"/>
              </a:rPr>
              <a:t> </a:t>
            </a:r>
            <a:r>
              <a:rPr sz="587" dirty="0">
                <a:solidFill>
                  <a:srgbClr val="231F20"/>
                </a:solidFill>
                <a:latin typeface="Arial"/>
                <a:cs typeface="Arial"/>
              </a:rPr>
              <a:t>mL,</a:t>
            </a:r>
            <a:r>
              <a:rPr sz="587" spc="45" dirty="0">
                <a:solidFill>
                  <a:srgbClr val="231F20"/>
                </a:solidFill>
                <a:latin typeface="Arial"/>
                <a:cs typeface="Arial"/>
              </a:rPr>
              <a:t> </a:t>
            </a:r>
            <a:r>
              <a:rPr sz="587" dirty="0">
                <a:solidFill>
                  <a:srgbClr val="231F20"/>
                </a:solidFill>
                <a:latin typeface="Arial"/>
                <a:cs typeface="Arial"/>
              </a:rPr>
              <a:t>cc,</a:t>
            </a:r>
            <a:r>
              <a:rPr sz="587" spc="45" dirty="0">
                <a:solidFill>
                  <a:srgbClr val="231F20"/>
                </a:solidFill>
                <a:latin typeface="Arial"/>
                <a:cs typeface="Arial"/>
              </a:rPr>
              <a:t> </a:t>
            </a:r>
            <a:r>
              <a:rPr sz="587" dirty="0">
                <a:solidFill>
                  <a:srgbClr val="231F20"/>
                </a:solidFill>
                <a:latin typeface="Arial"/>
                <a:cs typeface="Arial"/>
              </a:rPr>
              <a:t>mls;</a:t>
            </a:r>
            <a:r>
              <a:rPr sz="587" spc="45" dirty="0">
                <a:solidFill>
                  <a:srgbClr val="231F20"/>
                </a:solidFill>
                <a:latin typeface="Arial"/>
                <a:cs typeface="Arial"/>
              </a:rPr>
              <a:t> </a:t>
            </a:r>
            <a:r>
              <a:rPr sz="587" dirty="0">
                <a:solidFill>
                  <a:srgbClr val="231F20"/>
                </a:solidFill>
                <a:latin typeface="Arial"/>
                <a:cs typeface="Arial"/>
              </a:rPr>
              <a:t>tsp,</a:t>
            </a:r>
            <a:r>
              <a:rPr sz="587" spc="45" dirty="0">
                <a:solidFill>
                  <a:srgbClr val="231F20"/>
                </a:solidFill>
                <a:latin typeface="Arial"/>
                <a:cs typeface="Arial"/>
              </a:rPr>
              <a:t> </a:t>
            </a:r>
            <a:r>
              <a:rPr sz="587" spc="-28" dirty="0">
                <a:solidFill>
                  <a:srgbClr val="231F20"/>
                </a:solidFill>
                <a:latin typeface="Arial"/>
                <a:cs typeface="Arial"/>
              </a:rPr>
              <a:t>TSP,</a:t>
            </a:r>
            <a:r>
              <a:rPr sz="587" spc="45" dirty="0">
                <a:solidFill>
                  <a:srgbClr val="231F20"/>
                </a:solidFill>
                <a:latin typeface="Arial"/>
                <a:cs typeface="Arial"/>
              </a:rPr>
              <a:t> </a:t>
            </a:r>
            <a:r>
              <a:rPr sz="587" dirty="0">
                <a:solidFill>
                  <a:srgbClr val="231F20"/>
                </a:solidFill>
                <a:latin typeface="Arial"/>
                <a:cs typeface="Arial"/>
              </a:rPr>
              <a:t>t)</a:t>
            </a:r>
            <a:r>
              <a:rPr sz="587" spc="45" dirty="0">
                <a:solidFill>
                  <a:srgbClr val="231F20"/>
                </a:solidFill>
                <a:latin typeface="Arial"/>
                <a:cs typeface="Arial"/>
              </a:rPr>
              <a:t> </a:t>
            </a:r>
            <a:r>
              <a:rPr sz="587" dirty="0">
                <a:solidFill>
                  <a:srgbClr val="231F20"/>
                </a:solidFill>
                <a:latin typeface="Arial"/>
                <a:cs typeface="Arial"/>
              </a:rPr>
              <a:t>increases</a:t>
            </a:r>
            <a:r>
              <a:rPr sz="587" spc="45" dirty="0">
                <a:solidFill>
                  <a:srgbClr val="231F20"/>
                </a:solidFill>
                <a:latin typeface="Arial"/>
                <a:cs typeface="Arial"/>
              </a:rPr>
              <a:t> </a:t>
            </a:r>
            <a:r>
              <a:rPr sz="587" dirty="0">
                <a:solidFill>
                  <a:srgbClr val="231F20"/>
                </a:solidFill>
                <a:latin typeface="Arial"/>
                <a:cs typeface="Arial"/>
              </a:rPr>
              <a:t>the</a:t>
            </a:r>
            <a:r>
              <a:rPr sz="587" spc="45" dirty="0">
                <a:solidFill>
                  <a:srgbClr val="231F20"/>
                </a:solidFill>
                <a:latin typeface="Arial"/>
                <a:cs typeface="Arial"/>
              </a:rPr>
              <a:t> </a:t>
            </a:r>
            <a:r>
              <a:rPr sz="587" dirty="0">
                <a:solidFill>
                  <a:srgbClr val="231F20"/>
                </a:solidFill>
                <a:latin typeface="Arial"/>
                <a:cs typeface="Arial"/>
              </a:rPr>
              <a:t>likelihood</a:t>
            </a:r>
            <a:r>
              <a:rPr sz="587" spc="45" dirty="0">
                <a:solidFill>
                  <a:srgbClr val="231F20"/>
                </a:solidFill>
                <a:latin typeface="Arial"/>
                <a:cs typeface="Arial"/>
              </a:rPr>
              <a:t> </a:t>
            </a:r>
            <a:r>
              <a:rPr sz="587" dirty="0">
                <a:solidFill>
                  <a:srgbClr val="231F20"/>
                </a:solidFill>
                <a:latin typeface="Arial"/>
                <a:cs typeface="Arial"/>
              </a:rPr>
              <a:t>of</a:t>
            </a:r>
            <a:r>
              <a:rPr sz="587" spc="45" dirty="0">
                <a:solidFill>
                  <a:srgbClr val="231F20"/>
                </a:solidFill>
                <a:latin typeface="Arial"/>
                <a:cs typeface="Arial"/>
              </a:rPr>
              <a:t> </a:t>
            </a:r>
            <a:r>
              <a:rPr sz="587" spc="-7" dirty="0">
                <a:solidFill>
                  <a:srgbClr val="231F20"/>
                </a:solidFill>
                <a:latin typeface="Arial"/>
                <a:cs typeface="Arial"/>
              </a:rPr>
              <a:t>dosing </a:t>
            </a:r>
            <a:r>
              <a:rPr sz="587" dirty="0">
                <a:solidFill>
                  <a:srgbClr val="231F20"/>
                </a:solidFill>
                <a:latin typeface="Arial"/>
                <a:cs typeface="Arial"/>
              </a:rPr>
              <a:t>errors.</a:t>
            </a:r>
            <a:r>
              <a:rPr sz="587" spc="59" dirty="0">
                <a:solidFill>
                  <a:srgbClr val="231F20"/>
                </a:solidFill>
                <a:latin typeface="Arial"/>
                <a:cs typeface="Arial"/>
              </a:rPr>
              <a:t> </a:t>
            </a:r>
            <a:r>
              <a:rPr sz="587" dirty="0">
                <a:solidFill>
                  <a:srgbClr val="231F20"/>
                </a:solidFill>
                <a:latin typeface="Arial"/>
                <a:cs typeface="Arial"/>
              </a:rPr>
              <a:t>Opportunities</a:t>
            </a:r>
            <a:r>
              <a:rPr sz="587" spc="59" dirty="0">
                <a:solidFill>
                  <a:srgbClr val="231F20"/>
                </a:solidFill>
                <a:latin typeface="Arial"/>
                <a:cs typeface="Arial"/>
              </a:rPr>
              <a:t> </a:t>
            </a:r>
            <a:r>
              <a:rPr sz="587" dirty="0">
                <a:solidFill>
                  <a:srgbClr val="231F20"/>
                </a:solidFill>
                <a:latin typeface="Arial"/>
                <a:cs typeface="Arial"/>
              </a:rPr>
              <a:t>for</a:t>
            </a:r>
            <a:r>
              <a:rPr sz="587" spc="59" dirty="0">
                <a:solidFill>
                  <a:srgbClr val="231F20"/>
                </a:solidFill>
                <a:latin typeface="Arial"/>
                <a:cs typeface="Arial"/>
              </a:rPr>
              <a:t> </a:t>
            </a:r>
            <a:r>
              <a:rPr sz="587" dirty="0">
                <a:solidFill>
                  <a:srgbClr val="231F20"/>
                </a:solidFill>
                <a:latin typeface="Arial"/>
                <a:cs typeface="Arial"/>
              </a:rPr>
              <a:t>error</a:t>
            </a:r>
            <a:r>
              <a:rPr sz="587" spc="59" dirty="0">
                <a:solidFill>
                  <a:srgbClr val="231F20"/>
                </a:solidFill>
                <a:latin typeface="Arial"/>
                <a:cs typeface="Arial"/>
              </a:rPr>
              <a:t> </a:t>
            </a:r>
            <a:r>
              <a:rPr sz="587" dirty="0">
                <a:solidFill>
                  <a:srgbClr val="231F20"/>
                </a:solidFill>
                <a:latin typeface="Arial"/>
                <a:cs typeface="Arial"/>
              </a:rPr>
              <a:t>exist</a:t>
            </a:r>
            <a:r>
              <a:rPr sz="587" spc="59" dirty="0">
                <a:solidFill>
                  <a:srgbClr val="231F20"/>
                </a:solidFill>
                <a:latin typeface="Arial"/>
                <a:cs typeface="Arial"/>
              </a:rPr>
              <a:t> </a:t>
            </a:r>
            <a:r>
              <a:rPr sz="587" dirty="0">
                <a:solidFill>
                  <a:srgbClr val="231F20"/>
                </a:solidFill>
                <a:latin typeface="Arial"/>
                <a:cs typeface="Arial"/>
              </a:rPr>
              <a:t>with</a:t>
            </a:r>
            <a:r>
              <a:rPr sz="587" spc="59" dirty="0">
                <a:solidFill>
                  <a:srgbClr val="231F20"/>
                </a:solidFill>
                <a:latin typeface="Arial"/>
                <a:cs typeface="Arial"/>
              </a:rPr>
              <a:t> </a:t>
            </a:r>
            <a:r>
              <a:rPr sz="587" dirty="0">
                <a:solidFill>
                  <a:srgbClr val="231F20"/>
                </a:solidFill>
                <a:latin typeface="Arial"/>
                <a:cs typeface="Arial"/>
              </a:rPr>
              <a:t>each</a:t>
            </a:r>
            <a:r>
              <a:rPr sz="587" spc="59" dirty="0">
                <a:solidFill>
                  <a:srgbClr val="231F20"/>
                </a:solidFill>
                <a:latin typeface="Arial"/>
                <a:cs typeface="Arial"/>
              </a:rPr>
              <a:t> </a:t>
            </a:r>
            <a:r>
              <a:rPr sz="587" dirty="0">
                <a:solidFill>
                  <a:srgbClr val="231F20"/>
                </a:solidFill>
                <a:latin typeface="Arial"/>
                <a:cs typeface="Arial"/>
              </a:rPr>
              <a:t>administration</a:t>
            </a:r>
            <a:r>
              <a:rPr sz="587" spc="59" dirty="0">
                <a:solidFill>
                  <a:srgbClr val="231F20"/>
                </a:solidFill>
                <a:latin typeface="Arial"/>
                <a:cs typeface="Arial"/>
              </a:rPr>
              <a:t> </a:t>
            </a:r>
            <a:r>
              <a:rPr sz="587" dirty="0">
                <a:solidFill>
                  <a:srgbClr val="231F20"/>
                </a:solidFill>
                <a:latin typeface="Arial"/>
                <a:cs typeface="Arial"/>
              </a:rPr>
              <a:t>of</a:t>
            </a:r>
            <a:r>
              <a:rPr sz="587" spc="59" dirty="0">
                <a:solidFill>
                  <a:srgbClr val="231F20"/>
                </a:solidFill>
                <a:latin typeface="Arial"/>
                <a:cs typeface="Arial"/>
              </a:rPr>
              <a:t> </a:t>
            </a:r>
            <a:r>
              <a:rPr sz="587" dirty="0">
                <a:solidFill>
                  <a:srgbClr val="231F20"/>
                </a:solidFill>
                <a:latin typeface="Arial"/>
                <a:cs typeface="Arial"/>
              </a:rPr>
              <a:t>an</a:t>
            </a:r>
            <a:r>
              <a:rPr sz="587" spc="59" dirty="0">
                <a:solidFill>
                  <a:srgbClr val="231F20"/>
                </a:solidFill>
                <a:latin typeface="Arial"/>
                <a:cs typeface="Arial"/>
              </a:rPr>
              <a:t> </a:t>
            </a:r>
            <a:r>
              <a:rPr sz="587" dirty="0">
                <a:solidFill>
                  <a:srgbClr val="231F20"/>
                </a:solidFill>
                <a:latin typeface="Arial"/>
                <a:cs typeface="Arial"/>
              </a:rPr>
              <a:t>oral</a:t>
            </a:r>
            <a:r>
              <a:rPr sz="587" spc="59" dirty="0">
                <a:solidFill>
                  <a:srgbClr val="231F20"/>
                </a:solidFill>
                <a:latin typeface="Arial"/>
                <a:cs typeface="Arial"/>
              </a:rPr>
              <a:t> </a:t>
            </a:r>
            <a:r>
              <a:rPr sz="587" spc="-7" dirty="0">
                <a:solidFill>
                  <a:srgbClr val="231F20"/>
                </a:solidFill>
                <a:latin typeface="Arial"/>
                <a:cs typeface="Arial"/>
              </a:rPr>
              <a:t>liquid </a:t>
            </a:r>
            <a:r>
              <a:rPr sz="587" dirty="0">
                <a:solidFill>
                  <a:srgbClr val="231F20"/>
                </a:solidFill>
                <a:latin typeface="Arial"/>
                <a:cs typeface="Arial"/>
              </a:rPr>
              <a:t>medication and,</a:t>
            </a:r>
            <a:r>
              <a:rPr sz="587" spc="4" dirty="0">
                <a:solidFill>
                  <a:srgbClr val="231F20"/>
                </a:solidFill>
                <a:latin typeface="Arial"/>
                <a:cs typeface="Arial"/>
              </a:rPr>
              <a:t> </a:t>
            </a:r>
            <a:r>
              <a:rPr sz="587" spc="-7" dirty="0">
                <a:solidFill>
                  <a:srgbClr val="231F20"/>
                </a:solidFill>
                <a:latin typeface="Arial"/>
                <a:cs typeface="Arial"/>
              </a:rPr>
              <a:t>unless</a:t>
            </a:r>
            <a:r>
              <a:rPr sz="587" dirty="0">
                <a:solidFill>
                  <a:srgbClr val="231F20"/>
                </a:solidFill>
                <a:latin typeface="Arial"/>
                <a:cs typeface="Arial"/>
              </a:rPr>
              <a:t> coordinated</a:t>
            </a:r>
            <a:r>
              <a:rPr sz="587" spc="4" dirty="0">
                <a:solidFill>
                  <a:srgbClr val="231F20"/>
                </a:solidFill>
                <a:latin typeface="Arial"/>
                <a:cs typeface="Arial"/>
              </a:rPr>
              <a:t> </a:t>
            </a:r>
            <a:r>
              <a:rPr sz="587" dirty="0">
                <a:solidFill>
                  <a:srgbClr val="231F20"/>
                </a:solidFill>
                <a:latin typeface="Arial"/>
                <a:cs typeface="Arial"/>
              </a:rPr>
              <a:t>with dispensing</a:t>
            </a:r>
            <a:r>
              <a:rPr sz="587" spc="4" dirty="0">
                <a:solidFill>
                  <a:srgbClr val="231F20"/>
                </a:solidFill>
                <a:latin typeface="Arial"/>
                <a:cs typeface="Arial"/>
              </a:rPr>
              <a:t> </a:t>
            </a:r>
            <a:r>
              <a:rPr sz="587" dirty="0">
                <a:solidFill>
                  <a:srgbClr val="231F20"/>
                </a:solidFill>
                <a:latin typeface="Arial"/>
                <a:cs typeface="Arial"/>
              </a:rPr>
              <a:t>of</a:t>
            </a:r>
            <a:r>
              <a:rPr sz="587" spc="4" dirty="0">
                <a:solidFill>
                  <a:srgbClr val="231F20"/>
                </a:solidFill>
                <a:latin typeface="Arial"/>
                <a:cs typeface="Arial"/>
              </a:rPr>
              <a:t> </a:t>
            </a:r>
            <a:r>
              <a:rPr sz="587" dirty="0">
                <a:solidFill>
                  <a:srgbClr val="231F20"/>
                </a:solidFill>
                <a:latin typeface="Arial"/>
                <a:cs typeface="Arial"/>
              </a:rPr>
              <a:t>appropriate oral</a:t>
            </a:r>
            <a:r>
              <a:rPr sz="587" spc="4" dirty="0">
                <a:solidFill>
                  <a:srgbClr val="231F20"/>
                </a:solidFill>
                <a:latin typeface="Arial"/>
                <a:cs typeface="Arial"/>
              </a:rPr>
              <a:t> </a:t>
            </a:r>
            <a:r>
              <a:rPr sz="587" spc="-7" dirty="0">
                <a:solidFill>
                  <a:srgbClr val="231F20"/>
                </a:solidFill>
                <a:latin typeface="Arial"/>
                <a:cs typeface="Arial"/>
              </a:rPr>
              <a:t>dosing </a:t>
            </a:r>
            <a:r>
              <a:rPr sz="587" dirty="0">
                <a:solidFill>
                  <a:srgbClr val="231F20"/>
                </a:solidFill>
                <a:latin typeface="Arial"/>
                <a:cs typeface="Arial"/>
              </a:rPr>
              <a:t>devices</a:t>
            </a:r>
            <a:r>
              <a:rPr sz="587" spc="35" dirty="0">
                <a:solidFill>
                  <a:srgbClr val="231F20"/>
                </a:solidFill>
                <a:latin typeface="Arial"/>
                <a:cs typeface="Arial"/>
              </a:rPr>
              <a:t> </a:t>
            </a:r>
            <a:r>
              <a:rPr sz="587" dirty="0">
                <a:solidFill>
                  <a:srgbClr val="231F20"/>
                </a:solidFill>
                <a:latin typeface="Arial"/>
                <a:cs typeface="Arial"/>
              </a:rPr>
              <a:t>and</a:t>
            </a:r>
            <a:r>
              <a:rPr sz="587" spc="35" dirty="0">
                <a:solidFill>
                  <a:srgbClr val="231F20"/>
                </a:solidFill>
                <a:latin typeface="Arial"/>
                <a:cs typeface="Arial"/>
              </a:rPr>
              <a:t> </a:t>
            </a:r>
            <a:r>
              <a:rPr sz="587" dirty="0">
                <a:solidFill>
                  <a:srgbClr val="231F20"/>
                </a:solidFill>
                <a:latin typeface="Arial"/>
                <a:cs typeface="Arial"/>
              </a:rPr>
              <a:t>optimal</a:t>
            </a:r>
            <a:r>
              <a:rPr sz="587" spc="37" dirty="0">
                <a:solidFill>
                  <a:srgbClr val="231F20"/>
                </a:solidFill>
                <a:latin typeface="Arial"/>
                <a:cs typeface="Arial"/>
              </a:rPr>
              <a:t> </a:t>
            </a:r>
            <a:r>
              <a:rPr sz="587" dirty="0">
                <a:solidFill>
                  <a:srgbClr val="231F20"/>
                </a:solidFill>
                <a:latin typeface="Arial"/>
                <a:cs typeface="Arial"/>
              </a:rPr>
              <a:t>counseling,</a:t>
            </a:r>
            <a:r>
              <a:rPr sz="587" spc="35" dirty="0">
                <a:solidFill>
                  <a:srgbClr val="231F20"/>
                </a:solidFill>
                <a:latin typeface="Arial"/>
                <a:cs typeface="Arial"/>
              </a:rPr>
              <a:t> </a:t>
            </a:r>
            <a:r>
              <a:rPr sz="587" dirty="0">
                <a:solidFill>
                  <a:srgbClr val="231F20"/>
                </a:solidFill>
                <a:latin typeface="Arial"/>
                <a:cs typeface="Arial"/>
              </a:rPr>
              <a:t>can</a:t>
            </a:r>
            <a:r>
              <a:rPr sz="587" spc="37" dirty="0">
                <a:solidFill>
                  <a:srgbClr val="231F20"/>
                </a:solidFill>
                <a:latin typeface="Arial"/>
                <a:cs typeface="Arial"/>
              </a:rPr>
              <a:t> </a:t>
            </a:r>
            <a:r>
              <a:rPr sz="587" dirty="0">
                <a:solidFill>
                  <a:srgbClr val="231F20"/>
                </a:solidFill>
                <a:latin typeface="Arial"/>
                <a:cs typeface="Arial"/>
              </a:rPr>
              <a:t>result</a:t>
            </a:r>
            <a:r>
              <a:rPr sz="587" spc="35" dirty="0">
                <a:solidFill>
                  <a:srgbClr val="231F20"/>
                </a:solidFill>
                <a:latin typeface="Arial"/>
                <a:cs typeface="Arial"/>
              </a:rPr>
              <a:t> </a:t>
            </a:r>
            <a:r>
              <a:rPr sz="587" dirty="0">
                <a:solidFill>
                  <a:srgbClr val="231F20"/>
                </a:solidFill>
                <a:latin typeface="Arial"/>
                <a:cs typeface="Arial"/>
              </a:rPr>
              <a:t>in</a:t>
            </a:r>
            <a:r>
              <a:rPr sz="587" spc="35" dirty="0">
                <a:solidFill>
                  <a:srgbClr val="231F20"/>
                </a:solidFill>
                <a:latin typeface="Arial"/>
                <a:cs typeface="Arial"/>
              </a:rPr>
              <a:t> </a:t>
            </a:r>
            <a:r>
              <a:rPr sz="587" dirty="0">
                <a:solidFill>
                  <a:srgbClr val="231F20"/>
                </a:solidFill>
                <a:latin typeface="Arial"/>
                <a:cs typeface="Arial"/>
              </a:rPr>
              <a:t>use</a:t>
            </a:r>
            <a:r>
              <a:rPr sz="587" spc="37" dirty="0">
                <a:solidFill>
                  <a:srgbClr val="231F20"/>
                </a:solidFill>
                <a:latin typeface="Arial"/>
                <a:cs typeface="Arial"/>
              </a:rPr>
              <a:t> </a:t>
            </a:r>
            <a:r>
              <a:rPr sz="587" dirty="0">
                <a:solidFill>
                  <a:srgbClr val="231F20"/>
                </a:solidFill>
                <a:latin typeface="Arial"/>
                <a:cs typeface="Arial"/>
              </a:rPr>
              <a:t>of</a:t>
            </a:r>
            <a:r>
              <a:rPr sz="587" spc="35" dirty="0">
                <a:solidFill>
                  <a:srgbClr val="231F20"/>
                </a:solidFill>
                <a:latin typeface="Arial"/>
                <a:cs typeface="Arial"/>
              </a:rPr>
              <a:t> </a:t>
            </a:r>
            <a:r>
              <a:rPr sz="587" dirty="0">
                <a:solidFill>
                  <a:srgbClr val="231F20"/>
                </a:solidFill>
                <a:latin typeface="Arial"/>
                <a:cs typeface="Arial"/>
              </a:rPr>
              <a:t>household</a:t>
            </a:r>
            <a:r>
              <a:rPr sz="587" spc="37" dirty="0">
                <a:solidFill>
                  <a:srgbClr val="231F20"/>
                </a:solidFill>
                <a:latin typeface="Arial"/>
                <a:cs typeface="Arial"/>
              </a:rPr>
              <a:t> </a:t>
            </a:r>
            <a:r>
              <a:rPr sz="587" dirty="0">
                <a:solidFill>
                  <a:srgbClr val="231F20"/>
                </a:solidFill>
                <a:latin typeface="Arial"/>
                <a:cs typeface="Arial"/>
              </a:rPr>
              <a:t>utensils</a:t>
            </a:r>
            <a:r>
              <a:rPr sz="587" spc="35" dirty="0">
                <a:solidFill>
                  <a:srgbClr val="231F20"/>
                </a:solidFill>
                <a:latin typeface="Arial"/>
                <a:cs typeface="Arial"/>
              </a:rPr>
              <a:t> </a:t>
            </a:r>
            <a:r>
              <a:rPr sz="587" spc="-7" dirty="0">
                <a:solidFill>
                  <a:srgbClr val="231F20"/>
                </a:solidFill>
                <a:latin typeface="Arial"/>
                <a:cs typeface="Arial"/>
              </a:rPr>
              <a:t>(e.g., </a:t>
            </a:r>
            <a:r>
              <a:rPr sz="587" dirty="0">
                <a:solidFill>
                  <a:srgbClr val="231F20"/>
                </a:solidFill>
                <a:latin typeface="Arial"/>
                <a:cs typeface="Arial"/>
              </a:rPr>
              <a:t>uncalibrated</a:t>
            </a:r>
            <a:r>
              <a:rPr sz="587" spc="69" dirty="0">
                <a:solidFill>
                  <a:srgbClr val="231F20"/>
                </a:solidFill>
                <a:latin typeface="Arial"/>
                <a:cs typeface="Arial"/>
              </a:rPr>
              <a:t> </a:t>
            </a:r>
            <a:r>
              <a:rPr sz="587" dirty="0">
                <a:solidFill>
                  <a:srgbClr val="231F20"/>
                </a:solidFill>
                <a:latin typeface="Arial"/>
                <a:cs typeface="Arial"/>
              </a:rPr>
              <a:t>teaspoons)</a:t>
            </a:r>
            <a:r>
              <a:rPr sz="587" spc="69" dirty="0">
                <a:solidFill>
                  <a:srgbClr val="231F20"/>
                </a:solidFill>
                <a:latin typeface="Arial"/>
                <a:cs typeface="Arial"/>
              </a:rPr>
              <a:t> </a:t>
            </a:r>
            <a:r>
              <a:rPr sz="587" dirty="0">
                <a:solidFill>
                  <a:srgbClr val="231F20"/>
                </a:solidFill>
                <a:latin typeface="Arial"/>
                <a:cs typeface="Arial"/>
              </a:rPr>
              <a:t>or</a:t>
            </a:r>
            <a:r>
              <a:rPr sz="587" spc="69" dirty="0">
                <a:solidFill>
                  <a:srgbClr val="231F20"/>
                </a:solidFill>
                <a:latin typeface="Arial"/>
                <a:cs typeface="Arial"/>
              </a:rPr>
              <a:t> </a:t>
            </a:r>
            <a:r>
              <a:rPr sz="587" dirty="0">
                <a:solidFill>
                  <a:srgbClr val="231F20"/>
                </a:solidFill>
                <a:latin typeface="Arial"/>
                <a:cs typeface="Arial"/>
              </a:rPr>
              <a:t>discordantly</a:t>
            </a:r>
            <a:r>
              <a:rPr sz="587" spc="69" dirty="0">
                <a:solidFill>
                  <a:srgbClr val="231F20"/>
                </a:solidFill>
                <a:latin typeface="Arial"/>
                <a:cs typeface="Arial"/>
              </a:rPr>
              <a:t> </a:t>
            </a:r>
            <a:r>
              <a:rPr sz="587" dirty="0">
                <a:solidFill>
                  <a:srgbClr val="231F20"/>
                </a:solidFill>
                <a:latin typeface="Arial"/>
                <a:cs typeface="Arial"/>
              </a:rPr>
              <a:t>marked</a:t>
            </a:r>
            <a:r>
              <a:rPr sz="587" spc="69" dirty="0">
                <a:solidFill>
                  <a:srgbClr val="231F20"/>
                </a:solidFill>
                <a:latin typeface="Arial"/>
                <a:cs typeface="Arial"/>
              </a:rPr>
              <a:t> </a:t>
            </a:r>
            <a:r>
              <a:rPr sz="587" dirty="0">
                <a:solidFill>
                  <a:srgbClr val="231F20"/>
                </a:solidFill>
                <a:latin typeface="Arial"/>
                <a:cs typeface="Arial"/>
              </a:rPr>
              <a:t>devices</a:t>
            </a:r>
            <a:r>
              <a:rPr sz="587" spc="72" dirty="0">
                <a:solidFill>
                  <a:srgbClr val="231F20"/>
                </a:solidFill>
                <a:latin typeface="Arial"/>
                <a:cs typeface="Arial"/>
              </a:rPr>
              <a:t> </a:t>
            </a:r>
            <a:r>
              <a:rPr sz="587" dirty="0">
                <a:solidFill>
                  <a:srgbClr val="231F20"/>
                </a:solidFill>
                <a:latin typeface="Arial"/>
                <a:cs typeface="Arial"/>
              </a:rPr>
              <a:t>that</a:t>
            </a:r>
            <a:r>
              <a:rPr sz="587" spc="69" dirty="0">
                <a:solidFill>
                  <a:srgbClr val="231F20"/>
                </a:solidFill>
                <a:latin typeface="Arial"/>
                <a:cs typeface="Arial"/>
              </a:rPr>
              <a:t> </a:t>
            </a:r>
            <a:r>
              <a:rPr sz="587" dirty="0">
                <a:solidFill>
                  <a:srgbClr val="231F20"/>
                </a:solidFill>
                <a:latin typeface="Arial"/>
                <a:cs typeface="Arial"/>
              </a:rPr>
              <a:t>can</a:t>
            </a:r>
            <a:r>
              <a:rPr sz="587" spc="69" dirty="0">
                <a:solidFill>
                  <a:srgbClr val="231F20"/>
                </a:solidFill>
                <a:latin typeface="Arial"/>
                <a:cs typeface="Arial"/>
              </a:rPr>
              <a:t> </a:t>
            </a:r>
            <a:r>
              <a:rPr sz="587" dirty="0">
                <a:solidFill>
                  <a:srgbClr val="231F20"/>
                </a:solidFill>
                <a:latin typeface="Arial"/>
                <a:cs typeface="Arial"/>
              </a:rPr>
              <a:t>further</a:t>
            </a:r>
            <a:r>
              <a:rPr sz="587" spc="69" dirty="0">
                <a:solidFill>
                  <a:srgbClr val="231F20"/>
                </a:solidFill>
                <a:latin typeface="Arial"/>
                <a:cs typeface="Arial"/>
              </a:rPr>
              <a:t> </a:t>
            </a:r>
            <a:r>
              <a:rPr sz="587" spc="-17" dirty="0">
                <a:solidFill>
                  <a:srgbClr val="231F20"/>
                </a:solidFill>
                <a:latin typeface="Arial"/>
                <a:cs typeface="Arial"/>
              </a:rPr>
              <a:t>ex- </a:t>
            </a:r>
            <a:r>
              <a:rPr sz="587" dirty="0">
                <a:solidFill>
                  <a:srgbClr val="231F20"/>
                </a:solidFill>
                <a:latin typeface="Arial"/>
                <a:cs typeface="Arial"/>
              </a:rPr>
              <a:t>acerbate</a:t>
            </a:r>
            <a:r>
              <a:rPr sz="587" spc="41" dirty="0">
                <a:solidFill>
                  <a:srgbClr val="231F20"/>
                </a:solidFill>
                <a:latin typeface="Arial"/>
                <a:cs typeface="Arial"/>
              </a:rPr>
              <a:t> </a:t>
            </a:r>
            <a:r>
              <a:rPr sz="587" dirty="0">
                <a:solidFill>
                  <a:srgbClr val="231F20"/>
                </a:solidFill>
                <a:latin typeface="Arial"/>
                <a:cs typeface="Arial"/>
              </a:rPr>
              <a:t>the</a:t>
            </a:r>
            <a:r>
              <a:rPr sz="587" spc="41" dirty="0">
                <a:solidFill>
                  <a:srgbClr val="231F20"/>
                </a:solidFill>
                <a:latin typeface="Arial"/>
                <a:cs typeface="Arial"/>
              </a:rPr>
              <a:t> </a:t>
            </a:r>
            <a:r>
              <a:rPr sz="587" dirty="0">
                <a:solidFill>
                  <a:srgbClr val="231F20"/>
                </a:solidFill>
                <a:latin typeface="Arial"/>
                <a:cs typeface="Arial"/>
              </a:rPr>
              <a:t>risk</a:t>
            </a:r>
            <a:r>
              <a:rPr sz="587" spc="41" dirty="0">
                <a:solidFill>
                  <a:srgbClr val="231F20"/>
                </a:solidFill>
                <a:latin typeface="Arial"/>
                <a:cs typeface="Arial"/>
              </a:rPr>
              <a:t> </a:t>
            </a:r>
            <a:r>
              <a:rPr sz="587" dirty="0">
                <a:solidFill>
                  <a:srgbClr val="231F20"/>
                </a:solidFill>
                <a:latin typeface="Arial"/>
                <a:cs typeface="Arial"/>
              </a:rPr>
              <a:t>of</a:t>
            </a:r>
            <a:r>
              <a:rPr sz="587" spc="41" dirty="0">
                <a:solidFill>
                  <a:srgbClr val="231F20"/>
                </a:solidFill>
                <a:latin typeface="Arial"/>
                <a:cs typeface="Arial"/>
              </a:rPr>
              <a:t> </a:t>
            </a:r>
            <a:r>
              <a:rPr sz="587" dirty="0">
                <a:solidFill>
                  <a:srgbClr val="231F20"/>
                </a:solidFill>
                <a:latin typeface="Arial"/>
                <a:cs typeface="Arial"/>
              </a:rPr>
              <a:t>error.</a:t>
            </a:r>
            <a:r>
              <a:rPr sz="587" spc="45" dirty="0">
                <a:solidFill>
                  <a:srgbClr val="231F20"/>
                </a:solidFill>
                <a:latin typeface="Arial"/>
                <a:cs typeface="Arial"/>
              </a:rPr>
              <a:t> </a:t>
            </a:r>
            <a:r>
              <a:rPr sz="587" dirty="0">
                <a:solidFill>
                  <a:srgbClr val="231F20"/>
                </a:solidFill>
                <a:latin typeface="Arial"/>
                <a:cs typeface="Arial"/>
              </a:rPr>
              <a:t>Since</a:t>
            </a:r>
            <a:r>
              <a:rPr sz="587" spc="41" dirty="0">
                <a:solidFill>
                  <a:srgbClr val="231F20"/>
                </a:solidFill>
                <a:latin typeface="Arial"/>
                <a:cs typeface="Arial"/>
              </a:rPr>
              <a:t> </a:t>
            </a:r>
            <a:r>
              <a:rPr sz="587" dirty="0">
                <a:solidFill>
                  <a:srgbClr val="231F20"/>
                </a:solidFill>
                <a:latin typeface="Arial"/>
                <a:cs typeface="Arial"/>
              </a:rPr>
              <a:t>publication</a:t>
            </a:r>
            <a:r>
              <a:rPr sz="587" spc="41" dirty="0">
                <a:solidFill>
                  <a:srgbClr val="231F20"/>
                </a:solidFill>
                <a:latin typeface="Arial"/>
                <a:cs typeface="Arial"/>
              </a:rPr>
              <a:t> </a:t>
            </a:r>
            <a:r>
              <a:rPr sz="587" dirty="0">
                <a:solidFill>
                  <a:srgbClr val="231F20"/>
                </a:solidFill>
                <a:latin typeface="Arial"/>
                <a:cs typeface="Arial"/>
              </a:rPr>
              <a:t>of</a:t>
            </a:r>
            <a:r>
              <a:rPr sz="587" spc="41" dirty="0">
                <a:solidFill>
                  <a:srgbClr val="231F20"/>
                </a:solidFill>
                <a:latin typeface="Arial"/>
                <a:cs typeface="Arial"/>
              </a:rPr>
              <a:t> </a:t>
            </a:r>
            <a:r>
              <a:rPr sz="587" dirty="0">
                <a:solidFill>
                  <a:srgbClr val="231F20"/>
                </a:solidFill>
                <a:latin typeface="Arial"/>
                <a:cs typeface="Arial"/>
              </a:rPr>
              <a:t>NCPDP’s</a:t>
            </a:r>
            <a:r>
              <a:rPr sz="587" spc="45" dirty="0">
                <a:solidFill>
                  <a:srgbClr val="231F20"/>
                </a:solidFill>
                <a:latin typeface="Arial"/>
                <a:cs typeface="Arial"/>
              </a:rPr>
              <a:t> </a:t>
            </a:r>
            <a:r>
              <a:rPr sz="587" dirty="0">
                <a:solidFill>
                  <a:srgbClr val="231F20"/>
                </a:solidFill>
                <a:latin typeface="Arial"/>
                <a:cs typeface="Arial"/>
              </a:rPr>
              <a:t>original</a:t>
            </a:r>
            <a:r>
              <a:rPr sz="587" spc="41" dirty="0">
                <a:solidFill>
                  <a:srgbClr val="231F20"/>
                </a:solidFill>
                <a:latin typeface="Arial"/>
                <a:cs typeface="Arial"/>
              </a:rPr>
              <a:t> </a:t>
            </a:r>
            <a:r>
              <a:rPr sz="587" dirty="0">
                <a:solidFill>
                  <a:srgbClr val="231F20"/>
                </a:solidFill>
                <a:latin typeface="Arial"/>
                <a:cs typeface="Arial"/>
              </a:rPr>
              <a:t>white</a:t>
            </a:r>
            <a:r>
              <a:rPr sz="587" spc="41" dirty="0">
                <a:solidFill>
                  <a:srgbClr val="231F20"/>
                </a:solidFill>
                <a:latin typeface="Arial"/>
                <a:cs typeface="Arial"/>
              </a:rPr>
              <a:t> </a:t>
            </a:r>
            <a:r>
              <a:rPr sz="587" spc="-7" dirty="0">
                <a:solidFill>
                  <a:srgbClr val="231F20"/>
                </a:solidFill>
                <a:latin typeface="Arial"/>
                <a:cs typeface="Arial"/>
              </a:rPr>
              <a:t>paper, </a:t>
            </a:r>
            <a:r>
              <a:rPr sz="587" dirty="0">
                <a:solidFill>
                  <a:srgbClr val="231F20"/>
                </a:solidFill>
                <a:latin typeface="Arial"/>
                <a:cs typeface="Arial"/>
              </a:rPr>
              <a:t>new</a:t>
            </a:r>
            <a:r>
              <a:rPr sz="587" spc="-11" dirty="0">
                <a:solidFill>
                  <a:srgbClr val="231F20"/>
                </a:solidFill>
                <a:latin typeface="Arial"/>
                <a:cs typeface="Arial"/>
              </a:rPr>
              <a:t> </a:t>
            </a:r>
            <a:r>
              <a:rPr sz="587" dirty="0">
                <a:solidFill>
                  <a:srgbClr val="231F20"/>
                </a:solidFill>
                <a:latin typeface="Arial"/>
                <a:cs typeface="Arial"/>
              </a:rPr>
              <a:t>standards</a:t>
            </a:r>
            <a:r>
              <a:rPr sz="587" spc="-7" dirty="0">
                <a:solidFill>
                  <a:srgbClr val="231F20"/>
                </a:solidFill>
                <a:latin typeface="Arial"/>
                <a:cs typeface="Arial"/>
              </a:rPr>
              <a:t> </a:t>
            </a:r>
            <a:r>
              <a:rPr sz="587" dirty="0">
                <a:solidFill>
                  <a:srgbClr val="231F20"/>
                </a:solidFill>
                <a:latin typeface="Arial"/>
                <a:cs typeface="Arial"/>
              </a:rPr>
              <a:t>have</a:t>
            </a:r>
            <a:r>
              <a:rPr sz="587" spc="-7" dirty="0">
                <a:solidFill>
                  <a:srgbClr val="231F20"/>
                </a:solidFill>
                <a:latin typeface="Arial"/>
                <a:cs typeface="Arial"/>
              </a:rPr>
              <a:t> </a:t>
            </a:r>
            <a:r>
              <a:rPr sz="587" dirty="0">
                <a:solidFill>
                  <a:srgbClr val="231F20"/>
                </a:solidFill>
                <a:latin typeface="Arial"/>
                <a:cs typeface="Arial"/>
              </a:rPr>
              <a:t>been</a:t>
            </a:r>
            <a:r>
              <a:rPr sz="587" spc="-7" dirty="0">
                <a:solidFill>
                  <a:srgbClr val="231F20"/>
                </a:solidFill>
                <a:latin typeface="Arial"/>
                <a:cs typeface="Arial"/>
              </a:rPr>
              <a:t> </a:t>
            </a:r>
            <a:r>
              <a:rPr sz="587" dirty="0">
                <a:solidFill>
                  <a:srgbClr val="231F20"/>
                </a:solidFill>
                <a:latin typeface="Arial"/>
                <a:cs typeface="Arial"/>
              </a:rPr>
              <a:t>adopted</a:t>
            </a:r>
            <a:r>
              <a:rPr sz="587" spc="-7" dirty="0">
                <a:solidFill>
                  <a:srgbClr val="231F20"/>
                </a:solidFill>
                <a:latin typeface="Arial"/>
                <a:cs typeface="Arial"/>
              </a:rPr>
              <a:t> </a:t>
            </a:r>
            <a:r>
              <a:rPr sz="587" dirty="0">
                <a:solidFill>
                  <a:srgbClr val="231F20"/>
                </a:solidFill>
                <a:latin typeface="Arial"/>
                <a:cs typeface="Arial"/>
              </a:rPr>
              <a:t>governing</a:t>
            </a:r>
            <a:r>
              <a:rPr sz="587" spc="-11" dirty="0">
                <a:solidFill>
                  <a:srgbClr val="231F20"/>
                </a:solidFill>
                <a:latin typeface="Arial"/>
                <a:cs typeface="Arial"/>
              </a:rPr>
              <a:t> </a:t>
            </a:r>
            <a:r>
              <a:rPr sz="587" dirty="0">
                <a:solidFill>
                  <a:srgbClr val="231F20"/>
                </a:solidFill>
                <a:latin typeface="Arial"/>
                <a:cs typeface="Arial"/>
              </a:rPr>
              <a:t>official</a:t>
            </a:r>
            <a:r>
              <a:rPr sz="587" spc="-7" dirty="0">
                <a:solidFill>
                  <a:srgbClr val="231F20"/>
                </a:solidFill>
                <a:latin typeface="Arial"/>
                <a:cs typeface="Arial"/>
              </a:rPr>
              <a:t> </a:t>
            </a:r>
            <a:r>
              <a:rPr sz="587" dirty="0">
                <a:solidFill>
                  <a:srgbClr val="231F20"/>
                </a:solidFill>
                <a:latin typeface="Arial"/>
                <a:cs typeface="Arial"/>
              </a:rPr>
              <a:t>liquid</a:t>
            </a:r>
            <a:r>
              <a:rPr sz="587" spc="-7" dirty="0">
                <a:solidFill>
                  <a:srgbClr val="231F20"/>
                </a:solidFill>
                <a:latin typeface="Arial"/>
                <a:cs typeface="Arial"/>
              </a:rPr>
              <a:t> </a:t>
            </a:r>
            <a:r>
              <a:rPr sz="587" dirty="0">
                <a:solidFill>
                  <a:srgbClr val="231F20"/>
                </a:solidFill>
                <a:latin typeface="Arial"/>
                <a:cs typeface="Arial"/>
              </a:rPr>
              <a:t>volume</a:t>
            </a:r>
            <a:r>
              <a:rPr sz="587" spc="-7" dirty="0">
                <a:solidFill>
                  <a:srgbClr val="231F20"/>
                </a:solidFill>
                <a:latin typeface="Arial"/>
                <a:cs typeface="Arial"/>
              </a:rPr>
              <a:t> representa- </a:t>
            </a:r>
            <a:r>
              <a:rPr sz="587" dirty="0">
                <a:solidFill>
                  <a:srgbClr val="231F20"/>
                </a:solidFill>
                <a:latin typeface="Arial"/>
                <a:cs typeface="Arial"/>
              </a:rPr>
              <a:t>tion,</a:t>
            </a:r>
            <a:r>
              <a:rPr sz="587" spc="41" dirty="0">
                <a:solidFill>
                  <a:srgbClr val="231F20"/>
                </a:solidFill>
                <a:latin typeface="Arial"/>
                <a:cs typeface="Arial"/>
              </a:rPr>
              <a:t> </a:t>
            </a:r>
            <a:r>
              <a:rPr sz="587" dirty="0">
                <a:solidFill>
                  <a:srgbClr val="231F20"/>
                </a:solidFill>
                <a:latin typeface="Arial"/>
                <a:cs typeface="Arial"/>
              </a:rPr>
              <a:t>calibrated</a:t>
            </a:r>
            <a:r>
              <a:rPr sz="587" spc="41" dirty="0">
                <a:solidFill>
                  <a:srgbClr val="231F20"/>
                </a:solidFill>
                <a:latin typeface="Arial"/>
                <a:cs typeface="Arial"/>
              </a:rPr>
              <a:t> </a:t>
            </a:r>
            <a:r>
              <a:rPr sz="587" dirty="0">
                <a:solidFill>
                  <a:srgbClr val="231F20"/>
                </a:solidFill>
                <a:latin typeface="Arial"/>
                <a:cs typeface="Arial"/>
              </a:rPr>
              <a:t>dosing</a:t>
            </a:r>
            <a:r>
              <a:rPr sz="587" spc="41" dirty="0">
                <a:solidFill>
                  <a:srgbClr val="231F20"/>
                </a:solidFill>
                <a:latin typeface="Arial"/>
                <a:cs typeface="Arial"/>
              </a:rPr>
              <a:t> </a:t>
            </a:r>
            <a:r>
              <a:rPr sz="587" dirty="0">
                <a:solidFill>
                  <a:srgbClr val="231F20"/>
                </a:solidFill>
                <a:latin typeface="Arial"/>
                <a:cs typeface="Arial"/>
              </a:rPr>
              <a:t>devices,</a:t>
            </a:r>
            <a:r>
              <a:rPr sz="587" spc="41" dirty="0">
                <a:solidFill>
                  <a:srgbClr val="231F20"/>
                </a:solidFill>
                <a:latin typeface="Arial"/>
                <a:cs typeface="Arial"/>
              </a:rPr>
              <a:t> </a:t>
            </a:r>
            <a:r>
              <a:rPr sz="587" dirty="0">
                <a:solidFill>
                  <a:srgbClr val="231F20"/>
                </a:solidFill>
                <a:latin typeface="Arial"/>
                <a:cs typeface="Arial"/>
              </a:rPr>
              <a:t>and</a:t>
            </a:r>
            <a:r>
              <a:rPr sz="587" spc="45" dirty="0">
                <a:solidFill>
                  <a:srgbClr val="231F20"/>
                </a:solidFill>
                <a:latin typeface="Arial"/>
                <a:cs typeface="Arial"/>
              </a:rPr>
              <a:t> </a:t>
            </a:r>
            <a:r>
              <a:rPr sz="587" dirty="0">
                <a:solidFill>
                  <a:srgbClr val="231F20"/>
                </a:solidFill>
                <a:latin typeface="Arial"/>
                <a:cs typeface="Arial"/>
              </a:rPr>
              <a:t>e-prescribing</a:t>
            </a:r>
            <a:r>
              <a:rPr sz="587" spc="41" dirty="0">
                <a:solidFill>
                  <a:srgbClr val="231F20"/>
                </a:solidFill>
                <a:latin typeface="Arial"/>
                <a:cs typeface="Arial"/>
              </a:rPr>
              <a:t> </a:t>
            </a:r>
            <a:r>
              <a:rPr sz="587" dirty="0">
                <a:solidFill>
                  <a:srgbClr val="231F20"/>
                </a:solidFill>
                <a:latin typeface="Arial"/>
                <a:cs typeface="Arial"/>
              </a:rPr>
              <a:t>software</a:t>
            </a:r>
            <a:r>
              <a:rPr sz="587" spc="41" dirty="0">
                <a:solidFill>
                  <a:srgbClr val="231F20"/>
                </a:solidFill>
                <a:latin typeface="Arial"/>
                <a:cs typeface="Arial"/>
              </a:rPr>
              <a:t> </a:t>
            </a:r>
            <a:r>
              <a:rPr sz="587" dirty="0">
                <a:solidFill>
                  <a:srgbClr val="231F20"/>
                </a:solidFill>
                <a:latin typeface="Arial"/>
                <a:cs typeface="Arial"/>
              </a:rPr>
              <a:t>which</a:t>
            </a:r>
            <a:r>
              <a:rPr sz="587" spc="41" dirty="0">
                <a:solidFill>
                  <a:srgbClr val="231F20"/>
                </a:solidFill>
                <a:latin typeface="Arial"/>
                <a:cs typeface="Arial"/>
              </a:rPr>
              <a:t> </a:t>
            </a:r>
            <a:r>
              <a:rPr sz="587" dirty="0">
                <a:solidFill>
                  <a:srgbClr val="231F20"/>
                </a:solidFill>
                <a:latin typeface="Arial"/>
                <a:cs typeface="Arial"/>
              </a:rPr>
              <a:t>support</a:t>
            </a:r>
            <a:r>
              <a:rPr sz="587" spc="45" dirty="0">
                <a:solidFill>
                  <a:srgbClr val="231F20"/>
                </a:solidFill>
                <a:latin typeface="Arial"/>
                <a:cs typeface="Arial"/>
              </a:rPr>
              <a:t> </a:t>
            </a:r>
            <a:r>
              <a:rPr sz="587" spc="-17" dirty="0">
                <a:solidFill>
                  <a:srgbClr val="231F20"/>
                </a:solidFill>
                <a:latin typeface="Arial"/>
                <a:cs typeface="Arial"/>
              </a:rPr>
              <a:t>the </a:t>
            </a:r>
            <a:r>
              <a:rPr sz="587" spc="-7" dirty="0">
                <a:solidFill>
                  <a:srgbClr val="231F20"/>
                </a:solidFill>
                <a:latin typeface="Arial"/>
                <a:cs typeface="Arial"/>
              </a:rPr>
              <a:t>elimination</a:t>
            </a:r>
            <a:r>
              <a:rPr sz="587" dirty="0">
                <a:solidFill>
                  <a:srgbClr val="231F20"/>
                </a:solidFill>
                <a:latin typeface="Arial"/>
                <a:cs typeface="Arial"/>
              </a:rPr>
              <a:t> of</a:t>
            </a:r>
            <a:r>
              <a:rPr sz="587" spc="4" dirty="0">
                <a:solidFill>
                  <a:srgbClr val="231F20"/>
                </a:solidFill>
                <a:latin typeface="Arial"/>
                <a:cs typeface="Arial"/>
              </a:rPr>
              <a:t> </a:t>
            </a:r>
            <a:r>
              <a:rPr sz="587" dirty="0">
                <a:solidFill>
                  <a:srgbClr val="231F20"/>
                </a:solidFill>
                <a:latin typeface="Arial"/>
                <a:cs typeface="Arial"/>
              </a:rPr>
              <a:t>non-metric</a:t>
            </a:r>
            <a:r>
              <a:rPr sz="587" spc="4" dirty="0">
                <a:solidFill>
                  <a:srgbClr val="231F20"/>
                </a:solidFill>
                <a:latin typeface="Arial"/>
                <a:cs typeface="Arial"/>
              </a:rPr>
              <a:t> </a:t>
            </a:r>
            <a:r>
              <a:rPr sz="587" dirty="0">
                <a:solidFill>
                  <a:srgbClr val="231F20"/>
                </a:solidFill>
                <a:latin typeface="Arial"/>
                <a:cs typeface="Arial"/>
              </a:rPr>
              <a:t>units</a:t>
            </a:r>
            <a:r>
              <a:rPr sz="587" spc="4" dirty="0">
                <a:solidFill>
                  <a:srgbClr val="231F20"/>
                </a:solidFill>
                <a:latin typeface="Arial"/>
                <a:cs typeface="Arial"/>
              </a:rPr>
              <a:t> </a:t>
            </a:r>
            <a:r>
              <a:rPr sz="587" dirty="0">
                <a:solidFill>
                  <a:srgbClr val="231F20"/>
                </a:solidFill>
                <a:latin typeface="Arial"/>
                <a:cs typeface="Arial"/>
              </a:rPr>
              <a:t>to reduce</a:t>
            </a:r>
            <a:r>
              <a:rPr sz="587" spc="4" dirty="0">
                <a:solidFill>
                  <a:srgbClr val="231F20"/>
                </a:solidFill>
                <a:latin typeface="Arial"/>
                <a:cs typeface="Arial"/>
              </a:rPr>
              <a:t> </a:t>
            </a:r>
            <a:r>
              <a:rPr sz="587" dirty="0">
                <a:solidFill>
                  <a:srgbClr val="231F20"/>
                </a:solidFill>
                <a:latin typeface="Arial"/>
                <a:cs typeface="Arial"/>
              </a:rPr>
              <a:t>use</a:t>
            </a:r>
            <a:r>
              <a:rPr sz="587" spc="4" dirty="0">
                <a:solidFill>
                  <a:srgbClr val="231F20"/>
                </a:solidFill>
                <a:latin typeface="Arial"/>
                <a:cs typeface="Arial"/>
              </a:rPr>
              <a:t> </a:t>
            </a:r>
            <a:r>
              <a:rPr sz="587" dirty="0">
                <a:solidFill>
                  <a:srgbClr val="231F20"/>
                </a:solidFill>
                <a:latin typeface="Arial"/>
                <a:cs typeface="Arial"/>
              </a:rPr>
              <a:t>of</a:t>
            </a:r>
            <a:r>
              <a:rPr sz="587" spc="4" dirty="0">
                <a:solidFill>
                  <a:srgbClr val="231F20"/>
                </a:solidFill>
                <a:latin typeface="Arial"/>
                <a:cs typeface="Arial"/>
              </a:rPr>
              <a:t> </a:t>
            </a:r>
            <a:r>
              <a:rPr sz="587" dirty="0">
                <a:solidFill>
                  <a:srgbClr val="231F20"/>
                </a:solidFill>
                <a:latin typeface="Arial"/>
                <a:cs typeface="Arial"/>
              </a:rPr>
              <a:t>dosing</a:t>
            </a:r>
            <a:r>
              <a:rPr sz="587" spc="4" dirty="0">
                <a:solidFill>
                  <a:srgbClr val="231F20"/>
                </a:solidFill>
                <a:latin typeface="Arial"/>
                <a:cs typeface="Arial"/>
              </a:rPr>
              <a:t> </a:t>
            </a:r>
            <a:r>
              <a:rPr sz="587" dirty="0">
                <a:solidFill>
                  <a:srgbClr val="231F20"/>
                </a:solidFill>
                <a:latin typeface="Arial"/>
                <a:cs typeface="Arial"/>
              </a:rPr>
              <a:t>practices that</a:t>
            </a:r>
            <a:r>
              <a:rPr sz="587" spc="4" dirty="0">
                <a:solidFill>
                  <a:srgbClr val="231F20"/>
                </a:solidFill>
                <a:latin typeface="Arial"/>
                <a:cs typeface="Arial"/>
              </a:rPr>
              <a:t> </a:t>
            </a:r>
            <a:r>
              <a:rPr sz="587" spc="-13" dirty="0">
                <a:solidFill>
                  <a:srgbClr val="231F20"/>
                </a:solidFill>
                <a:latin typeface="Arial"/>
                <a:cs typeface="Arial"/>
              </a:rPr>
              <a:t>are</a:t>
            </a:r>
            <a:r>
              <a:rPr sz="587" spc="4" dirty="0">
                <a:solidFill>
                  <a:srgbClr val="231F20"/>
                </a:solidFill>
                <a:latin typeface="Arial"/>
                <a:cs typeface="Arial"/>
              </a:rPr>
              <a:t> </a:t>
            </a:r>
            <a:r>
              <a:rPr sz="587" spc="-7" dirty="0">
                <a:solidFill>
                  <a:srgbClr val="231F20"/>
                </a:solidFill>
                <a:latin typeface="Arial"/>
                <a:cs typeface="Arial"/>
              </a:rPr>
              <a:t>error- </a:t>
            </a:r>
            <a:r>
              <a:rPr sz="587" dirty="0">
                <a:solidFill>
                  <a:srgbClr val="231F20"/>
                </a:solidFill>
                <a:latin typeface="Arial"/>
                <a:cs typeface="Arial"/>
              </a:rPr>
              <a:t>prone.</a:t>
            </a:r>
            <a:r>
              <a:rPr sz="587" spc="-17" dirty="0">
                <a:solidFill>
                  <a:srgbClr val="231F20"/>
                </a:solidFill>
                <a:latin typeface="Arial"/>
                <a:cs typeface="Arial"/>
              </a:rPr>
              <a:t> </a:t>
            </a:r>
            <a:r>
              <a:rPr sz="587" dirty="0">
                <a:solidFill>
                  <a:srgbClr val="231F20"/>
                </a:solidFill>
                <a:latin typeface="Arial"/>
                <a:cs typeface="Arial"/>
              </a:rPr>
              <a:t>In</a:t>
            </a:r>
            <a:r>
              <a:rPr sz="587" spc="-17" dirty="0">
                <a:solidFill>
                  <a:srgbClr val="231F20"/>
                </a:solidFill>
                <a:latin typeface="Arial"/>
                <a:cs typeface="Arial"/>
              </a:rPr>
              <a:t> </a:t>
            </a:r>
            <a:r>
              <a:rPr sz="587" dirty="0">
                <a:solidFill>
                  <a:srgbClr val="231F20"/>
                </a:solidFill>
                <a:latin typeface="Arial"/>
                <a:cs typeface="Arial"/>
              </a:rPr>
              <a:t>each</a:t>
            </a:r>
            <a:r>
              <a:rPr sz="587" spc="-17" dirty="0">
                <a:solidFill>
                  <a:srgbClr val="231F20"/>
                </a:solidFill>
                <a:latin typeface="Arial"/>
                <a:cs typeface="Arial"/>
              </a:rPr>
              <a:t> </a:t>
            </a:r>
            <a:r>
              <a:rPr sz="587" dirty="0">
                <a:solidFill>
                  <a:srgbClr val="231F20"/>
                </a:solidFill>
                <a:latin typeface="Arial"/>
                <a:cs typeface="Arial"/>
              </a:rPr>
              <a:t>case,</a:t>
            </a:r>
            <a:r>
              <a:rPr sz="587" spc="-17" dirty="0">
                <a:solidFill>
                  <a:srgbClr val="231F20"/>
                </a:solidFill>
                <a:latin typeface="Arial"/>
                <a:cs typeface="Arial"/>
              </a:rPr>
              <a:t> </a:t>
            </a:r>
            <a:r>
              <a:rPr sz="587" dirty="0">
                <a:solidFill>
                  <a:srgbClr val="231F20"/>
                </a:solidFill>
                <a:latin typeface="Arial"/>
                <a:cs typeface="Arial"/>
              </a:rPr>
              <a:t>U.S.</a:t>
            </a:r>
            <a:r>
              <a:rPr sz="587" spc="-13" dirty="0">
                <a:solidFill>
                  <a:srgbClr val="231F20"/>
                </a:solidFill>
                <a:latin typeface="Arial"/>
                <a:cs typeface="Arial"/>
              </a:rPr>
              <a:t> </a:t>
            </a:r>
            <a:r>
              <a:rPr sz="587" dirty="0">
                <a:solidFill>
                  <a:srgbClr val="231F20"/>
                </a:solidFill>
                <a:latin typeface="Arial"/>
                <a:cs typeface="Arial"/>
              </a:rPr>
              <a:t>customary</a:t>
            </a:r>
            <a:r>
              <a:rPr sz="587" spc="-17" dirty="0">
                <a:solidFill>
                  <a:srgbClr val="231F20"/>
                </a:solidFill>
                <a:latin typeface="Arial"/>
                <a:cs typeface="Arial"/>
              </a:rPr>
              <a:t> </a:t>
            </a:r>
            <a:r>
              <a:rPr sz="587" spc="-7" dirty="0">
                <a:solidFill>
                  <a:srgbClr val="231F20"/>
                </a:solidFill>
                <a:latin typeface="Arial"/>
                <a:cs typeface="Arial"/>
              </a:rPr>
              <a:t>(household)</a:t>
            </a:r>
            <a:r>
              <a:rPr sz="587" spc="-17" dirty="0">
                <a:solidFill>
                  <a:srgbClr val="231F20"/>
                </a:solidFill>
                <a:latin typeface="Arial"/>
                <a:cs typeface="Arial"/>
              </a:rPr>
              <a:t> </a:t>
            </a:r>
            <a:r>
              <a:rPr sz="587" dirty="0">
                <a:solidFill>
                  <a:srgbClr val="231F20"/>
                </a:solidFill>
                <a:latin typeface="Arial"/>
                <a:cs typeface="Arial"/>
              </a:rPr>
              <a:t>units</a:t>
            </a:r>
            <a:r>
              <a:rPr sz="587" spc="-17" dirty="0">
                <a:solidFill>
                  <a:srgbClr val="231F20"/>
                </a:solidFill>
                <a:latin typeface="Arial"/>
                <a:cs typeface="Arial"/>
              </a:rPr>
              <a:t> </a:t>
            </a:r>
            <a:r>
              <a:rPr sz="587" dirty="0">
                <a:solidFill>
                  <a:srgbClr val="231F20"/>
                </a:solidFill>
                <a:latin typeface="Arial"/>
                <a:cs typeface="Arial"/>
              </a:rPr>
              <a:t>have</a:t>
            </a:r>
            <a:r>
              <a:rPr sz="587" spc="-17" dirty="0">
                <a:solidFill>
                  <a:srgbClr val="231F20"/>
                </a:solidFill>
                <a:latin typeface="Arial"/>
                <a:cs typeface="Arial"/>
              </a:rPr>
              <a:t> </a:t>
            </a:r>
            <a:r>
              <a:rPr sz="587" dirty="0">
                <a:solidFill>
                  <a:srgbClr val="231F20"/>
                </a:solidFill>
                <a:latin typeface="Arial"/>
                <a:cs typeface="Arial"/>
              </a:rPr>
              <a:t>been</a:t>
            </a:r>
            <a:r>
              <a:rPr sz="587" spc="-13" dirty="0">
                <a:solidFill>
                  <a:srgbClr val="231F20"/>
                </a:solidFill>
                <a:latin typeface="Arial"/>
                <a:cs typeface="Arial"/>
              </a:rPr>
              <a:t> </a:t>
            </a:r>
            <a:r>
              <a:rPr sz="587" dirty="0">
                <a:solidFill>
                  <a:srgbClr val="231F20"/>
                </a:solidFill>
                <a:latin typeface="Arial"/>
                <a:cs typeface="Arial"/>
              </a:rPr>
              <a:t>eliminated</a:t>
            </a:r>
            <a:r>
              <a:rPr sz="587" spc="-17" dirty="0">
                <a:solidFill>
                  <a:srgbClr val="231F20"/>
                </a:solidFill>
                <a:latin typeface="Arial"/>
                <a:cs typeface="Arial"/>
              </a:rPr>
              <a:t> in </a:t>
            </a:r>
            <a:r>
              <a:rPr sz="587" dirty="0">
                <a:solidFill>
                  <a:srgbClr val="231F20"/>
                </a:solidFill>
                <a:latin typeface="Arial"/>
                <a:cs typeface="Arial"/>
              </a:rPr>
              <a:t>official</a:t>
            </a:r>
            <a:r>
              <a:rPr sz="587" spc="35" dirty="0">
                <a:solidFill>
                  <a:srgbClr val="231F20"/>
                </a:solidFill>
                <a:latin typeface="Arial"/>
                <a:cs typeface="Arial"/>
              </a:rPr>
              <a:t> </a:t>
            </a:r>
            <a:r>
              <a:rPr sz="587" dirty="0">
                <a:solidFill>
                  <a:srgbClr val="231F20"/>
                </a:solidFill>
                <a:latin typeface="Arial"/>
                <a:cs typeface="Arial"/>
              </a:rPr>
              <a:t>standards</a:t>
            </a:r>
            <a:r>
              <a:rPr sz="587" spc="35" dirty="0">
                <a:solidFill>
                  <a:srgbClr val="231F20"/>
                </a:solidFill>
                <a:latin typeface="Arial"/>
                <a:cs typeface="Arial"/>
              </a:rPr>
              <a:t> </a:t>
            </a:r>
            <a:r>
              <a:rPr sz="587" dirty="0">
                <a:solidFill>
                  <a:srgbClr val="231F20"/>
                </a:solidFill>
                <a:latin typeface="Arial"/>
                <a:cs typeface="Arial"/>
              </a:rPr>
              <a:t>and</a:t>
            </a:r>
            <a:r>
              <a:rPr sz="587" spc="35" dirty="0">
                <a:solidFill>
                  <a:srgbClr val="231F20"/>
                </a:solidFill>
                <a:latin typeface="Arial"/>
                <a:cs typeface="Arial"/>
              </a:rPr>
              <a:t> </a:t>
            </a:r>
            <a:r>
              <a:rPr sz="587" dirty="0">
                <a:solidFill>
                  <a:srgbClr val="231F20"/>
                </a:solidFill>
                <a:latin typeface="Arial"/>
                <a:cs typeface="Arial"/>
              </a:rPr>
              <a:t>certification</a:t>
            </a:r>
            <a:r>
              <a:rPr sz="587" spc="35" dirty="0">
                <a:solidFill>
                  <a:srgbClr val="231F20"/>
                </a:solidFill>
                <a:latin typeface="Arial"/>
                <a:cs typeface="Arial"/>
              </a:rPr>
              <a:t> </a:t>
            </a:r>
            <a:r>
              <a:rPr sz="587" dirty="0">
                <a:solidFill>
                  <a:srgbClr val="231F20"/>
                </a:solidFill>
                <a:latin typeface="Arial"/>
                <a:cs typeface="Arial"/>
              </a:rPr>
              <a:t>requirements.</a:t>
            </a:r>
            <a:r>
              <a:rPr sz="587" spc="35" dirty="0">
                <a:solidFill>
                  <a:srgbClr val="231F20"/>
                </a:solidFill>
                <a:latin typeface="Arial"/>
                <a:cs typeface="Arial"/>
              </a:rPr>
              <a:t> </a:t>
            </a:r>
            <a:r>
              <a:rPr sz="587" spc="-7" dirty="0">
                <a:solidFill>
                  <a:srgbClr val="231F20"/>
                </a:solidFill>
                <a:latin typeface="Arial"/>
                <a:cs typeface="Arial"/>
              </a:rPr>
              <a:t>Therefore,</a:t>
            </a:r>
            <a:r>
              <a:rPr sz="587" spc="35" dirty="0">
                <a:solidFill>
                  <a:srgbClr val="231F20"/>
                </a:solidFill>
                <a:latin typeface="Arial"/>
                <a:cs typeface="Arial"/>
              </a:rPr>
              <a:t> </a:t>
            </a:r>
            <a:r>
              <a:rPr sz="587" dirty="0">
                <a:solidFill>
                  <a:srgbClr val="231F20"/>
                </a:solidFill>
                <a:latin typeface="Arial"/>
                <a:cs typeface="Arial"/>
              </a:rPr>
              <a:t>use</a:t>
            </a:r>
            <a:r>
              <a:rPr sz="587" spc="35" dirty="0">
                <a:solidFill>
                  <a:srgbClr val="231F20"/>
                </a:solidFill>
                <a:latin typeface="Arial"/>
                <a:cs typeface="Arial"/>
              </a:rPr>
              <a:t> </a:t>
            </a:r>
            <a:r>
              <a:rPr sz="587" dirty="0">
                <a:solidFill>
                  <a:srgbClr val="231F20"/>
                </a:solidFill>
                <a:latin typeface="Arial"/>
                <a:cs typeface="Arial"/>
              </a:rPr>
              <a:t>of</a:t>
            </a:r>
            <a:r>
              <a:rPr sz="587" spc="35" dirty="0">
                <a:solidFill>
                  <a:srgbClr val="231F20"/>
                </a:solidFill>
                <a:latin typeface="Arial"/>
                <a:cs typeface="Arial"/>
              </a:rPr>
              <a:t> </a:t>
            </a:r>
            <a:r>
              <a:rPr sz="587" dirty="0">
                <a:solidFill>
                  <a:srgbClr val="231F20"/>
                </a:solidFill>
                <a:latin typeface="Arial"/>
                <a:cs typeface="Arial"/>
              </a:rPr>
              <a:t>non-</a:t>
            </a:r>
            <a:r>
              <a:rPr sz="587" spc="-7" dirty="0">
                <a:solidFill>
                  <a:srgbClr val="231F20"/>
                </a:solidFill>
                <a:latin typeface="Arial"/>
                <a:cs typeface="Arial"/>
              </a:rPr>
              <a:t>metric </a:t>
            </a:r>
            <a:r>
              <a:rPr sz="587" dirty="0">
                <a:solidFill>
                  <a:srgbClr val="231F20"/>
                </a:solidFill>
                <a:latin typeface="Arial"/>
                <a:cs typeface="Arial"/>
              </a:rPr>
              <a:t>units</a:t>
            </a:r>
            <a:r>
              <a:rPr sz="587" spc="-7" dirty="0">
                <a:solidFill>
                  <a:srgbClr val="231F20"/>
                </a:solidFill>
                <a:latin typeface="Arial"/>
                <a:cs typeface="Arial"/>
              </a:rPr>
              <a:t> </a:t>
            </a:r>
            <a:r>
              <a:rPr sz="587" dirty="0">
                <a:solidFill>
                  <a:srgbClr val="231F20"/>
                </a:solidFill>
                <a:latin typeface="Arial"/>
                <a:cs typeface="Arial"/>
              </a:rPr>
              <a:t>for</a:t>
            </a:r>
            <a:r>
              <a:rPr sz="587" spc="-4" dirty="0">
                <a:solidFill>
                  <a:srgbClr val="231F20"/>
                </a:solidFill>
                <a:latin typeface="Arial"/>
                <a:cs typeface="Arial"/>
              </a:rPr>
              <a:t> </a:t>
            </a:r>
            <a:r>
              <a:rPr sz="587" dirty="0">
                <a:solidFill>
                  <a:srgbClr val="231F20"/>
                </a:solidFill>
                <a:latin typeface="Arial"/>
                <a:cs typeface="Arial"/>
              </a:rPr>
              <a:t>oral</a:t>
            </a:r>
            <a:r>
              <a:rPr sz="587" spc="-4" dirty="0">
                <a:solidFill>
                  <a:srgbClr val="231F20"/>
                </a:solidFill>
                <a:latin typeface="Arial"/>
                <a:cs typeface="Arial"/>
              </a:rPr>
              <a:t> </a:t>
            </a:r>
            <a:r>
              <a:rPr sz="587" dirty="0">
                <a:solidFill>
                  <a:srgbClr val="231F20"/>
                </a:solidFill>
                <a:latin typeface="Arial"/>
                <a:cs typeface="Arial"/>
              </a:rPr>
              <a:t>dosing</a:t>
            </a:r>
            <a:r>
              <a:rPr sz="587" spc="-4" dirty="0">
                <a:solidFill>
                  <a:srgbClr val="231F20"/>
                </a:solidFill>
                <a:latin typeface="Arial"/>
                <a:cs typeface="Arial"/>
              </a:rPr>
              <a:t> </a:t>
            </a:r>
            <a:r>
              <a:rPr sz="587" dirty="0">
                <a:solidFill>
                  <a:srgbClr val="231F20"/>
                </a:solidFill>
                <a:latin typeface="Arial"/>
                <a:cs typeface="Arial"/>
              </a:rPr>
              <a:t>of</a:t>
            </a:r>
            <a:r>
              <a:rPr sz="587" spc="-4" dirty="0">
                <a:solidFill>
                  <a:srgbClr val="231F20"/>
                </a:solidFill>
                <a:latin typeface="Arial"/>
                <a:cs typeface="Arial"/>
              </a:rPr>
              <a:t> </a:t>
            </a:r>
            <a:r>
              <a:rPr sz="587" dirty="0">
                <a:solidFill>
                  <a:srgbClr val="231F20"/>
                </a:solidFill>
                <a:latin typeface="Arial"/>
                <a:cs typeface="Arial"/>
              </a:rPr>
              <a:t>liquid</a:t>
            </a:r>
            <a:r>
              <a:rPr sz="587" spc="-7" dirty="0">
                <a:solidFill>
                  <a:srgbClr val="231F20"/>
                </a:solidFill>
                <a:latin typeface="Arial"/>
                <a:cs typeface="Arial"/>
              </a:rPr>
              <a:t> </a:t>
            </a:r>
            <a:r>
              <a:rPr sz="587" dirty="0">
                <a:solidFill>
                  <a:srgbClr val="231F20"/>
                </a:solidFill>
                <a:latin typeface="Arial"/>
                <a:cs typeface="Arial"/>
              </a:rPr>
              <a:t>medications</a:t>
            </a:r>
            <a:r>
              <a:rPr sz="587" spc="-4" dirty="0">
                <a:solidFill>
                  <a:srgbClr val="231F20"/>
                </a:solidFill>
                <a:latin typeface="Arial"/>
                <a:cs typeface="Arial"/>
              </a:rPr>
              <a:t> </a:t>
            </a:r>
            <a:r>
              <a:rPr sz="587" dirty="0">
                <a:solidFill>
                  <a:srgbClr val="231F20"/>
                </a:solidFill>
                <a:latin typeface="Arial"/>
                <a:cs typeface="Arial"/>
              </a:rPr>
              <a:t>no</a:t>
            </a:r>
            <a:r>
              <a:rPr sz="587" spc="-4" dirty="0">
                <a:solidFill>
                  <a:srgbClr val="231F20"/>
                </a:solidFill>
                <a:latin typeface="Arial"/>
                <a:cs typeface="Arial"/>
              </a:rPr>
              <a:t> </a:t>
            </a:r>
            <a:r>
              <a:rPr sz="587" dirty="0">
                <a:solidFill>
                  <a:srgbClr val="231F20"/>
                </a:solidFill>
                <a:latin typeface="Arial"/>
                <a:cs typeface="Arial"/>
              </a:rPr>
              <a:t>longer</a:t>
            </a:r>
            <a:r>
              <a:rPr sz="587" spc="-4" dirty="0">
                <a:solidFill>
                  <a:srgbClr val="231F20"/>
                </a:solidFill>
                <a:latin typeface="Arial"/>
                <a:cs typeface="Arial"/>
              </a:rPr>
              <a:t> </a:t>
            </a:r>
            <a:r>
              <a:rPr sz="587" dirty="0">
                <a:solidFill>
                  <a:srgbClr val="231F20"/>
                </a:solidFill>
                <a:latin typeface="Arial"/>
                <a:cs typeface="Arial"/>
              </a:rPr>
              <a:t>is</a:t>
            </a:r>
            <a:r>
              <a:rPr sz="587" spc="-4" dirty="0">
                <a:solidFill>
                  <a:srgbClr val="231F20"/>
                </a:solidFill>
                <a:latin typeface="Arial"/>
                <a:cs typeface="Arial"/>
              </a:rPr>
              <a:t> </a:t>
            </a:r>
            <a:r>
              <a:rPr sz="587" dirty="0">
                <a:solidFill>
                  <a:srgbClr val="231F20"/>
                </a:solidFill>
                <a:latin typeface="Arial"/>
                <a:cs typeface="Arial"/>
              </a:rPr>
              <a:t>an</a:t>
            </a:r>
            <a:r>
              <a:rPr sz="587" spc="-7" dirty="0">
                <a:solidFill>
                  <a:srgbClr val="231F20"/>
                </a:solidFill>
                <a:latin typeface="Arial"/>
                <a:cs typeface="Arial"/>
              </a:rPr>
              <a:t> </a:t>
            </a:r>
            <a:r>
              <a:rPr sz="587" dirty="0">
                <a:solidFill>
                  <a:srgbClr val="231F20"/>
                </a:solidFill>
                <a:latin typeface="Arial"/>
                <a:cs typeface="Arial"/>
              </a:rPr>
              <a:t>acceptable</a:t>
            </a:r>
            <a:r>
              <a:rPr sz="587" spc="-4" dirty="0">
                <a:solidFill>
                  <a:srgbClr val="231F20"/>
                </a:solidFill>
                <a:latin typeface="Arial"/>
                <a:cs typeface="Arial"/>
              </a:rPr>
              <a:t> </a:t>
            </a:r>
            <a:r>
              <a:rPr sz="587" spc="-7" dirty="0">
                <a:solidFill>
                  <a:srgbClr val="231F20"/>
                </a:solidFill>
                <a:latin typeface="Arial"/>
                <a:cs typeface="Arial"/>
              </a:rPr>
              <a:t>practice.</a:t>
            </a:r>
            <a:endParaRPr sz="587" dirty="0">
              <a:latin typeface="Arial"/>
              <a:cs typeface="Arial"/>
            </a:endParaRPr>
          </a:p>
          <a:p>
            <a:pPr marL="8757" marR="3503" algn="just">
              <a:lnSpc>
                <a:spcPct val="110800"/>
              </a:lnSpc>
              <a:spcBef>
                <a:spcPts val="413"/>
              </a:spcBef>
            </a:pPr>
            <a:r>
              <a:rPr sz="587" b="1" dirty="0">
                <a:solidFill>
                  <a:srgbClr val="00528C"/>
                </a:solidFill>
                <a:latin typeface="Arial"/>
                <a:cs typeface="Arial"/>
              </a:rPr>
              <a:t>conclusion.</a:t>
            </a:r>
            <a:r>
              <a:rPr sz="587" b="1" spc="-7" dirty="0">
                <a:solidFill>
                  <a:srgbClr val="00528C"/>
                </a:solidFill>
                <a:latin typeface="Arial"/>
                <a:cs typeface="Arial"/>
              </a:rPr>
              <a:t> </a:t>
            </a:r>
            <a:r>
              <a:rPr sz="587" spc="-28" dirty="0">
                <a:solidFill>
                  <a:srgbClr val="231F20"/>
                </a:solidFill>
                <a:latin typeface="Arial"/>
                <a:cs typeface="Arial"/>
              </a:rPr>
              <a:t>Key</a:t>
            </a:r>
            <a:r>
              <a:rPr sz="587" spc="-4" dirty="0">
                <a:solidFill>
                  <a:srgbClr val="231F20"/>
                </a:solidFill>
                <a:latin typeface="Arial"/>
                <a:cs typeface="Arial"/>
              </a:rPr>
              <a:t> </a:t>
            </a:r>
            <a:r>
              <a:rPr sz="587" spc="-7" dirty="0">
                <a:solidFill>
                  <a:srgbClr val="231F20"/>
                </a:solidFill>
                <a:latin typeface="Arial"/>
                <a:cs typeface="Arial"/>
              </a:rPr>
              <a:t>factors</a:t>
            </a:r>
            <a:r>
              <a:rPr sz="587" spc="-4" dirty="0">
                <a:solidFill>
                  <a:srgbClr val="231F20"/>
                </a:solidFill>
                <a:latin typeface="Arial"/>
                <a:cs typeface="Arial"/>
              </a:rPr>
              <a:t> </a:t>
            </a:r>
            <a:r>
              <a:rPr sz="587" spc="-13" dirty="0">
                <a:solidFill>
                  <a:srgbClr val="231F20"/>
                </a:solidFill>
                <a:latin typeface="Arial"/>
                <a:cs typeface="Arial"/>
              </a:rPr>
              <a:t>contributing</a:t>
            </a:r>
            <a:r>
              <a:rPr sz="587" spc="-7" dirty="0">
                <a:solidFill>
                  <a:srgbClr val="231F20"/>
                </a:solidFill>
                <a:latin typeface="Arial"/>
                <a:cs typeface="Arial"/>
              </a:rPr>
              <a:t> </a:t>
            </a:r>
            <a:r>
              <a:rPr sz="587" dirty="0">
                <a:solidFill>
                  <a:srgbClr val="231F20"/>
                </a:solidFill>
                <a:latin typeface="Arial"/>
                <a:cs typeface="Arial"/>
              </a:rPr>
              <a:t>to</a:t>
            </a:r>
            <a:r>
              <a:rPr sz="587" spc="-4" dirty="0">
                <a:solidFill>
                  <a:srgbClr val="231F20"/>
                </a:solidFill>
                <a:latin typeface="Arial"/>
                <a:cs typeface="Arial"/>
              </a:rPr>
              <a:t> </a:t>
            </a:r>
            <a:r>
              <a:rPr sz="587" spc="-13" dirty="0">
                <a:solidFill>
                  <a:srgbClr val="231F20"/>
                </a:solidFill>
                <a:latin typeface="Arial"/>
                <a:cs typeface="Arial"/>
              </a:rPr>
              <a:t>dosing</a:t>
            </a:r>
            <a:r>
              <a:rPr sz="587" spc="-4" dirty="0">
                <a:solidFill>
                  <a:srgbClr val="231F20"/>
                </a:solidFill>
                <a:latin typeface="Arial"/>
                <a:cs typeface="Arial"/>
              </a:rPr>
              <a:t> </a:t>
            </a:r>
            <a:r>
              <a:rPr sz="587" spc="-21" dirty="0">
                <a:solidFill>
                  <a:srgbClr val="231F20"/>
                </a:solidFill>
                <a:latin typeface="Arial"/>
                <a:cs typeface="Arial"/>
              </a:rPr>
              <a:t>errors</a:t>
            </a:r>
            <a:r>
              <a:rPr sz="587" spc="-7" dirty="0">
                <a:solidFill>
                  <a:srgbClr val="231F20"/>
                </a:solidFill>
                <a:latin typeface="Arial"/>
                <a:cs typeface="Arial"/>
              </a:rPr>
              <a:t> with</a:t>
            </a:r>
            <a:r>
              <a:rPr sz="587" spc="-4" dirty="0">
                <a:solidFill>
                  <a:srgbClr val="231F20"/>
                </a:solidFill>
                <a:latin typeface="Arial"/>
                <a:cs typeface="Arial"/>
              </a:rPr>
              <a:t> </a:t>
            </a:r>
            <a:r>
              <a:rPr sz="587" spc="-17" dirty="0">
                <a:solidFill>
                  <a:srgbClr val="231F20"/>
                </a:solidFill>
                <a:latin typeface="Arial"/>
                <a:cs typeface="Arial"/>
              </a:rPr>
              <a:t>oral</a:t>
            </a:r>
            <a:r>
              <a:rPr sz="587" spc="-4" dirty="0">
                <a:solidFill>
                  <a:srgbClr val="231F20"/>
                </a:solidFill>
                <a:latin typeface="Arial"/>
                <a:cs typeface="Arial"/>
              </a:rPr>
              <a:t> </a:t>
            </a:r>
            <a:r>
              <a:rPr sz="587" spc="-13" dirty="0">
                <a:solidFill>
                  <a:srgbClr val="231F20"/>
                </a:solidFill>
                <a:latin typeface="Arial"/>
                <a:cs typeface="Arial"/>
              </a:rPr>
              <a:t>liquid</a:t>
            </a:r>
            <a:r>
              <a:rPr sz="587" spc="-7" dirty="0">
                <a:solidFill>
                  <a:srgbClr val="231F20"/>
                </a:solidFill>
                <a:latin typeface="Arial"/>
                <a:cs typeface="Arial"/>
              </a:rPr>
              <a:t> medications include use </a:t>
            </a:r>
            <a:r>
              <a:rPr sz="587" dirty="0">
                <a:solidFill>
                  <a:srgbClr val="231F20"/>
                </a:solidFill>
                <a:latin typeface="Arial"/>
                <a:cs typeface="Arial"/>
              </a:rPr>
              <a:t>of</a:t>
            </a:r>
            <a:r>
              <a:rPr sz="587" spc="-7" dirty="0">
                <a:solidFill>
                  <a:srgbClr val="231F20"/>
                </a:solidFill>
                <a:latin typeface="Arial"/>
                <a:cs typeface="Arial"/>
              </a:rPr>
              <a:t> multiple</a:t>
            </a:r>
            <a:r>
              <a:rPr sz="587" spc="-4" dirty="0">
                <a:solidFill>
                  <a:srgbClr val="231F20"/>
                </a:solidFill>
                <a:latin typeface="Arial"/>
                <a:cs typeface="Arial"/>
              </a:rPr>
              <a:t> </a:t>
            </a:r>
            <a:r>
              <a:rPr sz="587" spc="-7" dirty="0">
                <a:solidFill>
                  <a:srgbClr val="231F20"/>
                </a:solidFill>
                <a:latin typeface="Arial"/>
                <a:cs typeface="Arial"/>
              </a:rPr>
              <a:t>volumetric units </a:t>
            </a:r>
            <a:r>
              <a:rPr sz="587" dirty="0">
                <a:solidFill>
                  <a:srgbClr val="231F20"/>
                </a:solidFill>
                <a:latin typeface="Arial"/>
                <a:cs typeface="Arial"/>
              </a:rPr>
              <a:t>and</a:t>
            </a:r>
            <a:r>
              <a:rPr sz="587" spc="-4" dirty="0">
                <a:solidFill>
                  <a:srgbClr val="231F20"/>
                </a:solidFill>
                <a:latin typeface="Arial"/>
                <a:cs typeface="Arial"/>
              </a:rPr>
              <a:t> </a:t>
            </a:r>
            <a:r>
              <a:rPr sz="587" spc="-13" dirty="0">
                <a:solidFill>
                  <a:srgbClr val="231F20"/>
                </a:solidFill>
                <a:latin typeface="Arial"/>
                <a:cs typeface="Arial"/>
              </a:rPr>
              <a:t>abbreviations;</a:t>
            </a:r>
            <a:r>
              <a:rPr sz="587" spc="-7" dirty="0">
                <a:solidFill>
                  <a:srgbClr val="231F20"/>
                </a:solidFill>
                <a:latin typeface="Arial"/>
                <a:cs typeface="Arial"/>
              </a:rPr>
              <a:t> </a:t>
            </a:r>
            <a:r>
              <a:rPr sz="587" spc="-13" dirty="0">
                <a:solidFill>
                  <a:srgbClr val="231F20"/>
                </a:solidFill>
                <a:latin typeface="Arial"/>
                <a:cs typeface="Arial"/>
              </a:rPr>
              <a:t>failure</a:t>
            </a:r>
            <a:r>
              <a:rPr sz="587" spc="-7" dirty="0">
                <a:solidFill>
                  <a:srgbClr val="231F20"/>
                </a:solidFill>
                <a:latin typeface="Arial"/>
                <a:cs typeface="Arial"/>
              </a:rPr>
              <a:t> </a:t>
            </a:r>
            <a:r>
              <a:rPr sz="587" dirty="0">
                <a:solidFill>
                  <a:srgbClr val="231F20"/>
                </a:solidFill>
                <a:latin typeface="Arial"/>
                <a:cs typeface="Arial"/>
              </a:rPr>
              <a:t>to</a:t>
            </a:r>
            <a:r>
              <a:rPr sz="587" spc="-4" dirty="0">
                <a:solidFill>
                  <a:srgbClr val="231F20"/>
                </a:solidFill>
                <a:latin typeface="Arial"/>
                <a:cs typeface="Arial"/>
              </a:rPr>
              <a:t> </a:t>
            </a:r>
            <a:r>
              <a:rPr sz="587" spc="-7" dirty="0">
                <a:solidFill>
                  <a:srgbClr val="231F20"/>
                </a:solidFill>
                <a:latin typeface="Arial"/>
                <a:cs typeface="Arial"/>
              </a:rPr>
              <a:t>institute </a:t>
            </a:r>
            <a:r>
              <a:rPr sz="587" spc="-13" dirty="0">
                <a:solidFill>
                  <a:srgbClr val="231F20"/>
                </a:solidFill>
                <a:latin typeface="Arial"/>
                <a:cs typeface="Arial"/>
              </a:rPr>
              <a:t>pol- </a:t>
            </a:r>
            <a:r>
              <a:rPr sz="587" dirty="0">
                <a:solidFill>
                  <a:srgbClr val="231F20"/>
                </a:solidFill>
                <a:latin typeface="Arial"/>
                <a:cs typeface="Arial"/>
              </a:rPr>
              <a:t>icies</a:t>
            </a:r>
            <a:r>
              <a:rPr sz="587" spc="-7" dirty="0">
                <a:solidFill>
                  <a:srgbClr val="231F20"/>
                </a:solidFill>
                <a:latin typeface="Arial"/>
                <a:cs typeface="Arial"/>
              </a:rPr>
              <a:t> </a:t>
            </a:r>
            <a:r>
              <a:rPr sz="587" dirty="0">
                <a:solidFill>
                  <a:srgbClr val="231F20"/>
                </a:solidFill>
                <a:latin typeface="Arial"/>
                <a:cs typeface="Arial"/>
              </a:rPr>
              <a:t>and</a:t>
            </a:r>
            <a:r>
              <a:rPr sz="587" spc="-4" dirty="0">
                <a:solidFill>
                  <a:srgbClr val="231F20"/>
                </a:solidFill>
                <a:latin typeface="Arial"/>
                <a:cs typeface="Arial"/>
              </a:rPr>
              <a:t> </a:t>
            </a:r>
            <a:r>
              <a:rPr sz="587" spc="-7" dirty="0">
                <a:solidFill>
                  <a:srgbClr val="231F20"/>
                </a:solidFill>
                <a:latin typeface="Arial"/>
                <a:cs typeface="Arial"/>
              </a:rPr>
              <a:t>procedures </a:t>
            </a:r>
            <a:r>
              <a:rPr sz="587" dirty="0">
                <a:solidFill>
                  <a:srgbClr val="231F20"/>
                </a:solidFill>
                <a:latin typeface="Arial"/>
                <a:cs typeface="Arial"/>
              </a:rPr>
              <a:t>that</a:t>
            </a:r>
            <a:r>
              <a:rPr sz="587" spc="-4" dirty="0">
                <a:solidFill>
                  <a:srgbClr val="231F20"/>
                </a:solidFill>
                <a:latin typeface="Arial"/>
                <a:cs typeface="Arial"/>
              </a:rPr>
              <a:t> </a:t>
            </a:r>
            <a:r>
              <a:rPr sz="587" spc="-13" dirty="0">
                <a:solidFill>
                  <a:srgbClr val="231F20"/>
                </a:solidFill>
                <a:latin typeface="Arial"/>
                <a:cs typeface="Arial"/>
              </a:rPr>
              <a:t>eliminate</a:t>
            </a:r>
            <a:r>
              <a:rPr sz="587" spc="-7" dirty="0">
                <a:solidFill>
                  <a:srgbClr val="231F20"/>
                </a:solidFill>
                <a:latin typeface="Arial"/>
                <a:cs typeface="Arial"/>
              </a:rPr>
              <a:t> </a:t>
            </a:r>
            <a:r>
              <a:rPr sz="587" dirty="0">
                <a:solidFill>
                  <a:srgbClr val="231F20"/>
                </a:solidFill>
                <a:latin typeface="Arial"/>
                <a:cs typeface="Arial"/>
              </a:rPr>
              <a:t>the</a:t>
            </a:r>
            <a:r>
              <a:rPr sz="587" spc="-4" dirty="0">
                <a:solidFill>
                  <a:srgbClr val="231F20"/>
                </a:solidFill>
                <a:latin typeface="Arial"/>
                <a:cs typeface="Arial"/>
              </a:rPr>
              <a:t> </a:t>
            </a:r>
            <a:r>
              <a:rPr sz="587" dirty="0">
                <a:solidFill>
                  <a:srgbClr val="231F20"/>
                </a:solidFill>
                <a:latin typeface="Arial"/>
                <a:cs typeface="Arial"/>
              </a:rPr>
              <a:t>use</a:t>
            </a:r>
            <a:r>
              <a:rPr sz="587" spc="-7" dirty="0">
                <a:solidFill>
                  <a:srgbClr val="231F20"/>
                </a:solidFill>
                <a:latin typeface="Arial"/>
                <a:cs typeface="Arial"/>
              </a:rPr>
              <a:t> </a:t>
            </a:r>
            <a:r>
              <a:rPr sz="587" dirty="0">
                <a:solidFill>
                  <a:srgbClr val="231F20"/>
                </a:solidFill>
                <a:latin typeface="Arial"/>
                <a:cs typeface="Arial"/>
              </a:rPr>
              <a:t>of</a:t>
            </a:r>
            <a:r>
              <a:rPr sz="587" spc="-4" dirty="0">
                <a:solidFill>
                  <a:srgbClr val="231F20"/>
                </a:solidFill>
                <a:latin typeface="Arial"/>
                <a:cs typeface="Arial"/>
              </a:rPr>
              <a:t> </a:t>
            </a:r>
            <a:r>
              <a:rPr sz="587" spc="-7" dirty="0">
                <a:solidFill>
                  <a:srgbClr val="231F20"/>
                </a:solidFill>
                <a:latin typeface="Arial"/>
                <a:cs typeface="Arial"/>
              </a:rPr>
              <a:t>non-</a:t>
            </a:r>
            <a:r>
              <a:rPr sz="587" dirty="0">
                <a:solidFill>
                  <a:srgbClr val="231F20"/>
                </a:solidFill>
                <a:latin typeface="Arial"/>
                <a:cs typeface="Arial"/>
              </a:rPr>
              <a:t>metric</a:t>
            </a:r>
            <a:r>
              <a:rPr sz="587" spc="-7" dirty="0">
                <a:solidFill>
                  <a:srgbClr val="231F20"/>
                </a:solidFill>
                <a:latin typeface="Arial"/>
                <a:cs typeface="Arial"/>
              </a:rPr>
              <a:t> </a:t>
            </a:r>
            <a:r>
              <a:rPr sz="587" spc="-17" dirty="0">
                <a:solidFill>
                  <a:srgbClr val="231F20"/>
                </a:solidFill>
                <a:latin typeface="Arial"/>
                <a:cs typeface="Arial"/>
              </a:rPr>
              <a:t>(e.g.,</a:t>
            </a:r>
            <a:r>
              <a:rPr sz="587" spc="-4" dirty="0">
                <a:solidFill>
                  <a:srgbClr val="231F20"/>
                </a:solidFill>
                <a:latin typeface="Arial"/>
                <a:cs typeface="Arial"/>
              </a:rPr>
              <a:t> </a:t>
            </a:r>
            <a:r>
              <a:rPr sz="587" spc="-13" dirty="0">
                <a:solidFill>
                  <a:srgbClr val="231F20"/>
                </a:solidFill>
                <a:latin typeface="Arial"/>
                <a:cs typeface="Arial"/>
              </a:rPr>
              <a:t>household)</a:t>
            </a:r>
            <a:r>
              <a:rPr sz="587" spc="-7" dirty="0">
                <a:solidFill>
                  <a:srgbClr val="231F20"/>
                </a:solidFill>
                <a:latin typeface="Arial"/>
                <a:cs typeface="Arial"/>
              </a:rPr>
              <a:t> units </a:t>
            </a:r>
            <a:r>
              <a:rPr sz="587" dirty="0">
                <a:solidFill>
                  <a:srgbClr val="231F20"/>
                </a:solidFill>
                <a:latin typeface="Arial"/>
                <a:cs typeface="Arial"/>
              </a:rPr>
              <a:t>and</a:t>
            </a:r>
            <a:r>
              <a:rPr sz="587" spc="-7" dirty="0">
                <a:solidFill>
                  <a:srgbClr val="231F20"/>
                </a:solidFill>
                <a:latin typeface="Arial"/>
                <a:cs typeface="Arial"/>
              </a:rPr>
              <a:t> </a:t>
            </a:r>
            <a:r>
              <a:rPr sz="587" spc="-17" dirty="0">
                <a:solidFill>
                  <a:srgbClr val="231F20"/>
                </a:solidFill>
                <a:latin typeface="Arial"/>
                <a:cs typeface="Arial"/>
              </a:rPr>
              <a:t>universally</a:t>
            </a:r>
            <a:r>
              <a:rPr sz="587" spc="-7" dirty="0">
                <a:solidFill>
                  <a:srgbClr val="231F20"/>
                </a:solidFill>
                <a:latin typeface="Arial"/>
                <a:cs typeface="Arial"/>
              </a:rPr>
              <a:t> </a:t>
            </a:r>
            <a:r>
              <a:rPr sz="587" dirty="0">
                <a:solidFill>
                  <a:srgbClr val="231F20"/>
                </a:solidFill>
                <a:latin typeface="Arial"/>
                <a:cs typeface="Arial"/>
              </a:rPr>
              <a:t>adopt</a:t>
            </a:r>
            <a:r>
              <a:rPr sz="587" spc="-7" dirty="0">
                <a:solidFill>
                  <a:srgbClr val="231F20"/>
                </a:solidFill>
                <a:latin typeface="Arial"/>
                <a:cs typeface="Arial"/>
              </a:rPr>
              <a:t> </a:t>
            </a:r>
            <a:r>
              <a:rPr sz="587" spc="-13" dirty="0">
                <a:solidFill>
                  <a:srgbClr val="231F20"/>
                </a:solidFill>
                <a:latin typeface="Arial"/>
                <a:cs typeface="Arial"/>
              </a:rPr>
              <a:t>metric-</a:t>
            </a:r>
            <a:r>
              <a:rPr sz="587" dirty="0">
                <a:solidFill>
                  <a:srgbClr val="231F20"/>
                </a:solidFill>
                <a:latin typeface="Arial"/>
                <a:cs typeface="Arial"/>
              </a:rPr>
              <a:t>only</a:t>
            </a:r>
            <a:r>
              <a:rPr sz="587" spc="-7" dirty="0">
                <a:solidFill>
                  <a:srgbClr val="231F20"/>
                </a:solidFill>
                <a:latin typeface="Arial"/>
                <a:cs typeface="Arial"/>
              </a:rPr>
              <a:t> </a:t>
            </a:r>
            <a:r>
              <a:rPr sz="587" dirty="0">
                <a:solidFill>
                  <a:srgbClr val="231F20"/>
                </a:solidFill>
                <a:latin typeface="Arial"/>
                <a:cs typeface="Arial"/>
              </a:rPr>
              <a:t>dosing</a:t>
            </a:r>
            <a:r>
              <a:rPr sz="587" spc="-4" dirty="0">
                <a:solidFill>
                  <a:srgbClr val="231F20"/>
                </a:solidFill>
                <a:latin typeface="Arial"/>
                <a:cs typeface="Arial"/>
              </a:rPr>
              <a:t> </a:t>
            </a:r>
            <a:r>
              <a:rPr sz="587" spc="-7" dirty="0">
                <a:solidFill>
                  <a:srgbClr val="231F20"/>
                </a:solidFill>
                <a:latin typeface="Arial"/>
                <a:cs typeface="Arial"/>
              </a:rPr>
              <a:t>instructions </a:t>
            </a:r>
            <a:r>
              <a:rPr sz="587" dirty="0">
                <a:solidFill>
                  <a:srgbClr val="231F20"/>
                </a:solidFill>
                <a:latin typeface="Arial"/>
                <a:cs typeface="Arial"/>
              </a:rPr>
              <a:t>in</a:t>
            </a:r>
            <a:r>
              <a:rPr sz="587" spc="-7" dirty="0">
                <a:solidFill>
                  <a:srgbClr val="231F20"/>
                </a:solidFill>
                <a:latin typeface="Arial"/>
                <a:cs typeface="Arial"/>
              </a:rPr>
              <a:t> </a:t>
            </a:r>
            <a:r>
              <a:rPr sz="587" dirty="0">
                <a:solidFill>
                  <a:srgbClr val="231F20"/>
                </a:solidFill>
                <a:latin typeface="Arial"/>
                <a:cs typeface="Arial"/>
              </a:rPr>
              <a:t>all</a:t>
            </a:r>
            <a:r>
              <a:rPr sz="587" spc="-7" dirty="0">
                <a:solidFill>
                  <a:srgbClr val="231F20"/>
                </a:solidFill>
                <a:latin typeface="Arial"/>
                <a:cs typeface="Arial"/>
              </a:rPr>
              <a:t> settings; </a:t>
            </a:r>
            <a:r>
              <a:rPr sz="587" spc="-13" dirty="0">
                <a:solidFill>
                  <a:srgbClr val="231F20"/>
                </a:solidFill>
                <a:latin typeface="Arial"/>
                <a:cs typeface="Arial"/>
              </a:rPr>
              <a:t>failure</a:t>
            </a:r>
            <a:r>
              <a:rPr sz="587" spc="-4" dirty="0">
                <a:solidFill>
                  <a:srgbClr val="231F20"/>
                </a:solidFill>
                <a:latin typeface="Arial"/>
                <a:cs typeface="Arial"/>
              </a:rPr>
              <a:t> </a:t>
            </a:r>
            <a:r>
              <a:rPr sz="587" dirty="0">
                <a:solidFill>
                  <a:srgbClr val="231F20"/>
                </a:solidFill>
                <a:latin typeface="Arial"/>
                <a:cs typeface="Arial"/>
              </a:rPr>
              <a:t>to</a:t>
            </a:r>
            <a:r>
              <a:rPr sz="587" spc="-7" dirty="0">
                <a:solidFill>
                  <a:srgbClr val="231F20"/>
                </a:solidFill>
                <a:latin typeface="Arial"/>
                <a:cs typeface="Arial"/>
              </a:rPr>
              <a:t> </a:t>
            </a:r>
            <a:r>
              <a:rPr sz="587" spc="-17" dirty="0">
                <a:solidFill>
                  <a:srgbClr val="231F20"/>
                </a:solidFill>
                <a:latin typeface="Arial"/>
                <a:cs typeface="Arial"/>
              </a:rPr>
              <a:t>co- </a:t>
            </a:r>
            <a:r>
              <a:rPr sz="587" spc="-7" dirty="0">
                <a:solidFill>
                  <a:srgbClr val="231F20"/>
                </a:solidFill>
                <a:latin typeface="Arial"/>
                <a:cs typeface="Arial"/>
              </a:rPr>
              <a:t>ordinate</a:t>
            </a:r>
            <a:r>
              <a:rPr sz="587" spc="-4" dirty="0">
                <a:solidFill>
                  <a:srgbClr val="231F20"/>
                </a:solidFill>
                <a:latin typeface="Arial"/>
                <a:cs typeface="Arial"/>
              </a:rPr>
              <a:t> </a:t>
            </a:r>
            <a:r>
              <a:rPr sz="587" dirty="0">
                <a:solidFill>
                  <a:srgbClr val="231F20"/>
                </a:solidFill>
                <a:latin typeface="Arial"/>
                <a:cs typeface="Arial"/>
              </a:rPr>
              <a:t>dosing</a:t>
            </a:r>
            <a:r>
              <a:rPr sz="587" spc="-4" dirty="0">
                <a:solidFill>
                  <a:srgbClr val="231F20"/>
                </a:solidFill>
                <a:latin typeface="Arial"/>
                <a:cs typeface="Arial"/>
              </a:rPr>
              <a:t> </a:t>
            </a:r>
            <a:r>
              <a:rPr sz="587" spc="-7" dirty="0">
                <a:solidFill>
                  <a:srgbClr val="231F20"/>
                </a:solidFill>
                <a:latin typeface="Arial"/>
                <a:cs typeface="Arial"/>
              </a:rPr>
              <a:t>instructions</a:t>
            </a:r>
            <a:r>
              <a:rPr sz="587" dirty="0">
                <a:solidFill>
                  <a:srgbClr val="231F20"/>
                </a:solidFill>
                <a:latin typeface="Arial"/>
                <a:cs typeface="Arial"/>
              </a:rPr>
              <a:t> with</a:t>
            </a:r>
            <a:r>
              <a:rPr sz="587" spc="-4" dirty="0">
                <a:solidFill>
                  <a:srgbClr val="231F20"/>
                </a:solidFill>
                <a:latin typeface="Arial"/>
                <a:cs typeface="Arial"/>
              </a:rPr>
              <a:t> </a:t>
            </a:r>
            <a:r>
              <a:rPr sz="587" dirty="0">
                <a:solidFill>
                  <a:srgbClr val="231F20"/>
                </a:solidFill>
                <a:latin typeface="Arial"/>
                <a:cs typeface="Arial"/>
              </a:rPr>
              <a:t>dosing device</a:t>
            </a:r>
            <a:r>
              <a:rPr sz="587" spc="-4" dirty="0">
                <a:solidFill>
                  <a:srgbClr val="231F20"/>
                </a:solidFill>
                <a:latin typeface="Arial"/>
                <a:cs typeface="Arial"/>
              </a:rPr>
              <a:t> </a:t>
            </a:r>
            <a:r>
              <a:rPr sz="587" spc="-7" dirty="0">
                <a:solidFill>
                  <a:srgbClr val="231F20"/>
                </a:solidFill>
                <a:latin typeface="Arial"/>
                <a:cs typeface="Arial"/>
              </a:rPr>
              <a:t>markings,</a:t>
            </a:r>
            <a:r>
              <a:rPr sz="587" spc="-4" dirty="0">
                <a:solidFill>
                  <a:srgbClr val="231F20"/>
                </a:solidFill>
                <a:latin typeface="Arial"/>
                <a:cs typeface="Arial"/>
              </a:rPr>
              <a:t> </a:t>
            </a:r>
            <a:r>
              <a:rPr sz="587" spc="-7" dirty="0">
                <a:solidFill>
                  <a:srgbClr val="231F20"/>
                </a:solidFill>
                <a:latin typeface="Arial"/>
                <a:cs typeface="Arial"/>
              </a:rPr>
              <a:t>appropriate</a:t>
            </a:r>
            <a:r>
              <a:rPr sz="587" dirty="0">
                <a:solidFill>
                  <a:srgbClr val="231F20"/>
                </a:solidFill>
                <a:latin typeface="Arial"/>
                <a:cs typeface="Arial"/>
              </a:rPr>
              <a:t> type</a:t>
            </a:r>
            <a:r>
              <a:rPr sz="587" spc="-4" dirty="0">
                <a:solidFill>
                  <a:srgbClr val="231F20"/>
                </a:solidFill>
                <a:latin typeface="Arial"/>
                <a:cs typeface="Arial"/>
              </a:rPr>
              <a:t> </a:t>
            </a:r>
            <a:r>
              <a:rPr sz="587" spc="-7" dirty="0">
                <a:solidFill>
                  <a:srgbClr val="231F20"/>
                </a:solidFill>
                <a:latin typeface="Arial"/>
                <a:cs typeface="Arial"/>
              </a:rPr>
              <a:t>(oral </a:t>
            </a:r>
            <a:r>
              <a:rPr sz="587" spc="-17" dirty="0">
                <a:solidFill>
                  <a:srgbClr val="231F20"/>
                </a:solidFill>
                <a:latin typeface="Arial"/>
                <a:cs typeface="Arial"/>
              </a:rPr>
              <a:t>syringe</a:t>
            </a:r>
            <a:r>
              <a:rPr sz="587" spc="-13" dirty="0">
                <a:solidFill>
                  <a:srgbClr val="231F20"/>
                </a:solidFill>
                <a:latin typeface="Arial"/>
                <a:cs typeface="Arial"/>
              </a:rPr>
              <a:t> </a:t>
            </a:r>
            <a:r>
              <a:rPr sz="587" spc="-21" dirty="0">
                <a:solidFill>
                  <a:srgbClr val="231F20"/>
                </a:solidFill>
                <a:latin typeface="Arial"/>
                <a:cs typeface="Arial"/>
              </a:rPr>
              <a:t>versus</a:t>
            </a:r>
            <a:r>
              <a:rPr sz="587" spc="-11" dirty="0">
                <a:solidFill>
                  <a:srgbClr val="231F20"/>
                </a:solidFill>
                <a:latin typeface="Arial"/>
                <a:cs typeface="Arial"/>
              </a:rPr>
              <a:t> </a:t>
            </a:r>
            <a:r>
              <a:rPr sz="587" spc="-17" dirty="0">
                <a:solidFill>
                  <a:srgbClr val="231F20"/>
                </a:solidFill>
                <a:latin typeface="Arial"/>
                <a:cs typeface="Arial"/>
              </a:rPr>
              <a:t>cup),</a:t>
            </a:r>
            <a:r>
              <a:rPr sz="587" spc="-13" dirty="0">
                <a:solidFill>
                  <a:srgbClr val="231F20"/>
                </a:solidFill>
                <a:latin typeface="Arial"/>
                <a:cs typeface="Arial"/>
              </a:rPr>
              <a:t> and</a:t>
            </a:r>
            <a:r>
              <a:rPr sz="587" spc="-11" dirty="0">
                <a:solidFill>
                  <a:srgbClr val="231F20"/>
                </a:solidFill>
                <a:latin typeface="Arial"/>
                <a:cs typeface="Arial"/>
              </a:rPr>
              <a:t> </a:t>
            </a:r>
            <a:r>
              <a:rPr sz="587" spc="-7" dirty="0">
                <a:solidFill>
                  <a:srgbClr val="231F20"/>
                </a:solidFill>
                <a:latin typeface="Arial"/>
                <a:cs typeface="Arial"/>
              </a:rPr>
              <a:t>optimal</a:t>
            </a:r>
            <a:r>
              <a:rPr sz="587" spc="-11" dirty="0">
                <a:solidFill>
                  <a:srgbClr val="231F20"/>
                </a:solidFill>
                <a:latin typeface="Arial"/>
                <a:cs typeface="Arial"/>
              </a:rPr>
              <a:t> </a:t>
            </a:r>
            <a:r>
              <a:rPr sz="587" spc="-17" dirty="0">
                <a:solidFill>
                  <a:srgbClr val="231F20"/>
                </a:solidFill>
                <a:latin typeface="Arial"/>
                <a:cs typeface="Arial"/>
              </a:rPr>
              <a:t>volumes</a:t>
            </a:r>
            <a:r>
              <a:rPr sz="587" spc="-13" dirty="0">
                <a:solidFill>
                  <a:srgbClr val="231F20"/>
                </a:solidFill>
                <a:latin typeface="Arial"/>
                <a:cs typeface="Arial"/>
              </a:rPr>
              <a:t> </a:t>
            </a:r>
            <a:r>
              <a:rPr sz="587" spc="-28" dirty="0">
                <a:solidFill>
                  <a:srgbClr val="231F20"/>
                </a:solidFill>
                <a:latin typeface="Arial"/>
                <a:cs typeface="Arial"/>
              </a:rPr>
              <a:t>(e.g.,</a:t>
            </a:r>
            <a:r>
              <a:rPr sz="587" spc="-11" dirty="0">
                <a:solidFill>
                  <a:srgbClr val="231F20"/>
                </a:solidFill>
                <a:latin typeface="Arial"/>
                <a:cs typeface="Arial"/>
              </a:rPr>
              <a:t> </a:t>
            </a:r>
            <a:r>
              <a:rPr sz="587" spc="-7" dirty="0">
                <a:solidFill>
                  <a:srgbClr val="231F20"/>
                </a:solidFill>
                <a:latin typeface="Arial"/>
                <a:cs typeface="Arial"/>
              </a:rPr>
              <a:t>1-</a:t>
            </a:r>
            <a:r>
              <a:rPr sz="587" dirty="0">
                <a:solidFill>
                  <a:srgbClr val="231F20"/>
                </a:solidFill>
                <a:latin typeface="Arial"/>
                <a:cs typeface="Arial"/>
              </a:rPr>
              <a:t>,</a:t>
            </a:r>
            <a:r>
              <a:rPr sz="587" spc="-11" dirty="0">
                <a:solidFill>
                  <a:srgbClr val="231F20"/>
                </a:solidFill>
                <a:latin typeface="Arial"/>
                <a:cs typeface="Arial"/>
              </a:rPr>
              <a:t> </a:t>
            </a:r>
            <a:r>
              <a:rPr sz="587" spc="-7" dirty="0">
                <a:solidFill>
                  <a:srgbClr val="231F20"/>
                </a:solidFill>
                <a:latin typeface="Arial"/>
                <a:cs typeface="Arial"/>
              </a:rPr>
              <a:t>5-</a:t>
            </a:r>
            <a:r>
              <a:rPr sz="587" dirty="0">
                <a:solidFill>
                  <a:srgbClr val="231F20"/>
                </a:solidFill>
                <a:latin typeface="Arial"/>
                <a:cs typeface="Arial"/>
              </a:rPr>
              <a:t>,</a:t>
            </a:r>
            <a:r>
              <a:rPr sz="587" spc="-13" dirty="0">
                <a:solidFill>
                  <a:srgbClr val="231F20"/>
                </a:solidFill>
                <a:latin typeface="Arial"/>
                <a:cs typeface="Arial"/>
              </a:rPr>
              <a:t> </a:t>
            </a:r>
            <a:r>
              <a:rPr sz="587" spc="-7" dirty="0">
                <a:solidFill>
                  <a:srgbClr val="231F20"/>
                </a:solidFill>
                <a:latin typeface="Arial"/>
                <a:cs typeface="Arial"/>
              </a:rPr>
              <a:t>or</a:t>
            </a:r>
            <a:r>
              <a:rPr sz="587" spc="-11" dirty="0">
                <a:solidFill>
                  <a:srgbClr val="231F20"/>
                </a:solidFill>
                <a:latin typeface="Arial"/>
                <a:cs typeface="Arial"/>
              </a:rPr>
              <a:t> </a:t>
            </a:r>
            <a:r>
              <a:rPr sz="587" spc="-13" dirty="0">
                <a:solidFill>
                  <a:srgbClr val="231F20"/>
                </a:solidFill>
                <a:latin typeface="Arial"/>
                <a:cs typeface="Arial"/>
              </a:rPr>
              <a:t>10-</a:t>
            </a:r>
            <a:r>
              <a:rPr sz="587" dirty="0">
                <a:solidFill>
                  <a:srgbClr val="231F20"/>
                </a:solidFill>
                <a:latin typeface="Arial"/>
                <a:cs typeface="Arial"/>
              </a:rPr>
              <a:t>mL</a:t>
            </a:r>
            <a:r>
              <a:rPr sz="587" spc="-13" dirty="0">
                <a:solidFill>
                  <a:srgbClr val="231F20"/>
                </a:solidFill>
                <a:latin typeface="Arial"/>
                <a:cs typeface="Arial"/>
              </a:rPr>
              <a:t> </a:t>
            </a:r>
            <a:r>
              <a:rPr sz="587" spc="-21" dirty="0">
                <a:solidFill>
                  <a:srgbClr val="231F20"/>
                </a:solidFill>
                <a:latin typeface="Arial"/>
                <a:cs typeface="Arial"/>
              </a:rPr>
              <a:t>devices);</a:t>
            </a:r>
            <a:r>
              <a:rPr sz="587" spc="-11" dirty="0">
                <a:solidFill>
                  <a:srgbClr val="231F20"/>
                </a:solidFill>
                <a:latin typeface="Arial"/>
                <a:cs typeface="Arial"/>
              </a:rPr>
              <a:t> </a:t>
            </a:r>
            <a:r>
              <a:rPr sz="587" spc="-21" dirty="0">
                <a:solidFill>
                  <a:srgbClr val="231F20"/>
                </a:solidFill>
                <a:latin typeface="Arial"/>
                <a:cs typeface="Arial"/>
              </a:rPr>
              <a:t>failure</a:t>
            </a:r>
            <a:r>
              <a:rPr sz="587" spc="-11" dirty="0">
                <a:solidFill>
                  <a:srgbClr val="231F20"/>
                </a:solidFill>
                <a:latin typeface="Arial"/>
                <a:cs typeface="Arial"/>
              </a:rPr>
              <a:t> </a:t>
            </a:r>
            <a:r>
              <a:rPr sz="587" spc="-17" dirty="0">
                <a:solidFill>
                  <a:srgbClr val="231F20"/>
                </a:solidFill>
                <a:latin typeface="Arial"/>
                <a:cs typeface="Arial"/>
              </a:rPr>
              <a:t>to </a:t>
            </a:r>
            <a:r>
              <a:rPr sz="587" spc="-13" dirty="0">
                <a:solidFill>
                  <a:srgbClr val="231F20"/>
                </a:solidFill>
                <a:latin typeface="Arial"/>
                <a:cs typeface="Arial"/>
              </a:rPr>
              <a:t>adequately</a:t>
            </a:r>
            <a:r>
              <a:rPr sz="587" spc="4" dirty="0">
                <a:solidFill>
                  <a:srgbClr val="231F20"/>
                </a:solidFill>
                <a:latin typeface="Arial"/>
                <a:cs typeface="Arial"/>
              </a:rPr>
              <a:t> </a:t>
            </a:r>
            <a:r>
              <a:rPr sz="587" spc="-7" dirty="0">
                <a:solidFill>
                  <a:srgbClr val="231F20"/>
                </a:solidFill>
                <a:latin typeface="Arial"/>
                <a:cs typeface="Arial"/>
              </a:rPr>
              <a:t>counsel</a:t>
            </a:r>
            <a:r>
              <a:rPr sz="587" spc="4" dirty="0">
                <a:solidFill>
                  <a:srgbClr val="231F20"/>
                </a:solidFill>
                <a:latin typeface="Arial"/>
                <a:cs typeface="Arial"/>
              </a:rPr>
              <a:t> </a:t>
            </a:r>
            <a:r>
              <a:rPr sz="587" spc="-7" dirty="0">
                <a:solidFill>
                  <a:srgbClr val="231F20"/>
                </a:solidFill>
                <a:latin typeface="Arial"/>
                <a:cs typeface="Arial"/>
              </a:rPr>
              <a:t>patients</a:t>
            </a:r>
            <a:r>
              <a:rPr sz="587" spc="4" dirty="0">
                <a:solidFill>
                  <a:srgbClr val="231F20"/>
                </a:solidFill>
                <a:latin typeface="Arial"/>
                <a:cs typeface="Arial"/>
              </a:rPr>
              <a:t> </a:t>
            </a:r>
            <a:r>
              <a:rPr sz="587" dirty="0">
                <a:solidFill>
                  <a:srgbClr val="231F20"/>
                </a:solidFill>
                <a:latin typeface="Arial"/>
                <a:cs typeface="Arial"/>
              </a:rPr>
              <a:t>about</a:t>
            </a:r>
            <a:r>
              <a:rPr sz="587" spc="4" dirty="0">
                <a:solidFill>
                  <a:srgbClr val="231F20"/>
                </a:solidFill>
                <a:latin typeface="Arial"/>
                <a:cs typeface="Arial"/>
              </a:rPr>
              <a:t> </a:t>
            </a:r>
            <a:r>
              <a:rPr sz="587" spc="-7" dirty="0">
                <a:solidFill>
                  <a:srgbClr val="231F20"/>
                </a:solidFill>
                <a:latin typeface="Arial"/>
                <a:cs typeface="Arial"/>
              </a:rPr>
              <a:t>appropriate</a:t>
            </a:r>
            <a:r>
              <a:rPr sz="587" spc="4" dirty="0">
                <a:solidFill>
                  <a:srgbClr val="231F20"/>
                </a:solidFill>
                <a:latin typeface="Arial"/>
                <a:cs typeface="Arial"/>
              </a:rPr>
              <a:t> </a:t>
            </a:r>
            <a:r>
              <a:rPr sz="587" spc="-17" dirty="0">
                <a:solidFill>
                  <a:srgbClr val="231F20"/>
                </a:solidFill>
                <a:latin typeface="Arial"/>
                <a:cs typeface="Arial"/>
              </a:rPr>
              <a:t>measurement</a:t>
            </a:r>
            <a:r>
              <a:rPr sz="587" spc="4" dirty="0">
                <a:solidFill>
                  <a:srgbClr val="231F20"/>
                </a:solidFill>
                <a:latin typeface="Arial"/>
                <a:cs typeface="Arial"/>
              </a:rPr>
              <a:t> </a:t>
            </a:r>
            <a:r>
              <a:rPr sz="587" dirty="0">
                <a:solidFill>
                  <a:srgbClr val="231F20"/>
                </a:solidFill>
                <a:latin typeface="Arial"/>
                <a:cs typeface="Arial"/>
              </a:rPr>
              <a:t>and</a:t>
            </a:r>
            <a:r>
              <a:rPr sz="587" spc="4" dirty="0">
                <a:solidFill>
                  <a:srgbClr val="231F20"/>
                </a:solidFill>
                <a:latin typeface="Arial"/>
                <a:cs typeface="Arial"/>
              </a:rPr>
              <a:t> </a:t>
            </a:r>
            <a:r>
              <a:rPr sz="587" spc="-7" dirty="0">
                <a:solidFill>
                  <a:srgbClr val="231F20"/>
                </a:solidFill>
                <a:latin typeface="Arial"/>
                <a:cs typeface="Arial"/>
              </a:rPr>
              <a:t>administration </a:t>
            </a:r>
            <a:r>
              <a:rPr sz="587" dirty="0">
                <a:solidFill>
                  <a:srgbClr val="231F20"/>
                </a:solidFill>
                <a:latin typeface="Arial"/>
                <a:cs typeface="Arial"/>
              </a:rPr>
              <a:t>of</a:t>
            </a:r>
            <a:r>
              <a:rPr sz="587" spc="-21" dirty="0">
                <a:solidFill>
                  <a:srgbClr val="231F20"/>
                </a:solidFill>
                <a:latin typeface="Arial"/>
                <a:cs typeface="Arial"/>
              </a:rPr>
              <a:t> </a:t>
            </a:r>
            <a:r>
              <a:rPr sz="587" spc="-7" dirty="0">
                <a:solidFill>
                  <a:srgbClr val="231F20"/>
                </a:solidFill>
                <a:latin typeface="Arial"/>
                <a:cs typeface="Arial"/>
              </a:rPr>
              <a:t>oral</a:t>
            </a:r>
            <a:r>
              <a:rPr sz="587" spc="-21" dirty="0">
                <a:solidFill>
                  <a:srgbClr val="231F20"/>
                </a:solidFill>
                <a:latin typeface="Arial"/>
                <a:cs typeface="Arial"/>
              </a:rPr>
              <a:t> </a:t>
            </a:r>
            <a:r>
              <a:rPr sz="587" spc="-7" dirty="0">
                <a:solidFill>
                  <a:srgbClr val="231F20"/>
                </a:solidFill>
                <a:latin typeface="Arial"/>
                <a:cs typeface="Arial"/>
              </a:rPr>
              <a:t>liquid</a:t>
            </a:r>
            <a:r>
              <a:rPr sz="587" spc="-17" dirty="0">
                <a:solidFill>
                  <a:srgbClr val="231F20"/>
                </a:solidFill>
                <a:latin typeface="Arial"/>
                <a:cs typeface="Arial"/>
              </a:rPr>
              <a:t> </a:t>
            </a:r>
            <a:r>
              <a:rPr sz="587" spc="-7" dirty="0">
                <a:solidFill>
                  <a:srgbClr val="231F20"/>
                </a:solidFill>
                <a:latin typeface="Arial"/>
                <a:cs typeface="Arial"/>
              </a:rPr>
              <a:t>medication</a:t>
            </a:r>
            <a:r>
              <a:rPr sz="587" spc="-21" dirty="0">
                <a:solidFill>
                  <a:srgbClr val="231F20"/>
                </a:solidFill>
                <a:latin typeface="Arial"/>
                <a:cs typeface="Arial"/>
              </a:rPr>
              <a:t> </a:t>
            </a:r>
            <a:r>
              <a:rPr sz="587" spc="-7" dirty="0">
                <a:solidFill>
                  <a:srgbClr val="231F20"/>
                </a:solidFill>
                <a:latin typeface="Arial"/>
                <a:cs typeface="Arial"/>
              </a:rPr>
              <a:t>doses;</a:t>
            </a:r>
            <a:r>
              <a:rPr sz="587" spc="-21" dirty="0">
                <a:solidFill>
                  <a:srgbClr val="231F20"/>
                </a:solidFill>
                <a:latin typeface="Arial"/>
                <a:cs typeface="Arial"/>
              </a:rPr>
              <a:t> </a:t>
            </a:r>
            <a:r>
              <a:rPr sz="587" dirty="0">
                <a:solidFill>
                  <a:srgbClr val="231F20"/>
                </a:solidFill>
                <a:latin typeface="Arial"/>
                <a:cs typeface="Arial"/>
              </a:rPr>
              <a:t>and</a:t>
            </a:r>
            <a:r>
              <a:rPr sz="587" spc="-17" dirty="0">
                <a:solidFill>
                  <a:srgbClr val="231F20"/>
                </a:solidFill>
                <a:latin typeface="Arial"/>
                <a:cs typeface="Arial"/>
              </a:rPr>
              <a:t> </a:t>
            </a:r>
            <a:r>
              <a:rPr sz="587" spc="-13" dirty="0">
                <a:solidFill>
                  <a:srgbClr val="231F20"/>
                </a:solidFill>
                <a:latin typeface="Arial"/>
                <a:cs typeface="Arial"/>
              </a:rPr>
              <a:t>use</a:t>
            </a:r>
            <a:r>
              <a:rPr sz="587" spc="-21" dirty="0">
                <a:solidFill>
                  <a:srgbClr val="231F20"/>
                </a:solidFill>
                <a:latin typeface="Arial"/>
                <a:cs typeface="Arial"/>
              </a:rPr>
              <a:t> </a:t>
            </a:r>
            <a:r>
              <a:rPr sz="587" dirty="0">
                <a:solidFill>
                  <a:srgbClr val="231F20"/>
                </a:solidFill>
                <a:latin typeface="Arial"/>
                <a:cs typeface="Arial"/>
              </a:rPr>
              <a:t>or</a:t>
            </a:r>
            <a:r>
              <a:rPr sz="587" spc="-17" dirty="0">
                <a:solidFill>
                  <a:srgbClr val="231F20"/>
                </a:solidFill>
                <a:latin typeface="Arial"/>
                <a:cs typeface="Arial"/>
              </a:rPr>
              <a:t> </a:t>
            </a:r>
            <a:r>
              <a:rPr sz="587" spc="-24" dirty="0">
                <a:solidFill>
                  <a:srgbClr val="231F20"/>
                </a:solidFill>
                <a:latin typeface="Arial"/>
                <a:cs typeface="Arial"/>
              </a:rPr>
              <a:t>error-</a:t>
            </a:r>
            <a:r>
              <a:rPr sz="587" spc="-7" dirty="0">
                <a:solidFill>
                  <a:srgbClr val="231F20"/>
                </a:solidFill>
                <a:latin typeface="Arial"/>
                <a:cs typeface="Arial"/>
              </a:rPr>
              <a:t>prone</a:t>
            </a:r>
            <a:r>
              <a:rPr sz="587" spc="-21" dirty="0">
                <a:solidFill>
                  <a:srgbClr val="231F20"/>
                </a:solidFill>
                <a:latin typeface="Arial"/>
                <a:cs typeface="Arial"/>
              </a:rPr>
              <a:t> </a:t>
            </a:r>
            <a:r>
              <a:rPr sz="587" spc="-7" dirty="0">
                <a:solidFill>
                  <a:srgbClr val="231F20"/>
                </a:solidFill>
                <a:latin typeface="Arial"/>
                <a:cs typeface="Arial"/>
              </a:rPr>
              <a:t>practices</a:t>
            </a:r>
            <a:r>
              <a:rPr sz="587" spc="-21" dirty="0">
                <a:solidFill>
                  <a:srgbClr val="231F20"/>
                </a:solidFill>
                <a:latin typeface="Arial"/>
                <a:cs typeface="Arial"/>
              </a:rPr>
              <a:t> </a:t>
            </a:r>
            <a:r>
              <a:rPr sz="587" spc="-7" dirty="0">
                <a:solidFill>
                  <a:srgbClr val="231F20"/>
                </a:solidFill>
                <a:latin typeface="Arial"/>
                <a:cs typeface="Arial"/>
              </a:rPr>
              <a:t>such</a:t>
            </a:r>
            <a:r>
              <a:rPr sz="587" spc="-17" dirty="0">
                <a:solidFill>
                  <a:srgbClr val="231F20"/>
                </a:solidFill>
                <a:latin typeface="Arial"/>
                <a:cs typeface="Arial"/>
              </a:rPr>
              <a:t> </a:t>
            </a:r>
            <a:r>
              <a:rPr sz="587" dirty="0">
                <a:solidFill>
                  <a:srgbClr val="231F20"/>
                </a:solidFill>
                <a:latin typeface="Arial"/>
                <a:cs typeface="Arial"/>
              </a:rPr>
              <a:t>as</a:t>
            </a:r>
            <a:r>
              <a:rPr sz="587" spc="-21" dirty="0">
                <a:solidFill>
                  <a:srgbClr val="231F20"/>
                </a:solidFill>
                <a:latin typeface="Arial"/>
                <a:cs typeface="Arial"/>
              </a:rPr>
              <a:t> </a:t>
            </a:r>
            <a:r>
              <a:rPr sz="587" spc="-7" dirty="0">
                <a:solidFill>
                  <a:srgbClr val="231F20"/>
                </a:solidFill>
                <a:latin typeface="Arial"/>
                <a:cs typeface="Arial"/>
              </a:rPr>
              <a:t>missing </a:t>
            </a:r>
            <a:r>
              <a:rPr sz="587" spc="-17" dirty="0">
                <a:solidFill>
                  <a:srgbClr val="231F20"/>
                </a:solidFill>
                <a:latin typeface="Arial"/>
                <a:cs typeface="Arial"/>
              </a:rPr>
              <a:t>leading</a:t>
            </a:r>
            <a:r>
              <a:rPr sz="587" spc="-7" dirty="0">
                <a:solidFill>
                  <a:srgbClr val="231F20"/>
                </a:solidFill>
                <a:latin typeface="Arial"/>
                <a:cs typeface="Arial"/>
              </a:rPr>
              <a:t> </a:t>
            </a:r>
            <a:r>
              <a:rPr sz="587" spc="-24" dirty="0">
                <a:solidFill>
                  <a:srgbClr val="231F20"/>
                </a:solidFill>
                <a:latin typeface="Arial"/>
                <a:cs typeface="Arial"/>
              </a:rPr>
              <a:t>zeros</a:t>
            </a:r>
            <a:r>
              <a:rPr sz="587" spc="-7" dirty="0">
                <a:solidFill>
                  <a:srgbClr val="231F20"/>
                </a:solidFill>
                <a:latin typeface="Arial"/>
                <a:cs typeface="Arial"/>
              </a:rPr>
              <a:t> </a:t>
            </a:r>
            <a:r>
              <a:rPr sz="587" spc="-13" dirty="0">
                <a:solidFill>
                  <a:srgbClr val="231F20"/>
                </a:solidFill>
                <a:latin typeface="Arial"/>
                <a:cs typeface="Arial"/>
              </a:rPr>
              <a:t>and</a:t>
            </a:r>
            <a:r>
              <a:rPr sz="587" spc="-4" dirty="0">
                <a:solidFill>
                  <a:srgbClr val="231F20"/>
                </a:solidFill>
                <a:latin typeface="Arial"/>
                <a:cs typeface="Arial"/>
              </a:rPr>
              <a:t> </a:t>
            </a:r>
            <a:r>
              <a:rPr sz="587" spc="-17" dirty="0">
                <a:solidFill>
                  <a:srgbClr val="231F20"/>
                </a:solidFill>
                <a:latin typeface="Arial"/>
                <a:cs typeface="Arial"/>
              </a:rPr>
              <a:t>elimination</a:t>
            </a:r>
            <a:r>
              <a:rPr sz="587" spc="-7" dirty="0">
                <a:solidFill>
                  <a:srgbClr val="231F20"/>
                </a:solidFill>
                <a:latin typeface="Arial"/>
                <a:cs typeface="Arial"/>
              </a:rPr>
              <a:t> </a:t>
            </a:r>
            <a:r>
              <a:rPr sz="587" dirty="0">
                <a:solidFill>
                  <a:srgbClr val="231F20"/>
                </a:solidFill>
                <a:latin typeface="Arial"/>
                <a:cs typeface="Arial"/>
              </a:rPr>
              <a:t>of</a:t>
            </a:r>
            <a:r>
              <a:rPr sz="587" spc="-4" dirty="0">
                <a:solidFill>
                  <a:srgbClr val="231F20"/>
                </a:solidFill>
                <a:latin typeface="Arial"/>
                <a:cs typeface="Arial"/>
              </a:rPr>
              <a:t> </a:t>
            </a:r>
            <a:r>
              <a:rPr sz="587" spc="-17" dirty="0">
                <a:solidFill>
                  <a:srgbClr val="231F20"/>
                </a:solidFill>
                <a:latin typeface="Arial"/>
                <a:cs typeface="Arial"/>
              </a:rPr>
              <a:t>trailing</a:t>
            </a:r>
            <a:r>
              <a:rPr sz="587" spc="-7" dirty="0">
                <a:solidFill>
                  <a:srgbClr val="231F20"/>
                </a:solidFill>
                <a:latin typeface="Arial"/>
                <a:cs typeface="Arial"/>
              </a:rPr>
              <a:t> </a:t>
            </a:r>
            <a:r>
              <a:rPr sz="587" spc="-24" dirty="0">
                <a:solidFill>
                  <a:srgbClr val="231F20"/>
                </a:solidFill>
                <a:latin typeface="Arial"/>
                <a:cs typeface="Arial"/>
              </a:rPr>
              <a:t>zeros</a:t>
            </a:r>
            <a:r>
              <a:rPr sz="587" spc="-4" dirty="0">
                <a:solidFill>
                  <a:srgbClr val="231F20"/>
                </a:solidFill>
                <a:latin typeface="Arial"/>
                <a:cs typeface="Arial"/>
              </a:rPr>
              <a:t> </a:t>
            </a:r>
            <a:r>
              <a:rPr sz="587" spc="-21" dirty="0">
                <a:solidFill>
                  <a:srgbClr val="231F20"/>
                </a:solidFill>
                <a:latin typeface="Arial"/>
                <a:cs typeface="Arial"/>
              </a:rPr>
              <a:t>in</a:t>
            </a:r>
            <a:r>
              <a:rPr sz="587" spc="-7" dirty="0">
                <a:solidFill>
                  <a:srgbClr val="231F20"/>
                </a:solidFill>
                <a:latin typeface="Arial"/>
                <a:cs typeface="Arial"/>
              </a:rPr>
              <a:t> </a:t>
            </a:r>
            <a:r>
              <a:rPr sz="587" spc="-13" dirty="0">
                <a:solidFill>
                  <a:srgbClr val="231F20"/>
                </a:solidFill>
                <a:latin typeface="Arial"/>
                <a:cs typeface="Arial"/>
              </a:rPr>
              <a:t>prescriptions</a:t>
            </a:r>
            <a:r>
              <a:rPr sz="587" spc="-4" dirty="0">
                <a:solidFill>
                  <a:srgbClr val="231F20"/>
                </a:solidFill>
                <a:latin typeface="Arial"/>
                <a:cs typeface="Arial"/>
              </a:rPr>
              <a:t> </a:t>
            </a:r>
            <a:r>
              <a:rPr sz="587" spc="-13" dirty="0">
                <a:solidFill>
                  <a:srgbClr val="231F20"/>
                </a:solidFill>
                <a:latin typeface="Arial"/>
                <a:cs typeface="Arial"/>
              </a:rPr>
              <a:t>and</a:t>
            </a:r>
            <a:r>
              <a:rPr sz="587" spc="-7" dirty="0">
                <a:solidFill>
                  <a:srgbClr val="231F20"/>
                </a:solidFill>
                <a:latin typeface="Arial"/>
                <a:cs typeface="Arial"/>
              </a:rPr>
              <a:t> </a:t>
            </a:r>
            <a:r>
              <a:rPr sz="587" spc="-17" dirty="0">
                <a:solidFill>
                  <a:srgbClr val="231F20"/>
                </a:solidFill>
                <a:latin typeface="Arial"/>
                <a:cs typeface="Arial"/>
              </a:rPr>
              <a:t>container</a:t>
            </a:r>
            <a:r>
              <a:rPr sz="587" spc="-4" dirty="0">
                <a:solidFill>
                  <a:srgbClr val="231F20"/>
                </a:solidFill>
                <a:latin typeface="Arial"/>
                <a:cs typeface="Arial"/>
              </a:rPr>
              <a:t> </a:t>
            </a:r>
            <a:r>
              <a:rPr sz="587" spc="-7" dirty="0">
                <a:solidFill>
                  <a:srgbClr val="231F20"/>
                </a:solidFill>
                <a:latin typeface="Arial"/>
                <a:cs typeface="Arial"/>
              </a:rPr>
              <a:t>labels. Adoption </a:t>
            </a:r>
            <a:r>
              <a:rPr sz="587" dirty="0">
                <a:solidFill>
                  <a:srgbClr val="231F20"/>
                </a:solidFill>
                <a:latin typeface="Arial"/>
                <a:cs typeface="Arial"/>
              </a:rPr>
              <a:t>of</a:t>
            </a:r>
            <a:r>
              <a:rPr sz="587" spc="-7" dirty="0">
                <a:solidFill>
                  <a:srgbClr val="231F20"/>
                </a:solidFill>
                <a:latin typeface="Arial"/>
                <a:cs typeface="Arial"/>
              </a:rPr>
              <a:t> </a:t>
            </a:r>
            <a:r>
              <a:rPr sz="587" spc="-13" dirty="0">
                <a:solidFill>
                  <a:srgbClr val="231F20"/>
                </a:solidFill>
                <a:latin typeface="Arial"/>
                <a:cs typeface="Arial"/>
              </a:rPr>
              <a:t>this</a:t>
            </a:r>
            <a:r>
              <a:rPr sz="587" spc="-7" dirty="0">
                <a:solidFill>
                  <a:srgbClr val="231F20"/>
                </a:solidFill>
                <a:latin typeface="Arial"/>
                <a:cs typeface="Arial"/>
              </a:rPr>
              <a:t> white </a:t>
            </a:r>
            <a:r>
              <a:rPr sz="587" spc="-17" dirty="0">
                <a:solidFill>
                  <a:srgbClr val="231F20"/>
                </a:solidFill>
                <a:latin typeface="Arial"/>
                <a:cs typeface="Arial"/>
              </a:rPr>
              <a:t>paper’s</a:t>
            </a:r>
            <a:r>
              <a:rPr sz="587" spc="-7" dirty="0">
                <a:solidFill>
                  <a:srgbClr val="231F20"/>
                </a:solidFill>
                <a:latin typeface="Arial"/>
                <a:cs typeface="Arial"/>
              </a:rPr>
              <a:t> </a:t>
            </a:r>
            <a:r>
              <a:rPr sz="587" spc="-17" dirty="0">
                <a:solidFill>
                  <a:srgbClr val="231F20"/>
                </a:solidFill>
                <a:latin typeface="Arial"/>
                <a:cs typeface="Arial"/>
              </a:rPr>
              <a:t>recommendations</a:t>
            </a:r>
            <a:r>
              <a:rPr sz="587" spc="-4" dirty="0">
                <a:solidFill>
                  <a:srgbClr val="231F20"/>
                </a:solidFill>
                <a:latin typeface="Arial"/>
                <a:cs typeface="Arial"/>
              </a:rPr>
              <a:t> </a:t>
            </a:r>
            <a:r>
              <a:rPr sz="587" spc="-13" dirty="0">
                <a:solidFill>
                  <a:srgbClr val="231F20"/>
                </a:solidFill>
                <a:latin typeface="Arial"/>
                <a:cs typeface="Arial"/>
              </a:rPr>
              <a:t>will</a:t>
            </a:r>
            <a:r>
              <a:rPr sz="587" spc="-7" dirty="0">
                <a:solidFill>
                  <a:srgbClr val="231F20"/>
                </a:solidFill>
                <a:latin typeface="Arial"/>
                <a:cs typeface="Arial"/>
              </a:rPr>
              <a:t> </a:t>
            </a:r>
            <a:r>
              <a:rPr sz="587" spc="-17" dirty="0">
                <a:solidFill>
                  <a:srgbClr val="231F20"/>
                </a:solidFill>
                <a:latin typeface="Arial"/>
                <a:cs typeface="Arial"/>
              </a:rPr>
              <a:t>align</a:t>
            </a:r>
            <a:r>
              <a:rPr sz="587" spc="-7" dirty="0">
                <a:solidFill>
                  <a:srgbClr val="231F20"/>
                </a:solidFill>
                <a:latin typeface="Arial"/>
                <a:cs typeface="Arial"/>
              </a:rPr>
              <a:t> dosing </a:t>
            </a:r>
            <a:r>
              <a:rPr sz="587" spc="-13" dirty="0">
                <a:solidFill>
                  <a:srgbClr val="231F20"/>
                </a:solidFill>
                <a:latin typeface="Arial"/>
                <a:cs typeface="Arial"/>
              </a:rPr>
              <a:t>designations</a:t>
            </a:r>
            <a:r>
              <a:rPr sz="587" spc="-7" dirty="0">
                <a:solidFill>
                  <a:srgbClr val="231F20"/>
                </a:solidFill>
                <a:latin typeface="Arial"/>
                <a:cs typeface="Arial"/>
              </a:rPr>
              <a:t> </a:t>
            </a:r>
            <a:r>
              <a:rPr sz="587" spc="-17" dirty="0">
                <a:solidFill>
                  <a:srgbClr val="231F20"/>
                </a:solidFill>
                <a:latin typeface="Arial"/>
                <a:cs typeface="Arial"/>
              </a:rPr>
              <a:t>for </a:t>
            </a:r>
            <a:r>
              <a:rPr sz="587" dirty="0">
                <a:solidFill>
                  <a:srgbClr val="231F20"/>
                </a:solidFill>
                <a:latin typeface="Arial"/>
                <a:cs typeface="Arial"/>
              </a:rPr>
              <a:t>oral</a:t>
            </a:r>
            <a:r>
              <a:rPr sz="587" spc="-4" dirty="0">
                <a:solidFill>
                  <a:srgbClr val="231F20"/>
                </a:solidFill>
                <a:latin typeface="Arial"/>
                <a:cs typeface="Arial"/>
              </a:rPr>
              <a:t> </a:t>
            </a:r>
            <a:r>
              <a:rPr sz="587" dirty="0">
                <a:solidFill>
                  <a:srgbClr val="231F20"/>
                </a:solidFill>
                <a:latin typeface="Arial"/>
                <a:cs typeface="Arial"/>
              </a:rPr>
              <a:t>liquid</a:t>
            </a:r>
            <a:r>
              <a:rPr sz="587" spc="-4" dirty="0">
                <a:solidFill>
                  <a:srgbClr val="231F20"/>
                </a:solidFill>
                <a:latin typeface="Arial"/>
                <a:cs typeface="Arial"/>
              </a:rPr>
              <a:t> </a:t>
            </a:r>
            <a:r>
              <a:rPr sz="587" spc="-7" dirty="0">
                <a:solidFill>
                  <a:srgbClr val="231F20"/>
                </a:solidFill>
                <a:latin typeface="Arial"/>
                <a:cs typeface="Arial"/>
              </a:rPr>
              <a:t>medications</a:t>
            </a:r>
            <a:r>
              <a:rPr sz="587" spc="-4" dirty="0">
                <a:solidFill>
                  <a:srgbClr val="231F20"/>
                </a:solidFill>
                <a:latin typeface="Arial"/>
                <a:cs typeface="Arial"/>
              </a:rPr>
              <a:t> </a:t>
            </a:r>
            <a:r>
              <a:rPr sz="587" dirty="0">
                <a:solidFill>
                  <a:srgbClr val="231F20"/>
                </a:solidFill>
                <a:latin typeface="Arial"/>
                <a:cs typeface="Arial"/>
              </a:rPr>
              <a:t>in</a:t>
            </a:r>
            <a:r>
              <a:rPr sz="587" spc="-4" dirty="0">
                <a:solidFill>
                  <a:srgbClr val="231F20"/>
                </a:solidFill>
                <a:latin typeface="Arial"/>
                <a:cs typeface="Arial"/>
              </a:rPr>
              <a:t> </a:t>
            </a:r>
            <a:r>
              <a:rPr sz="587" dirty="0">
                <a:solidFill>
                  <a:srgbClr val="231F20"/>
                </a:solidFill>
                <a:latin typeface="Arial"/>
                <a:cs typeface="Arial"/>
              </a:rPr>
              <a:t>all</a:t>
            </a:r>
            <a:r>
              <a:rPr sz="587" spc="-4" dirty="0">
                <a:solidFill>
                  <a:srgbClr val="231F20"/>
                </a:solidFill>
                <a:latin typeface="Arial"/>
                <a:cs typeface="Arial"/>
              </a:rPr>
              <a:t> </a:t>
            </a:r>
            <a:r>
              <a:rPr sz="587" dirty="0">
                <a:solidFill>
                  <a:srgbClr val="231F20"/>
                </a:solidFill>
                <a:latin typeface="Arial"/>
                <a:cs typeface="Arial"/>
              </a:rPr>
              <a:t>settings</a:t>
            </a:r>
            <a:r>
              <a:rPr sz="587" spc="-4" dirty="0">
                <a:solidFill>
                  <a:srgbClr val="231F20"/>
                </a:solidFill>
                <a:latin typeface="Arial"/>
                <a:cs typeface="Arial"/>
              </a:rPr>
              <a:t> </a:t>
            </a:r>
            <a:r>
              <a:rPr sz="587" dirty="0">
                <a:solidFill>
                  <a:srgbClr val="231F20"/>
                </a:solidFill>
                <a:latin typeface="Arial"/>
                <a:cs typeface="Arial"/>
              </a:rPr>
              <a:t>with</a:t>
            </a:r>
            <a:r>
              <a:rPr sz="587" spc="-4" dirty="0">
                <a:solidFill>
                  <a:srgbClr val="231F20"/>
                </a:solidFill>
                <a:latin typeface="Arial"/>
                <a:cs typeface="Arial"/>
              </a:rPr>
              <a:t> </a:t>
            </a:r>
            <a:r>
              <a:rPr sz="587" spc="-7" dirty="0">
                <a:solidFill>
                  <a:srgbClr val="231F20"/>
                </a:solidFill>
                <a:latin typeface="Arial"/>
                <a:cs typeface="Arial"/>
              </a:rPr>
              <a:t>current</a:t>
            </a:r>
            <a:r>
              <a:rPr sz="587" spc="-4" dirty="0">
                <a:solidFill>
                  <a:srgbClr val="231F20"/>
                </a:solidFill>
                <a:latin typeface="Arial"/>
                <a:cs typeface="Arial"/>
              </a:rPr>
              <a:t> </a:t>
            </a:r>
            <a:r>
              <a:rPr sz="587" spc="-7" dirty="0">
                <a:solidFill>
                  <a:srgbClr val="231F20"/>
                </a:solidFill>
                <a:latin typeface="Arial"/>
                <a:cs typeface="Arial"/>
              </a:rPr>
              <a:t>standards</a:t>
            </a:r>
            <a:r>
              <a:rPr sz="587" spc="-4" dirty="0">
                <a:solidFill>
                  <a:srgbClr val="231F20"/>
                </a:solidFill>
                <a:latin typeface="Arial"/>
                <a:cs typeface="Arial"/>
              </a:rPr>
              <a:t> </a:t>
            </a:r>
            <a:r>
              <a:rPr sz="587" dirty="0">
                <a:solidFill>
                  <a:srgbClr val="231F20"/>
                </a:solidFill>
                <a:latin typeface="Arial"/>
                <a:cs typeface="Arial"/>
              </a:rPr>
              <a:t>and</a:t>
            </a:r>
            <a:r>
              <a:rPr sz="587" spc="-4" dirty="0">
                <a:solidFill>
                  <a:srgbClr val="231F20"/>
                </a:solidFill>
                <a:latin typeface="Arial"/>
                <a:cs typeface="Arial"/>
              </a:rPr>
              <a:t> </a:t>
            </a:r>
            <a:r>
              <a:rPr sz="587" dirty="0">
                <a:solidFill>
                  <a:srgbClr val="231F20"/>
                </a:solidFill>
                <a:latin typeface="Arial"/>
                <a:cs typeface="Arial"/>
              </a:rPr>
              <a:t>attain</a:t>
            </a:r>
            <a:r>
              <a:rPr sz="587" spc="-4" dirty="0">
                <a:solidFill>
                  <a:srgbClr val="231F20"/>
                </a:solidFill>
                <a:latin typeface="Arial"/>
                <a:cs typeface="Arial"/>
              </a:rPr>
              <a:t> </a:t>
            </a:r>
            <a:r>
              <a:rPr sz="587" spc="-7" dirty="0">
                <a:solidFill>
                  <a:srgbClr val="231F20"/>
                </a:solidFill>
                <a:latin typeface="Arial"/>
                <a:cs typeface="Arial"/>
              </a:rPr>
              <a:t>universal </a:t>
            </a:r>
            <a:r>
              <a:rPr sz="587" spc="-13" dirty="0">
                <a:solidFill>
                  <a:srgbClr val="231F20"/>
                </a:solidFill>
                <a:latin typeface="Arial"/>
                <a:cs typeface="Arial"/>
              </a:rPr>
              <a:t>metric-</a:t>
            </a:r>
            <a:r>
              <a:rPr sz="587" dirty="0">
                <a:solidFill>
                  <a:srgbClr val="231F20"/>
                </a:solidFill>
                <a:latin typeface="Arial"/>
                <a:cs typeface="Arial"/>
              </a:rPr>
              <a:t>only</a:t>
            </a:r>
            <a:r>
              <a:rPr sz="587" spc="7" dirty="0">
                <a:solidFill>
                  <a:srgbClr val="231F20"/>
                </a:solidFill>
                <a:latin typeface="Arial"/>
                <a:cs typeface="Arial"/>
              </a:rPr>
              <a:t> </a:t>
            </a:r>
            <a:r>
              <a:rPr sz="587" spc="-7" dirty="0">
                <a:solidFill>
                  <a:srgbClr val="231F20"/>
                </a:solidFill>
                <a:latin typeface="Arial"/>
                <a:cs typeface="Arial"/>
              </a:rPr>
              <a:t>practice.</a:t>
            </a:r>
            <a:endParaRPr sz="587" dirty="0">
              <a:latin typeface="Arial"/>
              <a:cs typeface="Arial"/>
            </a:endParaRPr>
          </a:p>
          <a:p>
            <a:pPr marL="8757" marR="3503" algn="just">
              <a:lnSpc>
                <a:spcPct val="110800"/>
              </a:lnSpc>
              <a:spcBef>
                <a:spcPts val="413"/>
              </a:spcBef>
            </a:pPr>
            <a:r>
              <a:rPr sz="587" b="1" spc="11" dirty="0">
                <a:solidFill>
                  <a:srgbClr val="00528C"/>
                </a:solidFill>
                <a:latin typeface="Arial"/>
                <a:cs typeface="Arial"/>
              </a:rPr>
              <a:t>Keywords:</a:t>
            </a:r>
            <a:r>
              <a:rPr sz="587" b="1" spc="63" dirty="0">
                <a:solidFill>
                  <a:srgbClr val="00528C"/>
                </a:solidFill>
                <a:latin typeface="Arial"/>
                <a:cs typeface="Arial"/>
              </a:rPr>
              <a:t> </a:t>
            </a:r>
            <a:r>
              <a:rPr sz="587" spc="4" dirty="0">
                <a:solidFill>
                  <a:srgbClr val="231F20"/>
                </a:solidFill>
                <a:latin typeface="Arial"/>
                <a:cs typeface="Arial"/>
              </a:rPr>
              <a:t>Administration,</a:t>
            </a:r>
            <a:r>
              <a:rPr sz="587" spc="35" dirty="0">
                <a:solidFill>
                  <a:srgbClr val="231F20"/>
                </a:solidFill>
                <a:latin typeface="Arial"/>
                <a:cs typeface="Arial"/>
              </a:rPr>
              <a:t> </a:t>
            </a:r>
            <a:r>
              <a:rPr sz="587" spc="-4" dirty="0">
                <a:solidFill>
                  <a:srgbClr val="231F20"/>
                </a:solidFill>
                <a:latin typeface="Arial"/>
                <a:cs typeface="Arial"/>
              </a:rPr>
              <a:t>Oral;</a:t>
            </a:r>
            <a:r>
              <a:rPr sz="587" spc="35" dirty="0">
                <a:solidFill>
                  <a:srgbClr val="231F20"/>
                </a:solidFill>
                <a:latin typeface="Arial"/>
                <a:cs typeface="Arial"/>
              </a:rPr>
              <a:t> </a:t>
            </a:r>
            <a:r>
              <a:rPr sz="587" dirty="0">
                <a:solidFill>
                  <a:srgbClr val="231F20"/>
                </a:solidFill>
                <a:latin typeface="Arial"/>
                <a:cs typeface="Arial"/>
              </a:rPr>
              <a:t>Comprehension;</a:t>
            </a:r>
            <a:r>
              <a:rPr sz="587" spc="35" dirty="0">
                <a:solidFill>
                  <a:srgbClr val="231F20"/>
                </a:solidFill>
                <a:latin typeface="Arial"/>
                <a:cs typeface="Arial"/>
              </a:rPr>
              <a:t> </a:t>
            </a:r>
            <a:r>
              <a:rPr sz="587" dirty="0">
                <a:solidFill>
                  <a:srgbClr val="231F20"/>
                </a:solidFill>
                <a:latin typeface="Arial"/>
                <a:cs typeface="Arial"/>
              </a:rPr>
              <a:t>Drug</a:t>
            </a:r>
            <a:r>
              <a:rPr sz="587" spc="35" dirty="0">
                <a:solidFill>
                  <a:srgbClr val="231F20"/>
                </a:solidFill>
                <a:latin typeface="Arial"/>
                <a:cs typeface="Arial"/>
              </a:rPr>
              <a:t> </a:t>
            </a:r>
            <a:r>
              <a:rPr sz="587" spc="4" dirty="0">
                <a:solidFill>
                  <a:srgbClr val="231F20"/>
                </a:solidFill>
                <a:latin typeface="Arial"/>
                <a:cs typeface="Arial"/>
              </a:rPr>
              <a:t>Labeling/Standards; Electronic</a:t>
            </a:r>
            <a:r>
              <a:rPr sz="587" spc="-24" dirty="0">
                <a:solidFill>
                  <a:srgbClr val="231F20"/>
                </a:solidFill>
                <a:latin typeface="Arial"/>
                <a:cs typeface="Arial"/>
              </a:rPr>
              <a:t> </a:t>
            </a:r>
            <a:r>
              <a:rPr sz="587" dirty="0">
                <a:solidFill>
                  <a:srgbClr val="231F20"/>
                </a:solidFill>
                <a:latin typeface="Arial"/>
                <a:cs typeface="Arial"/>
              </a:rPr>
              <a:t>Prescribing;</a:t>
            </a:r>
            <a:r>
              <a:rPr sz="587" spc="-24" dirty="0">
                <a:solidFill>
                  <a:srgbClr val="231F20"/>
                </a:solidFill>
                <a:latin typeface="Arial"/>
                <a:cs typeface="Arial"/>
              </a:rPr>
              <a:t> </a:t>
            </a:r>
            <a:r>
              <a:rPr sz="587" spc="7" dirty="0">
                <a:solidFill>
                  <a:srgbClr val="231F20"/>
                </a:solidFill>
                <a:latin typeface="Arial"/>
                <a:cs typeface="Arial"/>
              </a:rPr>
              <a:t>Medication</a:t>
            </a:r>
            <a:r>
              <a:rPr sz="587" spc="-24" dirty="0">
                <a:solidFill>
                  <a:srgbClr val="231F20"/>
                </a:solidFill>
                <a:latin typeface="Arial"/>
                <a:cs typeface="Arial"/>
              </a:rPr>
              <a:t> </a:t>
            </a:r>
            <a:r>
              <a:rPr sz="587" dirty="0">
                <a:solidFill>
                  <a:srgbClr val="231F20"/>
                </a:solidFill>
                <a:latin typeface="Arial"/>
                <a:cs typeface="Arial"/>
              </a:rPr>
              <a:t>Errors/Prevention</a:t>
            </a:r>
            <a:r>
              <a:rPr sz="587" spc="-24" dirty="0">
                <a:solidFill>
                  <a:srgbClr val="231F20"/>
                </a:solidFill>
                <a:latin typeface="Arial"/>
                <a:cs typeface="Arial"/>
              </a:rPr>
              <a:t> </a:t>
            </a:r>
            <a:r>
              <a:rPr sz="587" spc="-21" dirty="0">
                <a:solidFill>
                  <a:srgbClr val="231F20"/>
                </a:solidFill>
                <a:latin typeface="Arial"/>
                <a:cs typeface="Arial"/>
              </a:rPr>
              <a:t>&amp;</a:t>
            </a:r>
            <a:r>
              <a:rPr sz="587" spc="-24" dirty="0">
                <a:solidFill>
                  <a:srgbClr val="231F20"/>
                </a:solidFill>
                <a:latin typeface="Arial"/>
                <a:cs typeface="Arial"/>
              </a:rPr>
              <a:t> </a:t>
            </a:r>
            <a:r>
              <a:rPr sz="587" spc="4" dirty="0">
                <a:solidFill>
                  <a:srgbClr val="231F20"/>
                </a:solidFill>
                <a:latin typeface="Arial"/>
                <a:cs typeface="Arial"/>
              </a:rPr>
              <a:t>Control;</a:t>
            </a:r>
            <a:r>
              <a:rPr sz="587" spc="-24" dirty="0">
                <a:solidFill>
                  <a:srgbClr val="231F20"/>
                </a:solidFill>
                <a:latin typeface="Arial"/>
                <a:cs typeface="Arial"/>
              </a:rPr>
              <a:t> </a:t>
            </a:r>
            <a:r>
              <a:rPr sz="587" spc="-4" dirty="0">
                <a:solidFill>
                  <a:srgbClr val="231F20"/>
                </a:solidFill>
                <a:latin typeface="Arial"/>
                <a:cs typeface="Arial"/>
              </a:rPr>
              <a:t>Parents;</a:t>
            </a:r>
            <a:r>
              <a:rPr sz="587" spc="-24" dirty="0">
                <a:solidFill>
                  <a:srgbClr val="231F20"/>
                </a:solidFill>
                <a:latin typeface="Arial"/>
                <a:cs typeface="Arial"/>
              </a:rPr>
              <a:t> </a:t>
            </a:r>
            <a:r>
              <a:rPr sz="587" spc="7" dirty="0">
                <a:solidFill>
                  <a:srgbClr val="231F20"/>
                </a:solidFill>
                <a:latin typeface="Arial"/>
                <a:cs typeface="Arial"/>
              </a:rPr>
              <a:t>Pedi-</a:t>
            </a:r>
            <a:r>
              <a:rPr sz="587" spc="28" dirty="0">
                <a:solidFill>
                  <a:srgbClr val="231F20"/>
                </a:solidFill>
                <a:latin typeface="Arial"/>
                <a:cs typeface="Arial"/>
              </a:rPr>
              <a:t> </a:t>
            </a:r>
            <a:r>
              <a:rPr sz="587" spc="4" dirty="0">
                <a:solidFill>
                  <a:srgbClr val="231F20"/>
                </a:solidFill>
                <a:latin typeface="Arial"/>
                <a:cs typeface="Arial"/>
              </a:rPr>
              <a:t>atricians;</a:t>
            </a:r>
            <a:r>
              <a:rPr sz="587" spc="107" dirty="0">
                <a:solidFill>
                  <a:srgbClr val="231F20"/>
                </a:solidFill>
                <a:latin typeface="Arial"/>
                <a:cs typeface="Arial"/>
              </a:rPr>
              <a:t> </a:t>
            </a:r>
            <a:r>
              <a:rPr sz="587" dirty="0">
                <a:solidFill>
                  <a:srgbClr val="231F20"/>
                </a:solidFill>
                <a:latin typeface="Arial"/>
                <a:cs typeface="Arial"/>
              </a:rPr>
              <a:t>Pharmaceutical</a:t>
            </a:r>
            <a:r>
              <a:rPr sz="587" spc="107" dirty="0">
                <a:solidFill>
                  <a:srgbClr val="231F20"/>
                </a:solidFill>
                <a:latin typeface="Arial"/>
                <a:cs typeface="Arial"/>
              </a:rPr>
              <a:t> </a:t>
            </a:r>
            <a:r>
              <a:rPr sz="587" spc="7" dirty="0">
                <a:solidFill>
                  <a:srgbClr val="231F20"/>
                </a:solidFill>
                <a:latin typeface="Arial"/>
                <a:cs typeface="Arial"/>
              </a:rPr>
              <a:t>Solutions/Administration</a:t>
            </a:r>
            <a:r>
              <a:rPr sz="587" spc="107" dirty="0">
                <a:solidFill>
                  <a:srgbClr val="231F20"/>
                </a:solidFill>
                <a:latin typeface="Arial"/>
                <a:cs typeface="Arial"/>
              </a:rPr>
              <a:t> </a:t>
            </a:r>
            <a:r>
              <a:rPr sz="587" spc="-21" dirty="0">
                <a:solidFill>
                  <a:srgbClr val="231F20"/>
                </a:solidFill>
                <a:latin typeface="Arial"/>
                <a:cs typeface="Arial"/>
              </a:rPr>
              <a:t>&amp;</a:t>
            </a:r>
            <a:r>
              <a:rPr sz="587" spc="107" dirty="0">
                <a:solidFill>
                  <a:srgbClr val="231F20"/>
                </a:solidFill>
                <a:latin typeface="Arial"/>
                <a:cs typeface="Arial"/>
              </a:rPr>
              <a:t> </a:t>
            </a:r>
            <a:r>
              <a:rPr sz="587" dirty="0">
                <a:solidFill>
                  <a:srgbClr val="231F20"/>
                </a:solidFill>
                <a:latin typeface="Arial"/>
                <a:cs typeface="Arial"/>
              </a:rPr>
              <a:t>Dosage;</a:t>
            </a:r>
            <a:r>
              <a:rPr sz="587" spc="107" dirty="0">
                <a:solidFill>
                  <a:srgbClr val="231F20"/>
                </a:solidFill>
                <a:latin typeface="Arial"/>
                <a:cs typeface="Arial"/>
              </a:rPr>
              <a:t> </a:t>
            </a:r>
            <a:r>
              <a:rPr sz="587" dirty="0">
                <a:solidFill>
                  <a:srgbClr val="231F20"/>
                </a:solidFill>
                <a:latin typeface="Arial"/>
                <a:cs typeface="Arial"/>
              </a:rPr>
              <a:t>Pharmacists; Physicians,</a:t>
            </a:r>
            <a:r>
              <a:rPr sz="587" spc="35" dirty="0">
                <a:solidFill>
                  <a:srgbClr val="231F20"/>
                </a:solidFill>
                <a:latin typeface="Arial"/>
                <a:cs typeface="Arial"/>
              </a:rPr>
              <a:t> </a:t>
            </a:r>
            <a:r>
              <a:rPr sz="587" dirty="0">
                <a:solidFill>
                  <a:srgbClr val="231F20"/>
                </a:solidFill>
                <a:latin typeface="Arial"/>
                <a:cs typeface="Arial"/>
              </a:rPr>
              <a:t>Primary</a:t>
            </a:r>
            <a:r>
              <a:rPr sz="587" spc="35" dirty="0">
                <a:solidFill>
                  <a:srgbClr val="231F20"/>
                </a:solidFill>
                <a:latin typeface="Arial"/>
                <a:cs typeface="Arial"/>
              </a:rPr>
              <a:t> </a:t>
            </a:r>
            <a:r>
              <a:rPr sz="587" spc="-7" dirty="0">
                <a:solidFill>
                  <a:srgbClr val="231F20"/>
                </a:solidFill>
                <a:latin typeface="Arial"/>
                <a:cs typeface="Arial"/>
              </a:rPr>
              <a:t>Care;</a:t>
            </a:r>
            <a:r>
              <a:rPr sz="587" spc="35" dirty="0">
                <a:solidFill>
                  <a:srgbClr val="231F20"/>
                </a:solidFill>
                <a:latin typeface="Arial"/>
                <a:cs typeface="Arial"/>
              </a:rPr>
              <a:t> </a:t>
            </a:r>
            <a:r>
              <a:rPr sz="587" spc="4" dirty="0">
                <a:solidFill>
                  <a:srgbClr val="231F20"/>
                </a:solidFill>
                <a:latin typeface="Arial"/>
                <a:cs typeface="Arial"/>
              </a:rPr>
              <a:t>Practice</a:t>
            </a:r>
            <a:r>
              <a:rPr sz="587" spc="35" dirty="0">
                <a:solidFill>
                  <a:srgbClr val="231F20"/>
                </a:solidFill>
                <a:latin typeface="Arial"/>
                <a:cs typeface="Arial"/>
              </a:rPr>
              <a:t> </a:t>
            </a:r>
            <a:r>
              <a:rPr sz="587" dirty="0">
                <a:solidFill>
                  <a:srgbClr val="231F20"/>
                </a:solidFill>
                <a:latin typeface="Arial"/>
                <a:cs typeface="Arial"/>
              </a:rPr>
              <a:t>Guidelines</a:t>
            </a:r>
            <a:r>
              <a:rPr sz="587" spc="35" dirty="0">
                <a:solidFill>
                  <a:srgbClr val="231F20"/>
                </a:solidFill>
                <a:latin typeface="Arial"/>
                <a:cs typeface="Arial"/>
              </a:rPr>
              <a:t> </a:t>
            </a:r>
            <a:r>
              <a:rPr sz="587" spc="-4" dirty="0">
                <a:solidFill>
                  <a:srgbClr val="231F20"/>
                </a:solidFill>
                <a:latin typeface="Arial"/>
                <a:cs typeface="Arial"/>
              </a:rPr>
              <a:t>as</a:t>
            </a:r>
            <a:r>
              <a:rPr sz="587" spc="35" dirty="0">
                <a:solidFill>
                  <a:srgbClr val="231F20"/>
                </a:solidFill>
                <a:latin typeface="Arial"/>
                <a:cs typeface="Arial"/>
              </a:rPr>
              <a:t> </a:t>
            </a:r>
            <a:r>
              <a:rPr sz="587" spc="-7" dirty="0">
                <a:solidFill>
                  <a:srgbClr val="231F20"/>
                </a:solidFill>
                <a:latin typeface="Arial"/>
                <a:cs typeface="Arial"/>
              </a:rPr>
              <a:t>Topic;</a:t>
            </a:r>
            <a:r>
              <a:rPr sz="587" spc="35" dirty="0">
                <a:solidFill>
                  <a:srgbClr val="231F20"/>
                </a:solidFill>
                <a:latin typeface="Arial"/>
                <a:cs typeface="Arial"/>
              </a:rPr>
              <a:t> </a:t>
            </a:r>
            <a:r>
              <a:rPr sz="587" dirty="0">
                <a:solidFill>
                  <a:srgbClr val="231F20"/>
                </a:solidFill>
                <a:latin typeface="Arial"/>
                <a:cs typeface="Arial"/>
              </a:rPr>
              <a:t>Syringes/Standards;</a:t>
            </a:r>
            <a:r>
              <a:rPr sz="587" spc="4" dirty="0">
                <a:solidFill>
                  <a:srgbClr val="231F20"/>
                </a:solidFill>
                <a:latin typeface="Arial"/>
                <a:cs typeface="Arial"/>
              </a:rPr>
              <a:t> </a:t>
            </a:r>
            <a:r>
              <a:rPr sz="587" spc="-4" dirty="0">
                <a:solidFill>
                  <a:srgbClr val="231F20"/>
                </a:solidFill>
                <a:latin typeface="Arial"/>
                <a:cs typeface="Arial"/>
              </a:rPr>
              <a:t>Weights</a:t>
            </a:r>
            <a:r>
              <a:rPr sz="587" dirty="0">
                <a:solidFill>
                  <a:srgbClr val="231F20"/>
                </a:solidFill>
                <a:latin typeface="Arial"/>
                <a:cs typeface="Arial"/>
              </a:rPr>
              <a:t> </a:t>
            </a:r>
            <a:r>
              <a:rPr sz="587" spc="4" dirty="0">
                <a:solidFill>
                  <a:srgbClr val="231F20"/>
                </a:solidFill>
                <a:latin typeface="Arial"/>
                <a:cs typeface="Arial"/>
              </a:rPr>
              <a:t>and</a:t>
            </a:r>
            <a:r>
              <a:rPr sz="587" dirty="0">
                <a:solidFill>
                  <a:srgbClr val="231F20"/>
                </a:solidFill>
                <a:latin typeface="Arial"/>
                <a:cs typeface="Arial"/>
              </a:rPr>
              <a:t> </a:t>
            </a:r>
            <a:r>
              <a:rPr sz="587" spc="-4" dirty="0">
                <a:solidFill>
                  <a:srgbClr val="231F20"/>
                </a:solidFill>
                <a:latin typeface="Arial"/>
                <a:cs typeface="Arial"/>
              </a:rPr>
              <a:t>Measures.</a:t>
            </a:r>
            <a:endParaRPr sz="587" dirty="0">
              <a:latin typeface="Arial"/>
              <a:cs typeface="Arial"/>
            </a:endParaRPr>
          </a:p>
        </p:txBody>
      </p:sp>
      <p:sp>
        <p:nvSpPr>
          <p:cNvPr id="10" name="object 10"/>
          <p:cNvSpPr txBox="1"/>
          <p:nvPr/>
        </p:nvSpPr>
        <p:spPr>
          <a:xfrm>
            <a:off x="557383" y="1336114"/>
            <a:ext cx="1581807" cy="104255"/>
          </a:xfrm>
          <a:prstGeom prst="rect">
            <a:avLst/>
          </a:prstGeom>
        </p:spPr>
        <p:txBody>
          <a:bodyPr vert="horz" wrap="square" lIns="0" tIns="8759" rIns="0" bIns="0" rtlCol="0">
            <a:spAutoFit/>
          </a:bodyPr>
          <a:lstStyle/>
          <a:p>
            <a:pPr marL="8757">
              <a:spcBef>
                <a:spcPts val="69"/>
              </a:spcBef>
            </a:pPr>
            <a:r>
              <a:rPr sz="620" b="1" dirty="0">
                <a:solidFill>
                  <a:srgbClr val="231F20"/>
                </a:solidFill>
                <a:latin typeface="Arial"/>
                <a:cs typeface="Arial"/>
              </a:rPr>
              <a:t>Am</a:t>
            </a:r>
            <a:r>
              <a:rPr sz="620" b="1" spc="-7" dirty="0">
                <a:solidFill>
                  <a:srgbClr val="231F20"/>
                </a:solidFill>
                <a:latin typeface="Arial"/>
                <a:cs typeface="Arial"/>
              </a:rPr>
              <a:t> </a:t>
            </a:r>
            <a:r>
              <a:rPr sz="620" b="1" dirty="0">
                <a:solidFill>
                  <a:srgbClr val="231F20"/>
                </a:solidFill>
                <a:latin typeface="Arial"/>
                <a:cs typeface="Arial"/>
              </a:rPr>
              <a:t>J</a:t>
            </a:r>
            <a:r>
              <a:rPr sz="620" b="1" spc="-7" dirty="0">
                <a:solidFill>
                  <a:srgbClr val="231F20"/>
                </a:solidFill>
                <a:latin typeface="Arial"/>
                <a:cs typeface="Arial"/>
              </a:rPr>
              <a:t> </a:t>
            </a:r>
            <a:r>
              <a:rPr sz="620" b="1" dirty="0">
                <a:solidFill>
                  <a:srgbClr val="231F20"/>
                </a:solidFill>
                <a:latin typeface="Arial"/>
                <a:cs typeface="Arial"/>
              </a:rPr>
              <a:t>Health-Syst</a:t>
            </a:r>
            <a:r>
              <a:rPr sz="620" b="1" spc="-7" dirty="0">
                <a:solidFill>
                  <a:srgbClr val="231F20"/>
                </a:solidFill>
                <a:latin typeface="Arial"/>
                <a:cs typeface="Arial"/>
              </a:rPr>
              <a:t> </a:t>
            </a:r>
            <a:r>
              <a:rPr sz="620" b="1" dirty="0">
                <a:solidFill>
                  <a:srgbClr val="231F20"/>
                </a:solidFill>
                <a:latin typeface="Arial"/>
                <a:cs typeface="Arial"/>
              </a:rPr>
              <a:t>Pharm.</a:t>
            </a:r>
            <a:r>
              <a:rPr sz="620" b="1" spc="-4" dirty="0">
                <a:solidFill>
                  <a:srgbClr val="231F20"/>
                </a:solidFill>
                <a:latin typeface="Arial"/>
                <a:cs typeface="Arial"/>
              </a:rPr>
              <a:t> </a:t>
            </a:r>
            <a:r>
              <a:rPr sz="620" dirty="0">
                <a:solidFill>
                  <a:srgbClr val="231F20"/>
                </a:solidFill>
                <a:latin typeface="Arial"/>
                <a:cs typeface="Arial"/>
              </a:rPr>
              <a:t>2021;78:578-</a:t>
            </a:r>
            <a:r>
              <a:rPr sz="620" spc="-17" dirty="0">
                <a:solidFill>
                  <a:srgbClr val="231F20"/>
                </a:solidFill>
                <a:latin typeface="Arial"/>
                <a:cs typeface="Arial"/>
              </a:rPr>
              <a:t>605</a:t>
            </a:r>
            <a:endParaRPr sz="620" dirty="0">
              <a:latin typeface="Arial"/>
              <a:cs typeface="Arial"/>
            </a:endParaRPr>
          </a:p>
        </p:txBody>
      </p:sp>
      <p:sp>
        <p:nvSpPr>
          <p:cNvPr id="11" name="object 11"/>
          <p:cNvSpPr txBox="1"/>
          <p:nvPr/>
        </p:nvSpPr>
        <p:spPr>
          <a:xfrm>
            <a:off x="545307" y="522716"/>
            <a:ext cx="4151148" cy="607151"/>
          </a:xfrm>
          <a:prstGeom prst="rect">
            <a:avLst/>
          </a:prstGeom>
        </p:spPr>
        <p:txBody>
          <a:bodyPr vert="horz" wrap="square" lIns="0" tIns="29779" rIns="0" bIns="0" rtlCol="0">
            <a:spAutoFit/>
          </a:bodyPr>
          <a:lstStyle/>
          <a:p>
            <a:pPr marL="8757" marR="3503">
              <a:lnSpc>
                <a:spcPts val="1517"/>
              </a:lnSpc>
              <a:spcBef>
                <a:spcPts val="235"/>
              </a:spcBef>
            </a:pPr>
            <a:r>
              <a:rPr sz="1379" spc="-69" dirty="0">
                <a:solidFill>
                  <a:srgbClr val="00528C"/>
                </a:solidFill>
                <a:latin typeface="Arial"/>
                <a:cs typeface="Arial"/>
              </a:rPr>
              <a:t>NCPDP</a:t>
            </a:r>
            <a:r>
              <a:rPr sz="1379" spc="-28" dirty="0">
                <a:solidFill>
                  <a:srgbClr val="00528C"/>
                </a:solidFill>
                <a:latin typeface="Arial"/>
                <a:cs typeface="Arial"/>
              </a:rPr>
              <a:t> </a:t>
            </a:r>
            <a:r>
              <a:rPr sz="1379" spc="-31" dirty="0">
                <a:solidFill>
                  <a:srgbClr val="00528C"/>
                </a:solidFill>
                <a:latin typeface="Arial"/>
                <a:cs typeface="Arial"/>
              </a:rPr>
              <a:t>recommendations</a:t>
            </a:r>
            <a:r>
              <a:rPr sz="1379" spc="-48" dirty="0">
                <a:solidFill>
                  <a:srgbClr val="00528C"/>
                </a:solidFill>
                <a:latin typeface="Arial"/>
                <a:cs typeface="Arial"/>
              </a:rPr>
              <a:t> </a:t>
            </a:r>
            <a:r>
              <a:rPr sz="1379" dirty="0">
                <a:solidFill>
                  <a:srgbClr val="00528C"/>
                </a:solidFill>
                <a:latin typeface="Arial"/>
                <a:cs typeface="Arial"/>
              </a:rPr>
              <a:t>for</a:t>
            </a:r>
            <a:r>
              <a:rPr sz="1379" spc="-37" dirty="0">
                <a:solidFill>
                  <a:srgbClr val="00528C"/>
                </a:solidFill>
                <a:latin typeface="Arial"/>
                <a:cs typeface="Arial"/>
              </a:rPr>
              <a:t> </a:t>
            </a:r>
            <a:r>
              <a:rPr sz="1379" spc="-28" dirty="0">
                <a:solidFill>
                  <a:srgbClr val="00528C"/>
                </a:solidFill>
                <a:latin typeface="Arial"/>
                <a:cs typeface="Arial"/>
              </a:rPr>
              <a:t>standardizing</a:t>
            </a:r>
            <a:r>
              <a:rPr sz="1379" spc="-35" dirty="0">
                <a:solidFill>
                  <a:srgbClr val="00528C"/>
                </a:solidFill>
                <a:latin typeface="Arial"/>
                <a:cs typeface="Arial"/>
              </a:rPr>
              <a:t> </a:t>
            </a:r>
            <a:r>
              <a:rPr sz="1379" spc="-13" dirty="0">
                <a:solidFill>
                  <a:srgbClr val="00528C"/>
                </a:solidFill>
                <a:latin typeface="Arial"/>
                <a:cs typeface="Arial"/>
              </a:rPr>
              <a:t>dosing</a:t>
            </a:r>
            <a:r>
              <a:rPr sz="1379" spc="-37" dirty="0">
                <a:solidFill>
                  <a:srgbClr val="00528C"/>
                </a:solidFill>
                <a:latin typeface="Arial"/>
                <a:cs typeface="Arial"/>
              </a:rPr>
              <a:t> </a:t>
            </a:r>
            <a:r>
              <a:rPr sz="1379" spc="-17" dirty="0">
                <a:solidFill>
                  <a:srgbClr val="00528C"/>
                </a:solidFill>
                <a:latin typeface="Arial"/>
                <a:cs typeface="Arial"/>
              </a:rPr>
              <a:t>in </a:t>
            </a:r>
            <a:r>
              <a:rPr sz="1379" spc="-13" dirty="0">
                <a:solidFill>
                  <a:srgbClr val="00528C"/>
                </a:solidFill>
                <a:latin typeface="Arial"/>
                <a:cs typeface="Arial"/>
              </a:rPr>
              <a:t>metric</a:t>
            </a:r>
            <a:r>
              <a:rPr sz="1379" spc="-76" dirty="0">
                <a:solidFill>
                  <a:srgbClr val="00528C"/>
                </a:solidFill>
                <a:latin typeface="Arial"/>
                <a:cs typeface="Arial"/>
              </a:rPr>
              <a:t> </a:t>
            </a:r>
            <a:r>
              <a:rPr sz="1379" spc="-13" dirty="0">
                <a:solidFill>
                  <a:srgbClr val="00528C"/>
                </a:solidFill>
                <a:latin typeface="Arial"/>
                <a:cs typeface="Arial"/>
              </a:rPr>
              <a:t>units</a:t>
            </a:r>
            <a:r>
              <a:rPr sz="1379" spc="-48" dirty="0">
                <a:solidFill>
                  <a:srgbClr val="00528C"/>
                </a:solidFill>
                <a:latin typeface="Arial"/>
                <a:cs typeface="Arial"/>
              </a:rPr>
              <a:t> </a:t>
            </a:r>
            <a:r>
              <a:rPr sz="1379" spc="-79" dirty="0">
                <a:solidFill>
                  <a:srgbClr val="00528C"/>
                </a:solidFill>
                <a:latin typeface="Arial"/>
                <a:cs typeface="Arial"/>
              </a:rPr>
              <a:t>(mL)</a:t>
            </a:r>
            <a:r>
              <a:rPr sz="1379" spc="-21" dirty="0">
                <a:solidFill>
                  <a:srgbClr val="00528C"/>
                </a:solidFill>
                <a:latin typeface="Arial"/>
                <a:cs typeface="Arial"/>
              </a:rPr>
              <a:t> </a:t>
            </a:r>
            <a:r>
              <a:rPr sz="1379" dirty="0">
                <a:solidFill>
                  <a:srgbClr val="00528C"/>
                </a:solidFill>
                <a:latin typeface="Arial"/>
                <a:cs typeface="Arial"/>
              </a:rPr>
              <a:t>on</a:t>
            </a:r>
            <a:r>
              <a:rPr sz="1379" spc="-48" dirty="0">
                <a:solidFill>
                  <a:srgbClr val="00528C"/>
                </a:solidFill>
                <a:latin typeface="Arial"/>
                <a:cs typeface="Arial"/>
              </a:rPr>
              <a:t> </a:t>
            </a:r>
            <a:r>
              <a:rPr sz="1379" spc="-17" dirty="0">
                <a:solidFill>
                  <a:srgbClr val="00528C"/>
                </a:solidFill>
                <a:latin typeface="Arial"/>
                <a:cs typeface="Arial"/>
              </a:rPr>
              <a:t>prescription</a:t>
            </a:r>
            <a:r>
              <a:rPr sz="1379" spc="-45" dirty="0">
                <a:solidFill>
                  <a:srgbClr val="00528C"/>
                </a:solidFill>
                <a:latin typeface="Arial"/>
                <a:cs typeface="Arial"/>
              </a:rPr>
              <a:t> </a:t>
            </a:r>
            <a:r>
              <a:rPr sz="1379" spc="-21" dirty="0">
                <a:solidFill>
                  <a:srgbClr val="00528C"/>
                </a:solidFill>
                <a:latin typeface="Arial"/>
                <a:cs typeface="Arial"/>
              </a:rPr>
              <a:t>container</a:t>
            </a:r>
            <a:r>
              <a:rPr sz="1379" spc="-48" dirty="0">
                <a:solidFill>
                  <a:srgbClr val="00528C"/>
                </a:solidFill>
                <a:latin typeface="Arial"/>
                <a:cs typeface="Arial"/>
              </a:rPr>
              <a:t> </a:t>
            </a:r>
            <a:r>
              <a:rPr sz="1379" spc="-35" dirty="0">
                <a:solidFill>
                  <a:srgbClr val="00528C"/>
                </a:solidFill>
                <a:latin typeface="Arial"/>
                <a:cs typeface="Arial"/>
              </a:rPr>
              <a:t>labels</a:t>
            </a:r>
            <a:r>
              <a:rPr sz="1379" spc="-48" dirty="0">
                <a:solidFill>
                  <a:srgbClr val="00528C"/>
                </a:solidFill>
                <a:latin typeface="Arial"/>
                <a:cs typeface="Arial"/>
              </a:rPr>
              <a:t> </a:t>
            </a:r>
            <a:r>
              <a:rPr sz="1379" dirty="0">
                <a:solidFill>
                  <a:srgbClr val="00528C"/>
                </a:solidFill>
                <a:latin typeface="Arial"/>
                <a:cs typeface="Arial"/>
              </a:rPr>
              <a:t>of</a:t>
            </a:r>
            <a:r>
              <a:rPr sz="1379" spc="-48" dirty="0">
                <a:solidFill>
                  <a:srgbClr val="00528C"/>
                </a:solidFill>
                <a:latin typeface="Arial"/>
                <a:cs typeface="Arial"/>
              </a:rPr>
              <a:t> </a:t>
            </a:r>
            <a:r>
              <a:rPr sz="1379" spc="-13" dirty="0">
                <a:solidFill>
                  <a:srgbClr val="00528C"/>
                </a:solidFill>
                <a:latin typeface="Arial"/>
                <a:cs typeface="Arial"/>
              </a:rPr>
              <a:t>oral </a:t>
            </a:r>
            <a:r>
              <a:rPr sz="1379" spc="-7" dirty="0">
                <a:solidFill>
                  <a:srgbClr val="00528C"/>
                </a:solidFill>
                <a:latin typeface="Arial"/>
                <a:cs typeface="Arial"/>
              </a:rPr>
              <a:t>liquid</a:t>
            </a:r>
            <a:r>
              <a:rPr sz="1379" spc="-48" dirty="0">
                <a:solidFill>
                  <a:srgbClr val="00528C"/>
                </a:solidFill>
                <a:latin typeface="Arial"/>
                <a:cs typeface="Arial"/>
              </a:rPr>
              <a:t> </a:t>
            </a:r>
            <a:r>
              <a:rPr sz="1379" spc="-24" dirty="0">
                <a:solidFill>
                  <a:srgbClr val="00528C"/>
                </a:solidFill>
                <a:latin typeface="Arial"/>
                <a:cs typeface="Arial"/>
              </a:rPr>
              <a:t>medications,</a:t>
            </a:r>
            <a:r>
              <a:rPr sz="1379" spc="-45" dirty="0">
                <a:solidFill>
                  <a:srgbClr val="00528C"/>
                </a:solidFill>
                <a:latin typeface="Arial"/>
                <a:cs typeface="Arial"/>
              </a:rPr>
              <a:t> </a:t>
            </a:r>
            <a:r>
              <a:rPr sz="1379" spc="-37" dirty="0">
                <a:solidFill>
                  <a:srgbClr val="00528C"/>
                </a:solidFill>
                <a:latin typeface="Arial"/>
                <a:cs typeface="Arial"/>
              </a:rPr>
              <a:t>version</a:t>
            </a:r>
            <a:r>
              <a:rPr sz="1379" spc="-48" dirty="0">
                <a:solidFill>
                  <a:srgbClr val="00528C"/>
                </a:solidFill>
                <a:latin typeface="Arial"/>
                <a:cs typeface="Arial"/>
              </a:rPr>
              <a:t> </a:t>
            </a:r>
            <a:r>
              <a:rPr sz="1379" spc="-17" dirty="0">
                <a:solidFill>
                  <a:srgbClr val="00528C"/>
                </a:solidFill>
                <a:latin typeface="Arial"/>
                <a:cs typeface="Arial"/>
              </a:rPr>
              <a:t>2.0</a:t>
            </a:r>
            <a:endParaRPr sz="1379" dirty="0">
              <a:latin typeface="Arial"/>
              <a:cs typeface="Arial"/>
            </a:endParaRPr>
          </a:p>
        </p:txBody>
      </p:sp>
      <p:sp>
        <p:nvSpPr>
          <p:cNvPr id="12" name="object 12"/>
          <p:cNvSpPr txBox="1"/>
          <p:nvPr/>
        </p:nvSpPr>
        <p:spPr>
          <a:xfrm>
            <a:off x="4208518" y="1388242"/>
            <a:ext cx="970455" cy="279214"/>
          </a:xfrm>
          <a:prstGeom prst="rect">
            <a:avLst/>
          </a:prstGeom>
        </p:spPr>
        <p:txBody>
          <a:bodyPr vert="horz" wrap="square" lIns="0" tIns="6131" rIns="0" bIns="0" rtlCol="0">
            <a:spAutoFit/>
          </a:bodyPr>
          <a:lstStyle/>
          <a:p>
            <a:pPr marL="8757" marR="3503">
              <a:lnSpc>
                <a:spcPct val="102899"/>
              </a:lnSpc>
              <a:spcBef>
                <a:spcPts val="48"/>
              </a:spcBef>
            </a:pPr>
            <a:r>
              <a:rPr sz="587" spc="-28" dirty="0">
                <a:solidFill>
                  <a:srgbClr val="231F20"/>
                </a:solidFill>
                <a:latin typeface="Arial"/>
                <a:cs typeface="Arial"/>
              </a:rPr>
              <a:t>Supplementary</a:t>
            </a:r>
            <a:r>
              <a:rPr sz="587" spc="7" dirty="0">
                <a:solidFill>
                  <a:srgbClr val="231F20"/>
                </a:solidFill>
                <a:latin typeface="Arial"/>
                <a:cs typeface="Arial"/>
              </a:rPr>
              <a:t> </a:t>
            </a:r>
            <a:r>
              <a:rPr sz="587" spc="-31" dirty="0">
                <a:solidFill>
                  <a:srgbClr val="231F20"/>
                </a:solidFill>
                <a:latin typeface="Arial"/>
                <a:cs typeface="Arial"/>
              </a:rPr>
              <a:t>material</a:t>
            </a:r>
            <a:r>
              <a:rPr sz="587" spc="4" dirty="0">
                <a:solidFill>
                  <a:srgbClr val="231F20"/>
                </a:solidFill>
                <a:latin typeface="Arial"/>
                <a:cs typeface="Arial"/>
              </a:rPr>
              <a:t> </a:t>
            </a:r>
            <a:r>
              <a:rPr sz="587" spc="-17" dirty="0">
                <a:solidFill>
                  <a:srgbClr val="231F20"/>
                </a:solidFill>
                <a:latin typeface="Arial"/>
                <a:cs typeface="Arial"/>
              </a:rPr>
              <a:t>is </a:t>
            </a:r>
            <a:r>
              <a:rPr sz="587" spc="-35" dirty="0">
                <a:solidFill>
                  <a:srgbClr val="231F20"/>
                </a:solidFill>
                <a:latin typeface="Arial"/>
                <a:cs typeface="Arial"/>
              </a:rPr>
              <a:t>available</a:t>
            </a:r>
            <a:r>
              <a:rPr sz="587" spc="-17" dirty="0">
                <a:solidFill>
                  <a:srgbClr val="231F20"/>
                </a:solidFill>
                <a:latin typeface="Arial"/>
                <a:cs typeface="Arial"/>
              </a:rPr>
              <a:t> with </a:t>
            </a:r>
            <a:r>
              <a:rPr sz="587" spc="-24" dirty="0">
                <a:solidFill>
                  <a:srgbClr val="231F20"/>
                </a:solidFill>
                <a:latin typeface="Arial"/>
                <a:cs typeface="Arial"/>
              </a:rPr>
              <a:t>the</a:t>
            </a:r>
            <a:r>
              <a:rPr sz="587" spc="-13" dirty="0">
                <a:solidFill>
                  <a:srgbClr val="231F20"/>
                </a:solidFill>
                <a:latin typeface="Arial"/>
                <a:cs typeface="Arial"/>
              </a:rPr>
              <a:t> </a:t>
            </a:r>
            <a:r>
              <a:rPr sz="587" spc="-28" dirty="0">
                <a:solidFill>
                  <a:srgbClr val="231F20"/>
                </a:solidFill>
                <a:latin typeface="Arial"/>
                <a:cs typeface="Arial"/>
              </a:rPr>
              <a:t>full</a:t>
            </a:r>
            <a:r>
              <a:rPr sz="587" spc="-17" dirty="0">
                <a:solidFill>
                  <a:srgbClr val="231F20"/>
                </a:solidFill>
                <a:latin typeface="Arial"/>
                <a:cs typeface="Arial"/>
              </a:rPr>
              <a:t> text</a:t>
            </a:r>
            <a:r>
              <a:rPr sz="587" spc="-13" dirty="0">
                <a:solidFill>
                  <a:srgbClr val="231F20"/>
                </a:solidFill>
                <a:latin typeface="Arial"/>
                <a:cs typeface="Arial"/>
              </a:rPr>
              <a:t> of</a:t>
            </a:r>
            <a:r>
              <a:rPr sz="587" spc="-17" dirty="0">
                <a:solidFill>
                  <a:srgbClr val="231F20"/>
                </a:solidFill>
                <a:latin typeface="Arial"/>
                <a:cs typeface="Arial"/>
              </a:rPr>
              <a:t> </a:t>
            </a:r>
            <a:r>
              <a:rPr sz="587" spc="-13" dirty="0">
                <a:solidFill>
                  <a:srgbClr val="231F20"/>
                </a:solidFill>
                <a:latin typeface="Arial"/>
                <a:cs typeface="Arial"/>
              </a:rPr>
              <a:t>this </a:t>
            </a:r>
            <a:r>
              <a:rPr sz="587" spc="-24" dirty="0">
                <a:solidFill>
                  <a:srgbClr val="231F20"/>
                </a:solidFill>
                <a:latin typeface="Arial"/>
                <a:cs typeface="Arial"/>
              </a:rPr>
              <a:t>article</a:t>
            </a:r>
            <a:r>
              <a:rPr sz="587" spc="-21" dirty="0">
                <a:solidFill>
                  <a:srgbClr val="231F20"/>
                </a:solidFill>
                <a:latin typeface="Arial"/>
                <a:cs typeface="Arial"/>
              </a:rPr>
              <a:t> </a:t>
            </a:r>
            <a:r>
              <a:rPr sz="587" spc="-13" dirty="0">
                <a:solidFill>
                  <a:srgbClr val="231F20"/>
                </a:solidFill>
                <a:latin typeface="Arial"/>
                <a:cs typeface="Arial"/>
              </a:rPr>
              <a:t>at</a:t>
            </a:r>
            <a:r>
              <a:rPr sz="587" spc="-17" dirty="0">
                <a:solidFill>
                  <a:srgbClr val="231F20"/>
                </a:solidFill>
                <a:latin typeface="Arial"/>
                <a:cs typeface="Arial"/>
              </a:rPr>
              <a:t> </a:t>
            </a:r>
            <a:r>
              <a:rPr sz="587" i="1" spc="-28" dirty="0">
                <a:solidFill>
                  <a:srgbClr val="231F20"/>
                </a:solidFill>
                <a:latin typeface="Arial"/>
                <a:cs typeface="Arial"/>
              </a:rPr>
              <a:t>AJHP</a:t>
            </a:r>
            <a:r>
              <a:rPr sz="587" i="1" spc="-21" dirty="0">
                <a:solidFill>
                  <a:srgbClr val="231F20"/>
                </a:solidFill>
                <a:latin typeface="Arial"/>
                <a:cs typeface="Arial"/>
              </a:rPr>
              <a:t> </a:t>
            </a:r>
            <a:r>
              <a:rPr sz="587" spc="-7" dirty="0">
                <a:solidFill>
                  <a:srgbClr val="231F20"/>
                </a:solidFill>
                <a:latin typeface="Arial"/>
                <a:cs typeface="Arial"/>
              </a:rPr>
              <a:t>online.</a:t>
            </a:r>
            <a:endParaRPr sz="587">
              <a:latin typeface="Arial"/>
              <a:cs typeface="Arial"/>
            </a:endParaRPr>
          </a:p>
        </p:txBody>
      </p:sp>
      <p:grpSp>
        <p:nvGrpSpPr>
          <p:cNvPr id="13" name="object 13"/>
          <p:cNvGrpSpPr/>
          <p:nvPr/>
        </p:nvGrpSpPr>
        <p:grpSpPr>
          <a:xfrm>
            <a:off x="4012311" y="1420060"/>
            <a:ext cx="178237" cy="178237"/>
            <a:chOff x="693399" y="2059087"/>
            <a:chExt cx="258445" cy="258445"/>
          </a:xfrm>
        </p:grpSpPr>
        <p:sp>
          <p:nvSpPr>
            <p:cNvPr id="14" name="object 14"/>
            <p:cNvSpPr/>
            <p:nvPr/>
          </p:nvSpPr>
          <p:spPr>
            <a:xfrm>
              <a:off x="693399" y="2059087"/>
              <a:ext cx="258445" cy="258445"/>
            </a:xfrm>
            <a:custGeom>
              <a:avLst/>
              <a:gdLst/>
              <a:ahLst/>
              <a:cxnLst/>
              <a:rect l="l" t="t" r="r" b="b"/>
              <a:pathLst>
                <a:path w="258444" h="258444">
                  <a:moveTo>
                    <a:pt x="129209" y="0"/>
                  </a:moveTo>
                  <a:lnTo>
                    <a:pt x="78915" y="10155"/>
                  </a:lnTo>
                  <a:lnTo>
                    <a:pt x="37844" y="37850"/>
                  </a:lnTo>
                  <a:lnTo>
                    <a:pt x="10153" y="78925"/>
                  </a:lnTo>
                  <a:lnTo>
                    <a:pt x="0" y="129222"/>
                  </a:lnTo>
                  <a:lnTo>
                    <a:pt x="10153" y="179519"/>
                  </a:lnTo>
                  <a:lnTo>
                    <a:pt x="37844" y="220594"/>
                  </a:lnTo>
                  <a:lnTo>
                    <a:pt x="78915" y="248289"/>
                  </a:lnTo>
                  <a:lnTo>
                    <a:pt x="129209" y="258444"/>
                  </a:lnTo>
                  <a:lnTo>
                    <a:pt x="179511" y="248289"/>
                  </a:lnTo>
                  <a:lnTo>
                    <a:pt x="220586" y="220594"/>
                  </a:lnTo>
                  <a:lnTo>
                    <a:pt x="248278" y="179519"/>
                  </a:lnTo>
                  <a:lnTo>
                    <a:pt x="258432" y="129222"/>
                  </a:lnTo>
                  <a:lnTo>
                    <a:pt x="248278" y="78925"/>
                  </a:lnTo>
                  <a:lnTo>
                    <a:pt x="220586" y="37850"/>
                  </a:lnTo>
                  <a:lnTo>
                    <a:pt x="179511" y="10155"/>
                  </a:lnTo>
                  <a:lnTo>
                    <a:pt x="129209" y="0"/>
                  </a:lnTo>
                  <a:close/>
                </a:path>
              </a:pathLst>
            </a:custGeom>
            <a:solidFill>
              <a:srgbClr val="F47932"/>
            </a:solidFill>
          </p:spPr>
          <p:txBody>
            <a:bodyPr wrap="square" lIns="0" tIns="0" rIns="0" bIns="0" rtlCol="0"/>
            <a:lstStyle/>
            <a:p>
              <a:endParaRPr sz="1241"/>
            </a:p>
          </p:txBody>
        </p:sp>
        <p:pic>
          <p:nvPicPr>
            <p:cNvPr id="15" name="object 15"/>
            <p:cNvPicPr/>
            <p:nvPr/>
          </p:nvPicPr>
          <p:blipFill>
            <a:blip r:embed="rId2" cstate="print"/>
            <a:stretch>
              <a:fillRect/>
            </a:stretch>
          </p:blipFill>
          <p:spPr>
            <a:xfrm>
              <a:off x="740114" y="2098301"/>
              <a:ext cx="170243" cy="169346"/>
            </a:xfrm>
            <a:prstGeom prst="rect">
              <a:avLst/>
            </a:prstGeom>
          </p:spPr>
        </p:pic>
      </p:grpSp>
      <p:sp>
        <p:nvSpPr>
          <p:cNvPr id="16" name="object 16"/>
          <p:cNvSpPr txBox="1"/>
          <p:nvPr/>
        </p:nvSpPr>
        <p:spPr>
          <a:xfrm>
            <a:off x="3993932" y="5916448"/>
            <a:ext cx="1239345" cy="363912"/>
          </a:xfrm>
          <a:prstGeom prst="rect">
            <a:avLst/>
          </a:prstGeom>
        </p:spPr>
        <p:txBody>
          <a:bodyPr vert="horz" wrap="square" lIns="0" tIns="14889" rIns="0" bIns="0" rtlCol="0">
            <a:spAutoFit/>
          </a:bodyPr>
          <a:lstStyle/>
          <a:p>
            <a:pPr marL="8757" marR="3503" algn="just">
              <a:lnSpc>
                <a:spcPts val="587"/>
              </a:lnSpc>
              <a:spcBef>
                <a:spcPts val="117"/>
              </a:spcBef>
            </a:pPr>
            <a:r>
              <a:rPr sz="517" dirty="0">
                <a:solidFill>
                  <a:srgbClr val="231F20"/>
                </a:solidFill>
                <a:latin typeface="Arial"/>
                <a:cs typeface="Arial"/>
              </a:rPr>
              <a:t>This</a:t>
            </a:r>
            <a:r>
              <a:rPr sz="517" spc="11" dirty="0">
                <a:solidFill>
                  <a:srgbClr val="231F20"/>
                </a:solidFill>
                <a:latin typeface="Arial"/>
                <a:cs typeface="Arial"/>
              </a:rPr>
              <a:t> </a:t>
            </a:r>
            <a:r>
              <a:rPr sz="517" dirty="0">
                <a:solidFill>
                  <a:srgbClr val="231F20"/>
                </a:solidFill>
                <a:latin typeface="Arial"/>
                <a:cs typeface="Arial"/>
              </a:rPr>
              <a:t>document</a:t>
            </a:r>
            <a:r>
              <a:rPr sz="517" spc="11" dirty="0">
                <a:solidFill>
                  <a:srgbClr val="231F20"/>
                </a:solidFill>
                <a:latin typeface="Arial"/>
                <a:cs typeface="Arial"/>
              </a:rPr>
              <a:t> </a:t>
            </a:r>
            <a:r>
              <a:rPr sz="517" dirty="0">
                <a:solidFill>
                  <a:srgbClr val="231F20"/>
                </a:solidFill>
                <a:latin typeface="Arial"/>
                <a:cs typeface="Arial"/>
              </a:rPr>
              <a:t>is</a:t>
            </a:r>
            <a:r>
              <a:rPr sz="517" spc="13" dirty="0">
                <a:solidFill>
                  <a:srgbClr val="231F20"/>
                </a:solidFill>
                <a:latin typeface="Arial"/>
                <a:cs typeface="Arial"/>
              </a:rPr>
              <a:t> </a:t>
            </a:r>
            <a:r>
              <a:rPr sz="517" dirty="0">
                <a:solidFill>
                  <a:srgbClr val="231F20"/>
                </a:solidFill>
                <a:latin typeface="Arial"/>
                <a:cs typeface="Arial"/>
              </a:rPr>
              <a:t>also</a:t>
            </a:r>
            <a:r>
              <a:rPr sz="517" spc="11" dirty="0">
                <a:solidFill>
                  <a:srgbClr val="231F20"/>
                </a:solidFill>
                <a:latin typeface="Arial"/>
                <a:cs typeface="Arial"/>
              </a:rPr>
              <a:t> </a:t>
            </a:r>
            <a:r>
              <a:rPr sz="517" dirty="0">
                <a:solidFill>
                  <a:srgbClr val="231F20"/>
                </a:solidFill>
                <a:latin typeface="Arial"/>
                <a:cs typeface="Arial"/>
              </a:rPr>
              <a:t>being</a:t>
            </a:r>
            <a:r>
              <a:rPr sz="517" spc="11" dirty="0">
                <a:solidFill>
                  <a:srgbClr val="231F20"/>
                </a:solidFill>
                <a:latin typeface="Arial"/>
                <a:cs typeface="Arial"/>
              </a:rPr>
              <a:t> </a:t>
            </a:r>
            <a:r>
              <a:rPr sz="517" dirty="0">
                <a:solidFill>
                  <a:srgbClr val="231F20"/>
                </a:solidFill>
                <a:latin typeface="Arial"/>
                <a:cs typeface="Arial"/>
              </a:rPr>
              <a:t>published</a:t>
            </a:r>
            <a:r>
              <a:rPr sz="517" spc="13" dirty="0">
                <a:solidFill>
                  <a:srgbClr val="231F20"/>
                </a:solidFill>
                <a:latin typeface="Arial"/>
                <a:cs typeface="Arial"/>
              </a:rPr>
              <a:t> </a:t>
            </a:r>
            <a:r>
              <a:rPr sz="517" spc="-17" dirty="0">
                <a:solidFill>
                  <a:srgbClr val="231F20"/>
                </a:solidFill>
                <a:latin typeface="Arial"/>
                <a:cs typeface="Arial"/>
              </a:rPr>
              <a:t>by</a:t>
            </a:r>
            <a:r>
              <a:rPr sz="517" dirty="0">
                <a:solidFill>
                  <a:srgbClr val="231F20"/>
                </a:solidFill>
                <a:latin typeface="Arial"/>
                <a:cs typeface="Arial"/>
              </a:rPr>
              <a:t> the</a:t>
            </a:r>
            <a:r>
              <a:rPr sz="517" spc="11" dirty="0">
                <a:solidFill>
                  <a:srgbClr val="231F20"/>
                </a:solidFill>
                <a:latin typeface="Arial"/>
                <a:cs typeface="Arial"/>
              </a:rPr>
              <a:t> </a:t>
            </a:r>
            <a:r>
              <a:rPr sz="517" dirty="0">
                <a:solidFill>
                  <a:srgbClr val="231F20"/>
                </a:solidFill>
                <a:latin typeface="Arial"/>
                <a:cs typeface="Arial"/>
              </a:rPr>
              <a:t>National</a:t>
            </a:r>
            <a:r>
              <a:rPr sz="517" spc="13" dirty="0">
                <a:solidFill>
                  <a:srgbClr val="231F20"/>
                </a:solidFill>
                <a:latin typeface="Arial"/>
                <a:cs typeface="Arial"/>
              </a:rPr>
              <a:t> </a:t>
            </a:r>
            <a:r>
              <a:rPr sz="517" dirty="0">
                <a:solidFill>
                  <a:srgbClr val="231F20"/>
                </a:solidFill>
                <a:latin typeface="Arial"/>
                <a:cs typeface="Arial"/>
              </a:rPr>
              <a:t>Council</a:t>
            </a:r>
            <a:r>
              <a:rPr sz="517" spc="13" dirty="0">
                <a:solidFill>
                  <a:srgbClr val="231F20"/>
                </a:solidFill>
                <a:latin typeface="Arial"/>
                <a:cs typeface="Arial"/>
              </a:rPr>
              <a:t> </a:t>
            </a:r>
            <a:r>
              <a:rPr sz="517" dirty="0">
                <a:solidFill>
                  <a:srgbClr val="231F20"/>
                </a:solidFill>
                <a:latin typeface="Arial"/>
                <a:cs typeface="Arial"/>
              </a:rPr>
              <a:t>for</a:t>
            </a:r>
            <a:r>
              <a:rPr sz="517" spc="13" dirty="0">
                <a:solidFill>
                  <a:srgbClr val="231F20"/>
                </a:solidFill>
                <a:latin typeface="Arial"/>
                <a:cs typeface="Arial"/>
              </a:rPr>
              <a:t> </a:t>
            </a:r>
            <a:r>
              <a:rPr sz="517" dirty="0">
                <a:solidFill>
                  <a:srgbClr val="231F20"/>
                </a:solidFill>
                <a:latin typeface="Arial"/>
                <a:cs typeface="Arial"/>
              </a:rPr>
              <a:t>Prescription</a:t>
            </a:r>
            <a:r>
              <a:rPr sz="517" spc="13" dirty="0">
                <a:solidFill>
                  <a:srgbClr val="231F20"/>
                </a:solidFill>
                <a:latin typeface="Arial"/>
                <a:cs typeface="Arial"/>
              </a:rPr>
              <a:t> </a:t>
            </a:r>
            <a:r>
              <a:rPr sz="517" spc="-13" dirty="0">
                <a:solidFill>
                  <a:srgbClr val="231F20"/>
                </a:solidFill>
                <a:latin typeface="Arial"/>
                <a:cs typeface="Arial"/>
              </a:rPr>
              <a:t>Drug</a:t>
            </a:r>
            <a:r>
              <a:rPr sz="517" spc="345" dirty="0">
                <a:solidFill>
                  <a:srgbClr val="231F20"/>
                </a:solidFill>
                <a:latin typeface="Arial"/>
                <a:cs typeface="Arial"/>
              </a:rPr>
              <a:t> </a:t>
            </a:r>
            <a:r>
              <a:rPr sz="517" spc="-7" dirty="0">
                <a:solidFill>
                  <a:srgbClr val="231F20"/>
                </a:solidFill>
                <a:latin typeface="Arial"/>
                <a:cs typeface="Arial"/>
              </a:rPr>
              <a:t>Programs.</a:t>
            </a:r>
            <a:endParaRPr sz="517" dirty="0">
              <a:latin typeface="Arial"/>
              <a:cs typeface="Arial"/>
            </a:endParaRPr>
          </a:p>
          <a:p>
            <a:pPr marL="8757" algn="just">
              <a:spcBef>
                <a:spcPts val="263"/>
              </a:spcBef>
            </a:pPr>
            <a:r>
              <a:rPr sz="517" spc="-7" dirty="0">
                <a:solidFill>
                  <a:srgbClr val="231F20"/>
                </a:solidFill>
                <a:latin typeface="Arial"/>
                <a:cs typeface="Arial"/>
              </a:rPr>
              <a:t>DOI</a:t>
            </a:r>
            <a:r>
              <a:rPr sz="517" spc="-17" dirty="0">
                <a:solidFill>
                  <a:srgbClr val="231F20"/>
                </a:solidFill>
                <a:latin typeface="Arial"/>
                <a:cs typeface="Arial"/>
              </a:rPr>
              <a:t> </a:t>
            </a:r>
            <a:r>
              <a:rPr sz="517" spc="-7" dirty="0">
                <a:solidFill>
                  <a:srgbClr val="231F20"/>
                </a:solidFill>
                <a:latin typeface="Arial"/>
                <a:cs typeface="Arial"/>
              </a:rPr>
              <a:t>10.1093/ajhp/zxab023</a:t>
            </a:r>
            <a:endParaRPr sz="517" dirty="0">
              <a:latin typeface="Arial"/>
              <a:cs typeface="Arial"/>
            </a:endParaRPr>
          </a:p>
        </p:txBody>
      </p:sp>
      <p:sp>
        <p:nvSpPr>
          <p:cNvPr id="17" name="object 17"/>
          <p:cNvSpPr txBox="1"/>
          <p:nvPr/>
        </p:nvSpPr>
        <p:spPr>
          <a:xfrm>
            <a:off x="4001464" y="6504735"/>
            <a:ext cx="2628024" cy="89768"/>
          </a:xfrm>
          <a:prstGeom prst="rect">
            <a:avLst/>
          </a:prstGeom>
        </p:spPr>
        <p:txBody>
          <a:bodyPr vert="horz" wrap="square" lIns="0" tIns="0" rIns="0" bIns="0" rtlCol="0">
            <a:spAutoFit/>
          </a:bodyPr>
          <a:lstStyle/>
          <a:p>
            <a:pPr marL="8757">
              <a:lnSpc>
                <a:spcPts val="689"/>
              </a:lnSpc>
              <a:tabLst>
                <a:tab pos="305206" algn="l"/>
              </a:tabLst>
            </a:pPr>
            <a:r>
              <a:rPr sz="689" b="1" spc="31" dirty="0">
                <a:solidFill>
                  <a:srgbClr val="231F20"/>
                </a:solidFill>
                <a:latin typeface="Arial"/>
                <a:cs typeface="Arial"/>
              </a:rPr>
              <a:t>578</a:t>
            </a:r>
            <a:r>
              <a:rPr sz="689" b="1" dirty="0">
                <a:solidFill>
                  <a:srgbClr val="231F20"/>
                </a:solidFill>
                <a:latin typeface="Arial"/>
                <a:cs typeface="Arial"/>
              </a:rPr>
              <a:t>	</a:t>
            </a:r>
            <a:r>
              <a:rPr sz="483" b="1" spc="55" dirty="0">
                <a:solidFill>
                  <a:srgbClr val="231F20"/>
                </a:solidFill>
                <a:latin typeface="Arial"/>
                <a:cs typeface="Arial"/>
              </a:rPr>
              <a:t>aM</a:t>
            </a:r>
            <a:r>
              <a:rPr sz="483" b="1" spc="11" dirty="0">
                <a:solidFill>
                  <a:srgbClr val="231F20"/>
                </a:solidFill>
                <a:latin typeface="Arial"/>
                <a:cs typeface="Arial"/>
              </a:rPr>
              <a:t> </a:t>
            </a:r>
            <a:r>
              <a:rPr sz="483" b="1" dirty="0">
                <a:solidFill>
                  <a:srgbClr val="231F20"/>
                </a:solidFill>
                <a:latin typeface="Arial"/>
                <a:cs typeface="Arial"/>
              </a:rPr>
              <a:t>J</a:t>
            </a:r>
            <a:r>
              <a:rPr sz="483" b="1" spc="13" dirty="0">
                <a:solidFill>
                  <a:srgbClr val="231F20"/>
                </a:solidFill>
                <a:latin typeface="Arial"/>
                <a:cs typeface="Arial"/>
              </a:rPr>
              <a:t> </a:t>
            </a:r>
            <a:r>
              <a:rPr sz="483" b="1" spc="55" dirty="0">
                <a:solidFill>
                  <a:srgbClr val="231F20"/>
                </a:solidFill>
                <a:latin typeface="Arial"/>
                <a:cs typeface="Arial"/>
              </a:rPr>
              <a:t>HealtH-</a:t>
            </a:r>
            <a:r>
              <a:rPr sz="483" b="1" spc="45" dirty="0">
                <a:solidFill>
                  <a:srgbClr val="231F20"/>
                </a:solidFill>
                <a:latin typeface="Arial"/>
                <a:cs typeface="Arial"/>
              </a:rPr>
              <a:t>SYSt</a:t>
            </a:r>
            <a:r>
              <a:rPr sz="483" b="1" spc="13" dirty="0">
                <a:solidFill>
                  <a:srgbClr val="231F20"/>
                </a:solidFill>
                <a:latin typeface="Arial"/>
                <a:cs typeface="Arial"/>
              </a:rPr>
              <a:t> </a:t>
            </a:r>
            <a:r>
              <a:rPr sz="483" b="1" spc="63" dirty="0">
                <a:solidFill>
                  <a:srgbClr val="231F20"/>
                </a:solidFill>
                <a:latin typeface="Arial"/>
                <a:cs typeface="Arial"/>
              </a:rPr>
              <a:t>pHarM</a:t>
            </a:r>
            <a:r>
              <a:rPr sz="483" b="1" spc="333" dirty="0">
                <a:solidFill>
                  <a:srgbClr val="231F20"/>
                </a:solidFill>
                <a:latin typeface="Arial"/>
                <a:cs typeface="Arial"/>
              </a:rPr>
              <a:t> </a:t>
            </a:r>
            <a:r>
              <a:rPr sz="483" dirty="0">
                <a:solidFill>
                  <a:srgbClr val="231F20"/>
                </a:solidFill>
                <a:latin typeface="Arial"/>
                <a:cs typeface="Arial"/>
              </a:rPr>
              <a:t>|</a:t>
            </a:r>
            <a:r>
              <a:rPr sz="483" spc="333" dirty="0">
                <a:solidFill>
                  <a:srgbClr val="231F20"/>
                </a:solidFill>
                <a:latin typeface="Arial"/>
                <a:cs typeface="Arial"/>
              </a:rPr>
              <a:t> </a:t>
            </a:r>
            <a:r>
              <a:rPr sz="483" spc="-7" dirty="0">
                <a:solidFill>
                  <a:srgbClr val="231F20"/>
                </a:solidFill>
                <a:latin typeface="Arial"/>
                <a:cs typeface="Arial"/>
              </a:rPr>
              <a:t>VOLUME</a:t>
            </a:r>
            <a:r>
              <a:rPr sz="483" spc="-4" dirty="0">
                <a:solidFill>
                  <a:srgbClr val="231F20"/>
                </a:solidFill>
                <a:latin typeface="Arial"/>
                <a:cs typeface="Arial"/>
              </a:rPr>
              <a:t> </a:t>
            </a:r>
            <a:r>
              <a:rPr sz="483" dirty="0">
                <a:solidFill>
                  <a:srgbClr val="231F20"/>
                </a:solidFill>
                <a:latin typeface="Arial"/>
                <a:cs typeface="Arial"/>
              </a:rPr>
              <a:t>78</a:t>
            </a:r>
            <a:r>
              <a:rPr sz="483" spc="333" dirty="0">
                <a:solidFill>
                  <a:srgbClr val="231F20"/>
                </a:solidFill>
                <a:latin typeface="Arial"/>
                <a:cs typeface="Arial"/>
              </a:rPr>
              <a:t> </a:t>
            </a:r>
            <a:r>
              <a:rPr sz="483" dirty="0">
                <a:solidFill>
                  <a:srgbClr val="231F20"/>
                </a:solidFill>
                <a:latin typeface="Arial"/>
                <a:cs typeface="Arial"/>
              </a:rPr>
              <a:t>|</a:t>
            </a:r>
            <a:r>
              <a:rPr sz="483" spc="331" dirty="0">
                <a:solidFill>
                  <a:srgbClr val="231F20"/>
                </a:solidFill>
                <a:latin typeface="Arial"/>
                <a:cs typeface="Arial"/>
              </a:rPr>
              <a:t> </a:t>
            </a:r>
            <a:r>
              <a:rPr sz="483" dirty="0">
                <a:solidFill>
                  <a:srgbClr val="231F20"/>
                </a:solidFill>
                <a:latin typeface="Arial"/>
                <a:cs typeface="Arial"/>
              </a:rPr>
              <a:t>NUMBER</a:t>
            </a:r>
            <a:r>
              <a:rPr sz="483" spc="-4" dirty="0">
                <a:solidFill>
                  <a:srgbClr val="231F20"/>
                </a:solidFill>
                <a:latin typeface="Arial"/>
                <a:cs typeface="Arial"/>
              </a:rPr>
              <a:t> </a:t>
            </a:r>
            <a:r>
              <a:rPr sz="483" dirty="0">
                <a:solidFill>
                  <a:srgbClr val="231F20"/>
                </a:solidFill>
                <a:latin typeface="Arial"/>
                <a:cs typeface="Arial"/>
              </a:rPr>
              <a:t>7</a:t>
            </a:r>
            <a:r>
              <a:rPr sz="483" spc="333" dirty="0">
                <a:solidFill>
                  <a:srgbClr val="231F20"/>
                </a:solidFill>
                <a:latin typeface="Arial"/>
                <a:cs typeface="Arial"/>
              </a:rPr>
              <a:t> </a:t>
            </a:r>
            <a:r>
              <a:rPr sz="483" dirty="0">
                <a:solidFill>
                  <a:srgbClr val="231F20"/>
                </a:solidFill>
                <a:latin typeface="Arial"/>
                <a:cs typeface="Arial"/>
              </a:rPr>
              <a:t>|</a:t>
            </a:r>
            <a:r>
              <a:rPr sz="483" spc="333" dirty="0">
                <a:solidFill>
                  <a:srgbClr val="231F20"/>
                </a:solidFill>
                <a:latin typeface="Arial"/>
                <a:cs typeface="Arial"/>
              </a:rPr>
              <a:t> </a:t>
            </a:r>
            <a:r>
              <a:rPr sz="483" spc="-7" dirty="0">
                <a:solidFill>
                  <a:srgbClr val="231F20"/>
                </a:solidFill>
                <a:latin typeface="Arial"/>
                <a:cs typeface="Arial"/>
              </a:rPr>
              <a:t>APRIL</a:t>
            </a:r>
            <a:r>
              <a:rPr sz="483" spc="-4" dirty="0">
                <a:solidFill>
                  <a:srgbClr val="231F20"/>
                </a:solidFill>
                <a:latin typeface="Arial"/>
                <a:cs typeface="Arial"/>
              </a:rPr>
              <a:t> </a:t>
            </a:r>
            <a:r>
              <a:rPr sz="483" dirty="0">
                <a:solidFill>
                  <a:srgbClr val="231F20"/>
                </a:solidFill>
                <a:latin typeface="Arial"/>
                <a:cs typeface="Arial"/>
              </a:rPr>
              <a:t>1,</a:t>
            </a:r>
            <a:r>
              <a:rPr sz="483" spc="-4" dirty="0">
                <a:solidFill>
                  <a:srgbClr val="231F20"/>
                </a:solidFill>
                <a:latin typeface="Arial"/>
                <a:cs typeface="Arial"/>
              </a:rPr>
              <a:t> </a:t>
            </a:r>
            <a:r>
              <a:rPr sz="483" spc="-13" dirty="0">
                <a:solidFill>
                  <a:srgbClr val="231F20"/>
                </a:solidFill>
                <a:latin typeface="Arial"/>
                <a:cs typeface="Arial"/>
              </a:rPr>
              <a:t>2021</a:t>
            </a:r>
            <a:endParaRPr sz="483">
              <a:latin typeface="Arial"/>
              <a:cs typeface="Arial"/>
            </a:endParaRPr>
          </a:p>
        </p:txBody>
      </p:sp>
      <p:sp>
        <p:nvSpPr>
          <p:cNvPr id="18" name="object 18"/>
          <p:cNvSpPr txBox="1"/>
          <p:nvPr/>
        </p:nvSpPr>
        <p:spPr>
          <a:xfrm>
            <a:off x="8451057" y="1635496"/>
            <a:ext cx="84960" cy="3584904"/>
          </a:xfrm>
          <a:prstGeom prst="rect">
            <a:avLst/>
          </a:prstGeom>
        </p:spPr>
        <p:txBody>
          <a:bodyPr vert="vert" wrap="square" lIns="0" tIns="2189" rIns="0" bIns="0" rtlCol="0">
            <a:spAutoFit/>
          </a:bodyPr>
          <a:lstStyle/>
          <a:p>
            <a:pPr marL="8757">
              <a:spcBef>
                <a:spcPts val="17"/>
              </a:spcBef>
            </a:pPr>
            <a:r>
              <a:rPr sz="552" dirty="0">
                <a:solidFill>
                  <a:srgbClr val="666666"/>
                </a:solidFill>
                <a:latin typeface="Arial"/>
                <a:cs typeface="Arial"/>
              </a:rPr>
              <a:t>Downloaded</a:t>
            </a:r>
            <a:r>
              <a:rPr sz="552" spc="-4" dirty="0">
                <a:solidFill>
                  <a:srgbClr val="666666"/>
                </a:solidFill>
                <a:latin typeface="Arial"/>
                <a:cs typeface="Arial"/>
              </a:rPr>
              <a:t> </a:t>
            </a:r>
            <a:r>
              <a:rPr sz="552" dirty="0">
                <a:solidFill>
                  <a:srgbClr val="666666"/>
                </a:solidFill>
                <a:latin typeface="Arial"/>
                <a:cs typeface="Arial"/>
              </a:rPr>
              <a:t>from</a:t>
            </a:r>
            <a:r>
              <a:rPr sz="552" spc="7" dirty="0">
                <a:solidFill>
                  <a:srgbClr val="666666"/>
                </a:solidFill>
                <a:latin typeface="Arial"/>
                <a:cs typeface="Arial"/>
              </a:rPr>
              <a:t> </a:t>
            </a:r>
            <a:r>
              <a:rPr sz="552" spc="-7" dirty="0">
                <a:solidFill>
                  <a:srgbClr val="666666"/>
                </a:solidFill>
                <a:latin typeface="Arial"/>
                <a:cs typeface="Arial"/>
              </a:rPr>
              <a:t>https://academic.oup.com/ajhp/article/78/7/578/6153722</a:t>
            </a:r>
            <a:r>
              <a:rPr sz="552" spc="4" dirty="0">
                <a:solidFill>
                  <a:srgbClr val="666666"/>
                </a:solidFill>
                <a:latin typeface="Arial"/>
                <a:cs typeface="Arial"/>
              </a:rPr>
              <a:t> </a:t>
            </a:r>
            <a:r>
              <a:rPr sz="552" dirty="0">
                <a:solidFill>
                  <a:srgbClr val="666666"/>
                </a:solidFill>
                <a:latin typeface="Arial"/>
                <a:cs typeface="Arial"/>
              </a:rPr>
              <a:t>by</a:t>
            </a:r>
            <a:r>
              <a:rPr sz="552" spc="7" dirty="0">
                <a:solidFill>
                  <a:srgbClr val="666666"/>
                </a:solidFill>
                <a:latin typeface="Arial"/>
                <a:cs typeface="Arial"/>
              </a:rPr>
              <a:t> </a:t>
            </a:r>
            <a:r>
              <a:rPr sz="552" dirty="0">
                <a:solidFill>
                  <a:srgbClr val="666666"/>
                </a:solidFill>
                <a:latin typeface="Arial"/>
                <a:cs typeface="Arial"/>
              </a:rPr>
              <a:t>Government</a:t>
            </a:r>
            <a:r>
              <a:rPr sz="552" spc="4" dirty="0">
                <a:solidFill>
                  <a:srgbClr val="666666"/>
                </a:solidFill>
                <a:latin typeface="Arial"/>
                <a:cs typeface="Arial"/>
              </a:rPr>
              <a:t> </a:t>
            </a:r>
            <a:r>
              <a:rPr sz="552" dirty="0">
                <a:solidFill>
                  <a:srgbClr val="666666"/>
                </a:solidFill>
                <a:latin typeface="Arial"/>
                <a:cs typeface="Arial"/>
              </a:rPr>
              <a:t>user</a:t>
            </a:r>
            <a:r>
              <a:rPr sz="552" spc="7" dirty="0">
                <a:solidFill>
                  <a:srgbClr val="666666"/>
                </a:solidFill>
                <a:latin typeface="Arial"/>
                <a:cs typeface="Arial"/>
              </a:rPr>
              <a:t> </a:t>
            </a:r>
            <a:r>
              <a:rPr sz="552" dirty="0">
                <a:solidFill>
                  <a:srgbClr val="666666"/>
                </a:solidFill>
                <a:latin typeface="Arial"/>
                <a:cs typeface="Arial"/>
              </a:rPr>
              <a:t>on</a:t>
            </a:r>
            <a:r>
              <a:rPr sz="552" spc="4" dirty="0">
                <a:solidFill>
                  <a:srgbClr val="666666"/>
                </a:solidFill>
                <a:latin typeface="Arial"/>
                <a:cs typeface="Arial"/>
              </a:rPr>
              <a:t> </a:t>
            </a:r>
            <a:r>
              <a:rPr sz="552" dirty="0">
                <a:solidFill>
                  <a:srgbClr val="666666"/>
                </a:solidFill>
                <a:latin typeface="Arial"/>
                <a:cs typeface="Arial"/>
              </a:rPr>
              <a:t>06</a:t>
            </a:r>
            <a:r>
              <a:rPr sz="552" spc="7" dirty="0">
                <a:solidFill>
                  <a:srgbClr val="666666"/>
                </a:solidFill>
                <a:latin typeface="Arial"/>
                <a:cs typeface="Arial"/>
              </a:rPr>
              <a:t> </a:t>
            </a:r>
            <a:r>
              <a:rPr sz="552" dirty="0">
                <a:solidFill>
                  <a:srgbClr val="666666"/>
                </a:solidFill>
                <a:latin typeface="Arial"/>
                <a:cs typeface="Arial"/>
              </a:rPr>
              <a:t>August</a:t>
            </a:r>
            <a:r>
              <a:rPr sz="552" spc="7" dirty="0">
                <a:solidFill>
                  <a:srgbClr val="666666"/>
                </a:solidFill>
                <a:latin typeface="Arial"/>
                <a:cs typeface="Arial"/>
              </a:rPr>
              <a:t> </a:t>
            </a:r>
            <a:r>
              <a:rPr sz="552" spc="-13" dirty="0">
                <a:solidFill>
                  <a:srgbClr val="666666"/>
                </a:solidFill>
                <a:latin typeface="Arial"/>
                <a:cs typeface="Arial"/>
              </a:rPr>
              <a:t>2021</a:t>
            </a:r>
            <a:endParaRPr sz="552">
              <a:latin typeface="Arial"/>
              <a:cs typeface="Arial"/>
            </a:endParaRPr>
          </a:p>
        </p:txBody>
      </p:sp>
      <p:sp>
        <p:nvSpPr>
          <p:cNvPr id="19" name="Slide Number Placeholder 1">
            <a:extLst>
              <a:ext uri="{FF2B5EF4-FFF2-40B4-BE49-F238E27FC236}">
                <a16:creationId xmlns:a16="http://schemas.microsoft.com/office/drawing/2014/main" id="{5536A076-00A3-4279-B426-839C7F5A399F}"/>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8863667-C3FF-4367-B6C3-609D7C97E9DC}"/>
              </a:ext>
            </a:extLst>
          </p:cNvPr>
          <p:cNvPicPr>
            <a:picLocks noChangeAspect="1"/>
          </p:cNvPicPr>
          <p:nvPr/>
        </p:nvPicPr>
        <p:blipFill>
          <a:blip r:embed="rId3"/>
          <a:stretch>
            <a:fillRect/>
          </a:stretch>
        </p:blipFill>
        <p:spPr>
          <a:xfrm>
            <a:off x="10587337" y="6390178"/>
            <a:ext cx="773180" cy="229713"/>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8551-D584-4068-AE0E-C79B7E20FAD4}"/>
              </a:ext>
            </a:extLst>
          </p:cNvPr>
          <p:cNvSpPr>
            <a:spLocks noGrp="1"/>
          </p:cNvSpPr>
          <p:nvPr>
            <p:ph type="title"/>
          </p:nvPr>
        </p:nvSpPr>
        <p:spPr>
          <a:xfrm>
            <a:off x="894433" y="-41712"/>
            <a:ext cx="10515600" cy="1014795"/>
          </a:xfrm>
        </p:spPr>
        <p:txBody>
          <a:bodyPr>
            <a:noAutofit/>
          </a:bodyPr>
          <a:lstStyle/>
          <a:p>
            <a:br>
              <a:rPr lang="en-US" sz="2800" b="1" dirty="0">
                <a:latin typeface="+mn-lt"/>
              </a:rPr>
            </a:br>
            <a:r>
              <a:rPr lang="en-US" sz="2400" b="1" dirty="0">
                <a:latin typeface="+mn-lt"/>
              </a:rPr>
              <a:t>CPE INSTRUCTIONS (On-Demand Version):</a:t>
            </a:r>
            <a:br>
              <a:rPr lang="en-US" sz="2400" b="1" dirty="0">
                <a:latin typeface="+mn-lt"/>
              </a:rPr>
            </a:br>
            <a:r>
              <a:rPr lang="en-US" sz="2400" b="1" dirty="0">
                <a:latin typeface="+mn-lt"/>
              </a:rPr>
              <a:t>Harmonization of Dosing Designations for Oral Liquid Medications Across Acute &amp; Ambulatory Care Settings</a:t>
            </a:r>
            <a:br>
              <a:rPr lang="en-US" sz="2800" b="1" dirty="0">
                <a:latin typeface="+mn-lt"/>
              </a:rPr>
            </a:br>
            <a:endParaRPr lang="en-US" sz="2800" b="1" dirty="0">
              <a:latin typeface="+mn-lt"/>
            </a:endParaRPr>
          </a:p>
        </p:txBody>
      </p:sp>
      <p:pic>
        <p:nvPicPr>
          <p:cNvPr id="14" name="Content Placeholder 13">
            <a:extLst>
              <a:ext uri="{FF2B5EF4-FFF2-40B4-BE49-F238E27FC236}">
                <a16:creationId xmlns:a16="http://schemas.microsoft.com/office/drawing/2014/main" id="{B53A2778-B1D7-4A2E-B8AD-A51FF6F420D1}"/>
              </a:ext>
            </a:extLst>
          </p:cNvPr>
          <p:cNvPicPr>
            <a:picLocks noGrp="1" noChangeAspect="1"/>
          </p:cNvPicPr>
          <p:nvPr>
            <p:ph idx="1"/>
          </p:nvPr>
        </p:nvPicPr>
        <p:blipFill>
          <a:blip r:embed="rId2"/>
          <a:stretch>
            <a:fillRect/>
          </a:stretch>
        </p:blipFill>
        <p:spPr>
          <a:xfrm>
            <a:off x="4693689" y="1861379"/>
            <a:ext cx="3243353" cy="2512241"/>
          </a:xfrm>
          <a:prstGeom prst="rect">
            <a:avLst/>
          </a:prstGeom>
        </p:spPr>
      </p:pic>
      <p:sp>
        <p:nvSpPr>
          <p:cNvPr id="8" name="TextBox 7">
            <a:extLst>
              <a:ext uri="{FF2B5EF4-FFF2-40B4-BE49-F238E27FC236}">
                <a16:creationId xmlns:a16="http://schemas.microsoft.com/office/drawing/2014/main" id="{C5ED311D-C637-4E2F-AF81-FBD1DA0194F2}"/>
              </a:ext>
            </a:extLst>
          </p:cNvPr>
          <p:cNvSpPr txBox="1"/>
          <p:nvPr/>
        </p:nvSpPr>
        <p:spPr>
          <a:xfrm>
            <a:off x="953079" y="4068134"/>
            <a:ext cx="8114721" cy="2492990"/>
          </a:xfrm>
          <a:prstGeom prst="rect">
            <a:avLst/>
          </a:prstGeom>
          <a:noFill/>
        </p:spPr>
        <p:txBody>
          <a:bodyPr wrap="square">
            <a:spAutoFit/>
          </a:bodyPr>
          <a:lstStyle/>
          <a:p>
            <a:endParaRPr lang="en-US" sz="3200" b="1" dirty="0"/>
          </a:p>
          <a:p>
            <a:r>
              <a:rPr lang="en-US" sz="2400" b="1" dirty="0"/>
              <a:t>Pharmacist Code: uZ4eh5</a:t>
            </a:r>
          </a:p>
          <a:p>
            <a:r>
              <a:rPr lang="en-US" sz="2400" b="1" dirty="0"/>
              <a:t>Technician Code: J4GHhP</a:t>
            </a:r>
          </a:p>
          <a:p>
            <a:endParaRPr lang="en-US" sz="1600" dirty="0"/>
          </a:p>
          <a:p>
            <a:r>
              <a:rPr lang="en-US" b="1" dirty="0">
                <a:solidFill>
                  <a:srgbClr val="FF5A5A"/>
                </a:solidFill>
              </a:rPr>
              <a:t>The deadline for obtaining your CPE Credit is 8/4/2025. </a:t>
            </a:r>
          </a:p>
          <a:p>
            <a:r>
              <a:rPr lang="en-US" dirty="0"/>
              <a:t>The deadline is non-negotiable due to CPE Monitor reporting policies.</a:t>
            </a:r>
          </a:p>
          <a:p>
            <a:endParaRPr lang="en-US" sz="2400" dirty="0"/>
          </a:p>
        </p:txBody>
      </p:sp>
      <p:pic>
        <p:nvPicPr>
          <p:cNvPr id="9" name="Picture 8">
            <a:extLst>
              <a:ext uri="{FF2B5EF4-FFF2-40B4-BE49-F238E27FC236}">
                <a16:creationId xmlns:a16="http://schemas.microsoft.com/office/drawing/2014/main" id="{475CD154-C7BA-47E2-9FB0-6DFBE31824EA}"/>
              </a:ext>
            </a:extLst>
          </p:cNvPr>
          <p:cNvPicPr>
            <a:picLocks noChangeAspect="1"/>
          </p:cNvPicPr>
          <p:nvPr/>
        </p:nvPicPr>
        <p:blipFill>
          <a:blip r:embed="rId3"/>
          <a:stretch>
            <a:fillRect/>
          </a:stretch>
        </p:blipFill>
        <p:spPr>
          <a:xfrm>
            <a:off x="953079" y="1872265"/>
            <a:ext cx="3243353" cy="2471792"/>
          </a:xfrm>
          <a:prstGeom prst="rect">
            <a:avLst/>
          </a:prstGeom>
        </p:spPr>
      </p:pic>
      <p:sp>
        <p:nvSpPr>
          <p:cNvPr id="13" name="TextBox 12">
            <a:extLst>
              <a:ext uri="{FF2B5EF4-FFF2-40B4-BE49-F238E27FC236}">
                <a16:creationId xmlns:a16="http://schemas.microsoft.com/office/drawing/2014/main" id="{080F8968-D7A2-4ABA-8F81-6A6A60B0AA9D}"/>
              </a:ext>
            </a:extLst>
          </p:cNvPr>
          <p:cNvSpPr txBox="1"/>
          <p:nvPr/>
        </p:nvSpPr>
        <p:spPr>
          <a:xfrm>
            <a:off x="1388718" y="1962194"/>
            <a:ext cx="2408664" cy="1815882"/>
          </a:xfrm>
          <a:prstGeom prst="rect">
            <a:avLst/>
          </a:prstGeom>
          <a:noFill/>
        </p:spPr>
        <p:txBody>
          <a:bodyPr wrap="square">
            <a:spAutoFit/>
          </a:bodyPr>
          <a:lstStyle/>
          <a:p>
            <a:pPr algn="ctr" defTabSz="914377">
              <a:defRPr/>
            </a:pPr>
            <a:r>
              <a:rPr lang="en-US" altLang="en-US" sz="1400" dirty="0">
                <a:solidFill>
                  <a:srgbClr val="313130"/>
                </a:solidFill>
                <a:ea typeface="ＭＳ Ｐゴシック" panose="020B0600070205080204" pitchFamily="34" charset="-128"/>
              </a:rPr>
              <a:t>Redeem your credit online at </a:t>
            </a:r>
          </a:p>
          <a:p>
            <a:pPr algn="ctr" defTabSz="914377">
              <a:defRPr/>
            </a:pPr>
            <a:r>
              <a:rPr lang="en-US" altLang="en-US" sz="1400" b="1" dirty="0">
                <a:solidFill>
                  <a:srgbClr val="00B649"/>
                </a:solidFill>
                <a:ea typeface="ＭＳ Ｐゴシック" panose="020B0600070205080204" pitchFamily="34" charset="-128"/>
              </a:rPr>
              <a:t>CEimpact.com</a:t>
            </a:r>
          </a:p>
          <a:p>
            <a:pPr algn="ctr" defTabSz="914377">
              <a:defRPr/>
            </a:pPr>
            <a:endParaRPr lang="en-US" altLang="en-US" sz="1400" b="1" dirty="0">
              <a:solidFill>
                <a:srgbClr val="313130"/>
              </a:solidFill>
              <a:ea typeface="ＭＳ Ｐゴシック" panose="020B0600070205080204" pitchFamily="34" charset="-128"/>
            </a:endParaRPr>
          </a:p>
          <a:p>
            <a:pPr algn="ctr" defTabSz="914377">
              <a:defRPr/>
            </a:pPr>
            <a:r>
              <a:rPr lang="en-US" altLang="en-US" sz="1400" dirty="0">
                <a:solidFill>
                  <a:srgbClr val="313130"/>
                </a:solidFill>
                <a:ea typeface="ＭＳ Ｐゴシック" panose="020B0600070205080204" pitchFamily="34" charset="-128"/>
              </a:rPr>
              <a:t>*If this is the first time you have utilized the CEimpact Learning Management System (LMS) you will need to create an account.</a:t>
            </a:r>
          </a:p>
        </p:txBody>
      </p:sp>
      <p:pic>
        <p:nvPicPr>
          <p:cNvPr id="15" name="Picture 14">
            <a:extLst>
              <a:ext uri="{FF2B5EF4-FFF2-40B4-BE49-F238E27FC236}">
                <a16:creationId xmlns:a16="http://schemas.microsoft.com/office/drawing/2014/main" id="{27B8E0BC-EB18-4E5A-A622-EE7E15A764D8}"/>
              </a:ext>
            </a:extLst>
          </p:cNvPr>
          <p:cNvPicPr>
            <a:picLocks noChangeAspect="1"/>
          </p:cNvPicPr>
          <p:nvPr/>
        </p:nvPicPr>
        <p:blipFill>
          <a:blip r:embed="rId2"/>
          <a:stretch>
            <a:fillRect/>
          </a:stretch>
        </p:blipFill>
        <p:spPr>
          <a:xfrm>
            <a:off x="8263292" y="1861378"/>
            <a:ext cx="3243353" cy="2512241"/>
          </a:xfrm>
          <a:prstGeom prst="rect">
            <a:avLst/>
          </a:prstGeom>
        </p:spPr>
      </p:pic>
      <p:sp>
        <p:nvSpPr>
          <p:cNvPr id="17" name="TextBox 16">
            <a:extLst>
              <a:ext uri="{FF2B5EF4-FFF2-40B4-BE49-F238E27FC236}">
                <a16:creationId xmlns:a16="http://schemas.microsoft.com/office/drawing/2014/main" id="{CE3F8E84-AFFC-4737-B699-F20851780D43}"/>
              </a:ext>
            </a:extLst>
          </p:cNvPr>
          <p:cNvSpPr txBox="1"/>
          <p:nvPr/>
        </p:nvSpPr>
        <p:spPr>
          <a:xfrm>
            <a:off x="4706282" y="1868722"/>
            <a:ext cx="3243353" cy="850682"/>
          </a:xfrm>
          <a:prstGeom prst="rect">
            <a:avLst/>
          </a:prstGeom>
          <a:noFill/>
        </p:spPr>
        <p:txBody>
          <a:bodyPr wrap="square">
            <a:spAutoFit/>
          </a:bodyPr>
          <a:lstStyle/>
          <a:p>
            <a:pPr marL="228594" algn="ctr" defTabSz="914377">
              <a:lnSpc>
                <a:spcPct val="120000"/>
              </a:lnSpc>
              <a:defRPr/>
            </a:pPr>
            <a:r>
              <a:rPr lang="en-US" altLang="en-US" sz="1400" dirty="0">
                <a:solidFill>
                  <a:srgbClr val="313130"/>
                </a:solidFill>
                <a:ea typeface="ＭＳ Ｐゴシック" panose="020B0600070205080204" pitchFamily="34" charset="-128"/>
                <a:cs typeface="Tahoma" panose="020B0604030504040204" pitchFamily="34" charset="0"/>
              </a:rPr>
              <a:t>From the </a:t>
            </a:r>
            <a:r>
              <a:rPr lang="en-US" altLang="en-US" sz="1400" b="1" dirty="0">
                <a:solidFill>
                  <a:srgbClr val="00B649"/>
                </a:solidFill>
                <a:ea typeface="ＭＳ Ｐゴシック" panose="020B0600070205080204" pitchFamily="34" charset="-128"/>
                <a:cs typeface="Tahoma" panose="020B0604030504040204" pitchFamily="34" charset="0"/>
              </a:rPr>
              <a:t>CEimpact.com </a:t>
            </a:r>
            <a:r>
              <a:rPr lang="en-US" altLang="en-US" sz="1400" dirty="0">
                <a:solidFill>
                  <a:srgbClr val="313130"/>
                </a:solidFill>
                <a:ea typeface="ＭＳ Ｐゴシック" panose="020B0600070205080204" pitchFamily="34" charset="-128"/>
                <a:cs typeface="Tahoma" panose="020B0604030504040204" pitchFamily="34" charset="0"/>
              </a:rPr>
              <a:t>Homepage – enter the code provided in the ‘Enter Code’ box and click SUBMIT</a:t>
            </a:r>
            <a:r>
              <a:rPr lang="en-US" altLang="en-US" sz="1200" dirty="0">
                <a:solidFill>
                  <a:srgbClr val="313130"/>
                </a:solidFill>
                <a:ea typeface="ＭＳ Ｐゴシック" panose="020B0600070205080204" pitchFamily="34" charset="-128"/>
                <a:cs typeface="Tahoma" panose="020B0604030504040204" pitchFamily="34" charset="0"/>
              </a:rPr>
              <a:t>.</a:t>
            </a:r>
          </a:p>
        </p:txBody>
      </p:sp>
      <p:sp>
        <p:nvSpPr>
          <p:cNvPr id="23" name="TextBox 22">
            <a:extLst>
              <a:ext uri="{FF2B5EF4-FFF2-40B4-BE49-F238E27FC236}">
                <a16:creationId xmlns:a16="http://schemas.microsoft.com/office/drawing/2014/main" id="{82743305-E5D0-4F0E-9E05-DB39326165D7}"/>
              </a:ext>
            </a:extLst>
          </p:cNvPr>
          <p:cNvSpPr txBox="1"/>
          <p:nvPr/>
        </p:nvSpPr>
        <p:spPr>
          <a:xfrm>
            <a:off x="8172308" y="2186261"/>
            <a:ext cx="3243353" cy="1367747"/>
          </a:xfrm>
          <a:prstGeom prst="rect">
            <a:avLst/>
          </a:prstGeom>
          <a:noFill/>
        </p:spPr>
        <p:txBody>
          <a:bodyPr wrap="square">
            <a:spAutoFit/>
          </a:bodyPr>
          <a:lstStyle/>
          <a:p>
            <a:pPr marL="228594" algn="ctr" defTabSz="914377">
              <a:lnSpc>
                <a:spcPct val="120000"/>
              </a:lnSpc>
              <a:defRPr/>
            </a:pPr>
            <a:r>
              <a:rPr lang="en-US" altLang="en-US" sz="1400" dirty="0">
                <a:solidFill>
                  <a:srgbClr val="313130"/>
                </a:solidFill>
                <a:ea typeface="ＭＳ Ｐゴシック" panose="020B0600070205080204" pitchFamily="34" charset="-128"/>
                <a:cs typeface="Tahoma" panose="020B0604030504040204" pitchFamily="34" charset="0"/>
              </a:rPr>
              <a:t>Complete the </a:t>
            </a:r>
            <a:r>
              <a:rPr lang="en-US" altLang="en-US" sz="1400" dirty="0">
                <a:solidFill>
                  <a:srgbClr val="313130"/>
                </a:solidFill>
                <a:cs typeface="Tahoma" panose="020B0604030504040204" pitchFamily="34" charset="0"/>
              </a:rPr>
              <a:t>Exam &amp; </a:t>
            </a:r>
            <a:r>
              <a:rPr lang="en-US" altLang="en-US" sz="1400" dirty="0">
                <a:solidFill>
                  <a:srgbClr val="313130"/>
                </a:solidFill>
                <a:ea typeface="ＭＳ Ｐゴシック" panose="020B0600070205080204" pitchFamily="34" charset="-128"/>
                <a:cs typeface="Tahoma" panose="020B0604030504040204" pitchFamily="34" charset="0"/>
              </a:rPr>
              <a:t>Evaluation as prompted; click SUBMIT to send your information to CPE Monitor. Follow instructions to access your CPE Statement of Credit on CPE Monitor. </a:t>
            </a:r>
          </a:p>
        </p:txBody>
      </p:sp>
      <p:pic>
        <p:nvPicPr>
          <p:cNvPr id="24" name="Picture 23">
            <a:extLst>
              <a:ext uri="{FF2B5EF4-FFF2-40B4-BE49-F238E27FC236}">
                <a16:creationId xmlns:a16="http://schemas.microsoft.com/office/drawing/2014/main" id="{934F09F0-FAF0-4E7C-8474-5A426FF5E32B}"/>
              </a:ext>
            </a:extLst>
          </p:cNvPr>
          <p:cNvPicPr>
            <a:picLocks noChangeAspect="1"/>
          </p:cNvPicPr>
          <p:nvPr/>
        </p:nvPicPr>
        <p:blipFill>
          <a:blip r:embed="rId4"/>
          <a:stretch>
            <a:fillRect/>
          </a:stretch>
        </p:blipFill>
        <p:spPr>
          <a:xfrm>
            <a:off x="5600438" y="2938820"/>
            <a:ext cx="1455039" cy="593396"/>
          </a:xfrm>
          <a:prstGeom prst="rect">
            <a:avLst/>
          </a:prstGeom>
        </p:spPr>
      </p:pic>
      <p:sp>
        <p:nvSpPr>
          <p:cNvPr id="25" name="TextBox 2">
            <a:extLst>
              <a:ext uri="{FF2B5EF4-FFF2-40B4-BE49-F238E27FC236}">
                <a16:creationId xmlns:a16="http://schemas.microsoft.com/office/drawing/2014/main" id="{0E0D637B-A3D7-491E-A600-870F8A585CBA}"/>
              </a:ext>
            </a:extLst>
          </p:cNvPr>
          <p:cNvSpPr txBox="1">
            <a:spLocks noChangeArrowheads="1"/>
          </p:cNvSpPr>
          <p:nvPr/>
        </p:nvSpPr>
        <p:spPr bwMode="auto">
          <a:xfrm>
            <a:off x="2697717" y="1500529"/>
            <a:ext cx="600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defTabSz="914377">
              <a:defRPr/>
            </a:pPr>
            <a:r>
              <a:rPr lang="en-US" altLang="en-US" sz="3600" b="1" dirty="0">
                <a:solidFill>
                  <a:srgbClr val="FFFFFF"/>
                </a:solidFill>
                <a:latin typeface="Raleway" panose="020B0503030101060003" pitchFamily="34" charset="0"/>
              </a:rPr>
              <a:t>1</a:t>
            </a:r>
          </a:p>
        </p:txBody>
      </p:sp>
      <p:sp>
        <p:nvSpPr>
          <p:cNvPr id="26" name="TextBox 2">
            <a:extLst>
              <a:ext uri="{FF2B5EF4-FFF2-40B4-BE49-F238E27FC236}">
                <a16:creationId xmlns:a16="http://schemas.microsoft.com/office/drawing/2014/main" id="{342D6AAE-9D15-4C6D-BFCC-2EF1ED6CA152}"/>
              </a:ext>
            </a:extLst>
          </p:cNvPr>
          <p:cNvSpPr txBox="1">
            <a:spLocks noChangeArrowheads="1"/>
          </p:cNvSpPr>
          <p:nvPr/>
        </p:nvSpPr>
        <p:spPr bwMode="auto">
          <a:xfrm>
            <a:off x="2307029" y="1369680"/>
            <a:ext cx="513691" cy="461665"/>
          </a:xfrm>
          <a:prstGeom prst="rect">
            <a:avLst/>
          </a:prstGeom>
          <a:solidFill>
            <a:schemeClr val="tx2"/>
          </a:solidFill>
          <a:ln>
            <a:noFill/>
          </a:ln>
        </p:spPr>
        <p:txBody>
          <a:bodyPr wrap="square" anchor="ctr">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defTabSz="914377">
              <a:defRPr/>
            </a:pPr>
            <a:r>
              <a:rPr lang="en-US" altLang="en-US" sz="2400" b="1" dirty="0">
                <a:solidFill>
                  <a:srgbClr val="FFFFFF"/>
                </a:solidFill>
                <a:latin typeface="+mj-lt"/>
              </a:rPr>
              <a:t> 1</a:t>
            </a:r>
          </a:p>
        </p:txBody>
      </p:sp>
      <p:sp>
        <p:nvSpPr>
          <p:cNvPr id="33" name="TextBox 32">
            <a:extLst>
              <a:ext uri="{FF2B5EF4-FFF2-40B4-BE49-F238E27FC236}">
                <a16:creationId xmlns:a16="http://schemas.microsoft.com/office/drawing/2014/main" id="{2C12A13C-35B3-4B32-8D25-A4DB64EAD715}"/>
              </a:ext>
            </a:extLst>
          </p:cNvPr>
          <p:cNvSpPr txBox="1"/>
          <p:nvPr/>
        </p:nvSpPr>
        <p:spPr>
          <a:xfrm>
            <a:off x="6048932" y="1369992"/>
            <a:ext cx="532869" cy="461665"/>
          </a:xfrm>
          <a:prstGeom prst="rect">
            <a:avLst/>
          </a:prstGeom>
          <a:solidFill>
            <a:schemeClr val="tx2"/>
          </a:solidFill>
        </p:spPr>
        <p:txBody>
          <a:bodyPr wrap="square">
            <a:spAutoFit/>
          </a:bodyPr>
          <a:lstStyle/>
          <a:p>
            <a:r>
              <a:rPr lang="en-US" sz="2400" dirty="0"/>
              <a:t> </a:t>
            </a:r>
            <a:r>
              <a:rPr lang="en-US" sz="2400" b="1" dirty="0">
                <a:solidFill>
                  <a:schemeClr val="bg1"/>
                </a:solidFill>
              </a:rPr>
              <a:t>2</a:t>
            </a:r>
          </a:p>
        </p:txBody>
      </p:sp>
      <p:sp>
        <p:nvSpPr>
          <p:cNvPr id="36" name="TextBox 35">
            <a:extLst>
              <a:ext uri="{FF2B5EF4-FFF2-40B4-BE49-F238E27FC236}">
                <a16:creationId xmlns:a16="http://schemas.microsoft.com/office/drawing/2014/main" id="{C20D681D-D0FE-47D0-84C8-46E74F7CCAC1}"/>
              </a:ext>
            </a:extLst>
          </p:cNvPr>
          <p:cNvSpPr txBox="1"/>
          <p:nvPr/>
        </p:nvSpPr>
        <p:spPr>
          <a:xfrm>
            <a:off x="9628124" y="1369680"/>
            <a:ext cx="513691" cy="461665"/>
          </a:xfrm>
          <a:prstGeom prst="rect">
            <a:avLst/>
          </a:prstGeom>
          <a:solidFill>
            <a:schemeClr val="tx2"/>
          </a:solidFill>
        </p:spPr>
        <p:txBody>
          <a:bodyPr wrap="square">
            <a:spAutoFit/>
          </a:bodyPr>
          <a:lstStyle/>
          <a:p>
            <a:r>
              <a:rPr lang="en-US" sz="2400" dirty="0"/>
              <a:t> </a:t>
            </a:r>
            <a:r>
              <a:rPr lang="en-US" sz="2400" b="1" dirty="0">
                <a:solidFill>
                  <a:schemeClr val="bg1"/>
                </a:solidFill>
              </a:rPr>
              <a:t>3</a:t>
            </a:r>
          </a:p>
        </p:txBody>
      </p:sp>
      <p:sp>
        <p:nvSpPr>
          <p:cNvPr id="18" name="TextBox 17">
            <a:extLst>
              <a:ext uri="{FF2B5EF4-FFF2-40B4-BE49-F238E27FC236}">
                <a16:creationId xmlns:a16="http://schemas.microsoft.com/office/drawing/2014/main" id="{70B74DAB-5E05-4A45-94CB-02D61F37D6D2}"/>
              </a:ext>
            </a:extLst>
          </p:cNvPr>
          <p:cNvSpPr txBox="1"/>
          <p:nvPr/>
        </p:nvSpPr>
        <p:spPr>
          <a:xfrm>
            <a:off x="4928955" y="3483913"/>
            <a:ext cx="3036798" cy="738664"/>
          </a:xfrm>
          <a:prstGeom prst="rect">
            <a:avLst/>
          </a:prstGeom>
          <a:noFill/>
        </p:spPr>
        <p:txBody>
          <a:bodyPr wrap="square">
            <a:spAutoFit/>
          </a:bodyPr>
          <a:lstStyle/>
          <a:p>
            <a:pPr algn="ctr"/>
            <a:r>
              <a:rPr lang="en-US" sz="1400" dirty="0"/>
              <a:t>Click on My Courses. Then click on the Course Title in your Enrolled folder. Read the course instructions. </a:t>
            </a:r>
          </a:p>
        </p:txBody>
      </p:sp>
    </p:spTree>
    <p:extLst>
      <p:ext uri="{BB962C8B-B14F-4D97-AF65-F5344CB8AC3E}">
        <p14:creationId xmlns:p14="http://schemas.microsoft.com/office/powerpoint/2010/main" val="1483608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F8AF2E6-64A8-0F46-AF27-0A96D82A033B}" type="slidenum">
              <a:rPr lang="en-US" smtClean="0"/>
              <a:pPr/>
              <a:t>56</a:t>
            </a:fld>
            <a:endParaRPr lang="en-US" dirty="0"/>
          </a:p>
        </p:txBody>
      </p:sp>
      <p:sp>
        <p:nvSpPr>
          <p:cNvPr id="6" name="Title 5"/>
          <p:cNvSpPr>
            <a:spLocks noGrp="1"/>
          </p:cNvSpPr>
          <p:nvPr>
            <p:ph type="title" idx="4294967295"/>
          </p:nvPr>
        </p:nvSpPr>
        <p:spPr>
          <a:xfrm>
            <a:off x="4270916" y="3013128"/>
            <a:ext cx="4187825" cy="831743"/>
          </a:xfrm>
          <a:prstGeom prst="rect">
            <a:avLst/>
          </a:prstGeom>
        </p:spPr>
        <p:txBody>
          <a:bodyPr/>
          <a:lstStyle/>
          <a:p>
            <a:r>
              <a:rPr lang="en-US" sz="5400" dirty="0">
                <a:solidFill>
                  <a:schemeClr val="bg1"/>
                </a:solidFill>
                <a:latin typeface="Prometo"/>
              </a:rPr>
              <a:t>Questions?</a:t>
            </a:r>
          </a:p>
        </p:txBody>
      </p:sp>
      <p:pic>
        <p:nvPicPr>
          <p:cNvPr id="3" name="Picture 2" descr="Logo&#10;&#10;Description automatically generated">
            <a:extLst>
              <a:ext uri="{FF2B5EF4-FFF2-40B4-BE49-F238E27FC236}">
                <a16:creationId xmlns:a16="http://schemas.microsoft.com/office/drawing/2014/main" id="{713EBA58-B916-422F-AAF6-BCC7363CE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3470" y="6390178"/>
            <a:ext cx="1085589" cy="329045"/>
          </a:xfrm>
          <a:prstGeom prst="rect">
            <a:avLst/>
          </a:prstGeom>
        </p:spPr>
      </p:pic>
    </p:spTree>
    <p:extLst>
      <p:ext uri="{BB962C8B-B14F-4D97-AF65-F5344CB8AC3E}">
        <p14:creationId xmlns:p14="http://schemas.microsoft.com/office/powerpoint/2010/main" val="41979620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39BB-7E73-4302-A6FD-395C58254B87}"/>
              </a:ext>
            </a:extLst>
          </p:cNvPr>
          <p:cNvSpPr>
            <a:spLocks noGrp="1"/>
          </p:cNvSpPr>
          <p:nvPr>
            <p:ph type="title"/>
          </p:nvPr>
        </p:nvSpPr>
        <p:spPr>
          <a:xfrm>
            <a:off x="709603" y="962074"/>
            <a:ext cx="9833429" cy="1180461"/>
          </a:xfrm>
        </p:spPr>
        <p:txBody>
          <a:bodyPr/>
          <a:lstStyle/>
          <a:p>
            <a:r>
              <a:rPr lang="en-US" sz="4400" dirty="0"/>
              <a:t>Save the Date!</a:t>
            </a:r>
            <a:br>
              <a:rPr lang="en-US" sz="4400" dirty="0"/>
            </a:br>
            <a:br>
              <a:rPr lang="en-US" dirty="0"/>
            </a:br>
            <a:r>
              <a:rPr lang="en-US" sz="3200" dirty="0"/>
              <a:t>Future HIMSS/NCPDP Townhall Sessions</a:t>
            </a:r>
            <a:r>
              <a:rPr lang="en-US" sz="4000" dirty="0"/>
              <a:t> </a:t>
            </a:r>
            <a:endParaRPr lang="en-US" dirty="0"/>
          </a:p>
        </p:txBody>
      </p:sp>
      <p:sp>
        <p:nvSpPr>
          <p:cNvPr id="14" name="Content Placeholder 13"/>
          <p:cNvSpPr>
            <a:spLocks noGrp="1"/>
          </p:cNvSpPr>
          <p:nvPr>
            <p:ph idx="1"/>
          </p:nvPr>
        </p:nvSpPr>
        <p:spPr>
          <a:xfrm>
            <a:off x="709603" y="2663404"/>
            <a:ext cx="9833429" cy="4194596"/>
          </a:xfrm>
        </p:spPr>
        <p:txBody>
          <a:bodyPr>
            <a:normAutofit/>
          </a:bodyPr>
          <a:lstStyle/>
          <a:p>
            <a:r>
              <a:rPr lang="en-US" dirty="0">
                <a:solidFill>
                  <a:srgbClr val="FF5A5A"/>
                </a:solidFill>
              </a:rPr>
              <a:t>August 25 @12:00pm ET </a:t>
            </a:r>
            <a:r>
              <a:rPr lang="en-US" b="0" dirty="0"/>
              <a:t>– Biosimilar and Interchangeable Biological Products: An Overview of Scientific Concepts and Practical Resources</a:t>
            </a:r>
          </a:p>
          <a:p>
            <a:r>
              <a:rPr lang="en-US" dirty="0">
                <a:solidFill>
                  <a:srgbClr val="FF5A5A"/>
                </a:solidFill>
              </a:rPr>
              <a:t>September 27 @ 12:00pm ET </a:t>
            </a:r>
            <a:r>
              <a:rPr lang="en-US" b="0" dirty="0"/>
              <a:t>– Topic: Pharmacy Standards for Value-based Arrangements</a:t>
            </a:r>
          </a:p>
        </p:txBody>
      </p:sp>
      <p:pic>
        <p:nvPicPr>
          <p:cNvPr id="8" name="Picture 7" descr="A picture containing clock, meter&#10;&#10;Description automatically generated">
            <a:extLst>
              <a:ext uri="{FF2B5EF4-FFF2-40B4-BE49-F238E27FC236}">
                <a16:creationId xmlns:a16="http://schemas.microsoft.com/office/drawing/2014/main" id="{921A3C44-5E36-4741-9DC5-49F43F6C8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1026" y="6337131"/>
            <a:ext cx="1099491" cy="333258"/>
          </a:xfrm>
          <a:prstGeom prst="rect">
            <a:avLst/>
          </a:prstGeom>
        </p:spPr>
      </p:pic>
      <p:sp>
        <p:nvSpPr>
          <p:cNvPr id="5" name="Slide Number Placeholder 1">
            <a:extLst>
              <a:ext uri="{FF2B5EF4-FFF2-40B4-BE49-F238E27FC236}">
                <a16:creationId xmlns:a16="http://schemas.microsoft.com/office/drawing/2014/main" id="{3457C5C7-F26B-4DB3-9BDA-41A5B0FB6C54}"/>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81112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3D654-4B4D-2580-540F-44E9CA998F9C}"/>
              </a:ext>
            </a:extLst>
          </p:cNvPr>
          <p:cNvSpPr>
            <a:spLocks noGrp="1"/>
          </p:cNvSpPr>
          <p:nvPr>
            <p:ph type="title"/>
          </p:nvPr>
        </p:nvSpPr>
        <p:spPr>
          <a:xfrm>
            <a:off x="526093" y="177800"/>
            <a:ext cx="10972800" cy="1143000"/>
          </a:xfrm>
        </p:spPr>
        <p:txBody>
          <a:bodyPr/>
          <a:lstStyle/>
          <a:p>
            <a:pPr algn="ctr"/>
            <a:r>
              <a:rPr lang="en-US" sz="4300" b="0" dirty="0">
                <a:latin typeface="Prometo Medium" panose="020B0704030203060203"/>
              </a:rPr>
              <a:t>UPCOMING NCPDP WEBINARS:</a:t>
            </a:r>
          </a:p>
        </p:txBody>
      </p:sp>
      <p:sp>
        <p:nvSpPr>
          <p:cNvPr id="3" name="Content Placeholder 2">
            <a:extLst>
              <a:ext uri="{FF2B5EF4-FFF2-40B4-BE49-F238E27FC236}">
                <a16:creationId xmlns:a16="http://schemas.microsoft.com/office/drawing/2014/main" id="{E8247DBF-4D00-1202-C441-8B16E2415C2D}"/>
              </a:ext>
            </a:extLst>
          </p:cNvPr>
          <p:cNvSpPr>
            <a:spLocks noGrp="1"/>
          </p:cNvSpPr>
          <p:nvPr>
            <p:ph idx="1"/>
          </p:nvPr>
        </p:nvSpPr>
        <p:spPr>
          <a:xfrm>
            <a:off x="1169096" y="1193800"/>
            <a:ext cx="11022904" cy="4114800"/>
          </a:xfrm>
        </p:spPr>
        <p:txBody>
          <a:bodyPr>
            <a:normAutofit fontScale="77500" lnSpcReduction="20000"/>
          </a:bodyPr>
          <a:lstStyle/>
          <a:p>
            <a:r>
              <a:rPr lang="en-US" sz="2933" dirty="0"/>
              <a:t>COB Functionality in Telecommunication Standard Version D.0</a:t>
            </a:r>
            <a:br>
              <a:rPr lang="en-US" sz="2933" dirty="0"/>
            </a:br>
            <a:r>
              <a:rPr lang="en-US" sz="2933" dirty="0"/>
              <a:t>Aug 11 at 12PM ET </a:t>
            </a:r>
            <a:r>
              <a:rPr lang="en-US" sz="2133" dirty="0"/>
              <a:t>(Complimentary Webinar)</a:t>
            </a:r>
            <a:br>
              <a:rPr lang="en-US" sz="2133" dirty="0"/>
            </a:br>
            <a:endParaRPr lang="en-US" sz="2133" dirty="0"/>
          </a:p>
          <a:p>
            <a:r>
              <a:rPr lang="en-US" sz="2933" dirty="0"/>
              <a:t>Telecom Re-envisioned - An Overview</a:t>
            </a:r>
            <a:br>
              <a:rPr lang="en-US" sz="2933" dirty="0"/>
            </a:br>
            <a:r>
              <a:rPr lang="en-US" sz="2933" dirty="0"/>
              <a:t>Learn JSON’s Impact on the Telecom Standard, Aug 18 at 12PM ET </a:t>
            </a:r>
            <a:br>
              <a:rPr lang="en-US" dirty="0"/>
            </a:br>
            <a:r>
              <a:rPr lang="en-US" sz="2133" dirty="0"/>
              <a:t>Fee: $50 Members; $150 Non-Members</a:t>
            </a:r>
          </a:p>
          <a:p>
            <a:br>
              <a:rPr lang="en-US" sz="2133" dirty="0"/>
            </a:br>
            <a:r>
              <a:rPr lang="en-US" sz="2933" dirty="0"/>
              <a:t>State of the National Drug Code, Aug 30 at 1PM ET </a:t>
            </a:r>
            <a:br>
              <a:rPr lang="en-US" sz="2933" dirty="0"/>
            </a:br>
            <a:r>
              <a:rPr lang="en-US" sz="2133" dirty="0"/>
              <a:t>Fee: $50 Members; $150 Non-Members</a:t>
            </a:r>
          </a:p>
          <a:p>
            <a:endParaRPr lang="en-US" sz="2133" dirty="0"/>
          </a:p>
          <a:p>
            <a:endParaRPr lang="en-US" sz="2133" dirty="0"/>
          </a:p>
        </p:txBody>
      </p:sp>
      <p:sp>
        <p:nvSpPr>
          <p:cNvPr id="5" name="TextBox 4">
            <a:extLst>
              <a:ext uri="{FF2B5EF4-FFF2-40B4-BE49-F238E27FC236}">
                <a16:creationId xmlns:a16="http://schemas.microsoft.com/office/drawing/2014/main" id="{B8DDB459-6142-5B96-A8B0-44D2FD8BD143}"/>
              </a:ext>
            </a:extLst>
          </p:cNvPr>
          <p:cNvSpPr txBox="1"/>
          <p:nvPr/>
        </p:nvSpPr>
        <p:spPr>
          <a:xfrm>
            <a:off x="3251200" y="5308601"/>
            <a:ext cx="6096000" cy="461665"/>
          </a:xfrm>
          <a:prstGeom prst="rect">
            <a:avLst/>
          </a:prstGeom>
          <a:noFill/>
        </p:spPr>
        <p:txBody>
          <a:bodyPr wrap="square">
            <a:spAutoFit/>
          </a:bodyPr>
          <a:lstStyle/>
          <a:p>
            <a:r>
              <a:rPr lang="en-US" sz="2400" b="1" dirty="0">
                <a:solidFill>
                  <a:srgbClr val="005596"/>
                </a:solidFill>
              </a:rPr>
              <a:t>https://www.ncpdp.org/Webinars.aspx</a:t>
            </a:r>
          </a:p>
        </p:txBody>
      </p:sp>
      <p:sp>
        <p:nvSpPr>
          <p:cNvPr id="6" name="Arrow: Chevron 5">
            <a:extLst>
              <a:ext uri="{FF2B5EF4-FFF2-40B4-BE49-F238E27FC236}">
                <a16:creationId xmlns:a16="http://schemas.microsoft.com/office/drawing/2014/main" id="{E6A2BBDA-8B8B-94DF-5EEE-CB0E08FF1C62}"/>
              </a:ext>
            </a:extLst>
          </p:cNvPr>
          <p:cNvSpPr/>
          <p:nvPr/>
        </p:nvSpPr>
        <p:spPr>
          <a:xfrm>
            <a:off x="406400" y="1295401"/>
            <a:ext cx="711200" cy="82278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8" name="Arrow: Chevron 7">
            <a:extLst>
              <a:ext uri="{FF2B5EF4-FFF2-40B4-BE49-F238E27FC236}">
                <a16:creationId xmlns:a16="http://schemas.microsoft.com/office/drawing/2014/main" id="{AFB871CD-1727-9ED5-215C-07916F4E86C3}"/>
              </a:ext>
            </a:extLst>
          </p:cNvPr>
          <p:cNvSpPr/>
          <p:nvPr/>
        </p:nvSpPr>
        <p:spPr>
          <a:xfrm>
            <a:off x="406400" y="2616201"/>
            <a:ext cx="711200" cy="82278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9" name="Arrow: Chevron 8">
            <a:extLst>
              <a:ext uri="{FF2B5EF4-FFF2-40B4-BE49-F238E27FC236}">
                <a16:creationId xmlns:a16="http://schemas.microsoft.com/office/drawing/2014/main" id="{5DFDF7D7-7F36-3E69-BA63-7F1FAC4D4442}"/>
              </a:ext>
            </a:extLst>
          </p:cNvPr>
          <p:cNvSpPr/>
          <p:nvPr/>
        </p:nvSpPr>
        <p:spPr>
          <a:xfrm>
            <a:off x="406400" y="4140201"/>
            <a:ext cx="711200" cy="82278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pic>
        <p:nvPicPr>
          <p:cNvPr id="11" name="Picture 10" descr="Qr code&#10;&#10;Description automatically generated">
            <a:extLst>
              <a:ext uri="{FF2B5EF4-FFF2-40B4-BE49-F238E27FC236}">
                <a16:creationId xmlns:a16="http://schemas.microsoft.com/office/drawing/2014/main" id="{FFB10713-C36B-B5A6-D70F-014708C70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251" y="3757843"/>
            <a:ext cx="1714500" cy="1714500"/>
          </a:xfrm>
          <a:prstGeom prst="rect">
            <a:avLst/>
          </a:prstGeom>
        </p:spPr>
      </p:pic>
      <p:sp>
        <p:nvSpPr>
          <p:cNvPr id="10" name="Slide Number Placeholder 1">
            <a:extLst>
              <a:ext uri="{FF2B5EF4-FFF2-40B4-BE49-F238E27FC236}">
                <a16:creationId xmlns:a16="http://schemas.microsoft.com/office/drawing/2014/main" id="{63BF2DAD-5421-48B5-BF97-62CACE24B9B9}"/>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CA934DA-21DB-4A9B-B3E0-B0D893AE7575}"/>
              </a:ext>
            </a:extLst>
          </p:cNvPr>
          <p:cNvPicPr>
            <a:picLocks noChangeAspect="1"/>
          </p:cNvPicPr>
          <p:nvPr/>
        </p:nvPicPr>
        <p:blipFill>
          <a:blip r:embed="rId4"/>
          <a:stretch>
            <a:fillRect/>
          </a:stretch>
        </p:blipFill>
        <p:spPr>
          <a:xfrm>
            <a:off x="10257045" y="6339153"/>
            <a:ext cx="1103472" cy="329213"/>
          </a:xfrm>
          <a:prstGeom prst="rect">
            <a:avLst/>
          </a:prstGeom>
        </p:spPr>
      </p:pic>
    </p:spTree>
    <p:extLst>
      <p:ext uri="{BB962C8B-B14F-4D97-AF65-F5344CB8AC3E}">
        <p14:creationId xmlns:p14="http://schemas.microsoft.com/office/powerpoint/2010/main" val="659350562"/>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681" y="1905000"/>
            <a:ext cx="10464800" cy="2743200"/>
          </a:xfrm>
        </p:spPr>
        <p:txBody>
          <a:bodyPr/>
          <a:lstStyle/>
          <a:p>
            <a:pPr algn="ctr">
              <a:spcBef>
                <a:spcPts val="0"/>
              </a:spcBef>
            </a:pPr>
            <a:r>
              <a:rPr lang="en-US" b="1" dirty="0">
                <a:solidFill>
                  <a:srgbClr val="005596"/>
                </a:solidFill>
              </a:rPr>
              <a:t>NCPDP’s 2022 Virtual Educational Summit</a:t>
            </a:r>
          </a:p>
          <a:p>
            <a:pPr algn="ctr">
              <a:spcBef>
                <a:spcPts val="0"/>
              </a:spcBef>
            </a:pPr>
            <a:r>
              <a:rPr lang="en-US" b="1" dirty="0">
                <a:solidFill>
                  <a:srgbClr val="005596"/>
                </a:solidFill>
              </a:rPr>
              <a:t>Telecommunication F6 &amp; Related Standards: Prepare for Implementation</a:t>
            </a:r>
          </a:p>
          <a:p>
            <a:pPr algn="ctr">
              <a:spcBef>
                <a:spcPts val="0"/>
              </a:spcBef>
            </a:pPr>
            <a:r>
              <a:rPr lang="en-US" dirty="0">
                <a:solidFill>
                  <a:srgbClr val="7E8083"/>
                </a:solidFill>
              </a:rPr>
              <a:t>November 15-16, 2022</a:t>
            </a:r>
          </a:p>
        </p:txBody>
      </p:sp>
      <p:sp>
        <p:nvSpPr>
          <p:cNvPr id="8" name="Parallelogram 7">
            <a:extLst>
              <a:ext uri="{FF2B5EF4-FFF2-40B4-BE49-F238E27FC236}">
                <a16:creationId xmlns:a16="http://schemas.microsoft.com/office/drawing/2014/main" id="{2A39EA44-9636-6F3C-0DD7-D17D7D40FD0C}"/>
              </a:ext>
            </a:extLst>
          </p:cNvPr>
          <p:cNvSpPr/>
          <p:nvPr/>
        </p:nvSpPr>
        <p:spPr>
          <a:xfrm>
            <a:off x="152400" y="279400"/>
            <a:ext cx="11887200" cy="1219200"/>
          </a:xfrm>
          <a:prstGeom prst="parallelogram">
            <a:avLst/>
          </a:prstGeom>
          <a:solidFill>
            <a:srgbClr val="EC881D"/>
          </a:solidFill>
          <a:ln>
            <a:solidFill>
              <a:srgbClr val="EC8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dirty="0">
                <a:effectLst>
                  <a:outerShdw blurRad="38100" dist="38100" dir="2700000" algn="tl">
                    <a:srgbClr val="000000">
                      <a:alpha val="43137"/>
                    </a:srgbClr>
                  </a:outerShdw>
                </a:effectLst>
              </a:rPr>
              <a:t>SAVE THE DATE!</a:t>
            </a:r>
          </a:p>
        </p:txBody>
      </p:sp>
      <p:sp>
        <p:nvSpPr>
          <p:cNvPr id="11" name="Parallelogram 10">
            <a:extLst>
              <a:ext uri="{FF2B5EF4-FFF2-40B4-BE49-F238E27FC236}">
                <a16:creationId xmlns:a16="http://schemas.microsoft.com/office/drawing/2014/main" id="{DDAAC95A-1BFA-2876-5738-8AEDC2A706CD}"/>
              </a:ext>
            </a:extLst>
          </p:cNvPr>
          <p:cNvSpPr/>
          <p:nvPr/>
        </p:nvSpPr>
        <p:spPr>
          <a:xfrm>
            <a:off x="152400" y="5015877"/>
            <a:ext cx="11887200" cy="203200"/>
          </a:xfrm>
          <a:prstGeom prst="parallelogram">
            <a:avLst/>
          </a:prstGeom>
          <a:solidFill>
            <a:srgbClr val="EC881D"/>
          </a:solidFill>
          <a:ln>
            <a:solidFill>
              <a:srgbClr val="EC8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effectLst>
                <a:outerShdw blurRad="38100" dist="38100" dir="2700000" algn="tl">
                  <a:srgbClr val="000000">
                    <a:alpha val="43137"/>
                  </a:srgbClr>
                </a:outerShdw>
              </a:effectLst>
            </a:endParaRPr>
          </a:p>
        </p:txBody>
      </p:sp>
      <p:sp>
        <p:nvSpPr>
          <p:cNvPr id="5" name="Slide Number Placeholder 1">
            <a:extLst>
              <a:ext uri="{FF2B5EF4-FFF2-40B4-BE49-F238E27FC236}">
                <a16:creationId xmlns:a16="http://schemas.microsoft.com/office/drawing/2014/main" id="{A721E5F5-D226-4BF2-B021-1B6AA2B63383}"/>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C9DC988-16F8-4F9D-A279-6F974AC1C2E4}"/>
              </a:ext>
            </a:extLst>
          </p:cNvPr>
          <p:cNvPicPr>
            <a:picLocks noChangeAspect="1"/>
          </p:cNvPicPr>
          <p:nvPr/>
        </p:nvPicPr>
        <p:blipFill>
          <a:blip r:embed="rId3"/>
          <a:stretch>
            <a:fillRect/>
          </a:stretch>
        </p:blipFill>
        <p:spPr>
          <a:xfrm>
            <a:off x="10257045" y="6339153"/>
            <a:ext cx="1103472" cy="329213"/>
          </a:xfrm>
          <a:prstGeom prst="rect">
            <a:avLst/>
          </a:prstGeom>
        </p:spPr>
      </p:pic>
    </p:spTree>
    <p:extLst>
      <p:ext uri="{BB962C8B-B14F-4D97-AF65-F5344CB8AC3E}">
        <p14:creationId xmlns:p14="http://schemas.microsoft.com/office/powerpoint/2010/main" val="2039018531"/>
      </p:ext>
    </p:extLst>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36129B2D-0C43-6F40-B185-01B725E6DB6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29482" t="21462" r="28223" b="36284"/>
          <a:stretch/>
        </p:blipFill>
        <p:spPr>
          <a:xfrm rot="19800000">
            <a:off x="926412" y="1416138"/>
            <a:ext cx="2113084" cy="2114053"/>
          </a:xfrm>
          <a:noFill/>
        </p:spPr>
      </p:pic>
      <p:pic>
        <p:nvPicPr>
          <p:cNvPr id="6" name="Picture Placeholder 5">
            <a:extLst>
              <a:ext uri="{FF2B5EF4-FFF2-40B4-BE49-F238E27FC236}">
                <a16:creationId xmlns:a16="http://schemas.microsoft.com/office/drawing/2014/main" id="{5E243939-9232-4196-873B-4A205D738BB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329" r="1329"/>
          <a:stretch/>
        </p:blipFill>
        <p:spPr>
          <a:xfrm>
            <a:off x="996593" y="1540553"/>
            <a:ext cx="3868513" cy="4787546"/>
          </a:xfrm>
        </p:spPr>
      </p:pic>
      <p:sp>
        <p:nvSpPr>
          <p:cNvPr id="10" name="TextBox 9"/>
          <p:cNvSpPr txBox="1"/>
          <p:nvPr/>
        </p:nvSpPr>
        <p:spPr>
          <a:xfrm>
            <a:off x="5345579" y="1459862"/>
            <a:ext cx="6084421" cy="656077"/>
          </a:xfrm>
          <a:prstGeom prst="rect">
            <a:avLst/>
          </a:prstGeom>
          <a:noFill/>
        </p:spPr>
        <p:txBody>
          <a:bodyPr wrap="square" l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600" i="1" dirty="0">
                <a:solidFill>
                  <a:srgbClr val="FF5A5A"/>
                </a:solidFill>
                <a:latin typeface="Prometo Medium" panose="020B0704030203060203"/>
              </a:rPr>
              <a:t>General academic pediatrician and an Assoc Prof. of Pediatrics and Pop Health at the NYU Grossman School of Medicine</a:t>
            </a:r>
            <a:endParaRPr kumimoji="0" lang="en-US" sz="1600" i="1" u="none" strike="noStrike" kern="1200" cap="none" spc="0" normalizeH="0" baseline="0" noProof="0" dirty="0">
              <a:ln>
                <a:noFill/>
              </a:ln>
              <a:solidFill>
                <a:srgbClr val="FF5A5A"/>
              </a:solidFill>
              <a:effectLst/>
              <a:uLnTx/>
              <a:uFillTx/>
              <a:latin typeface="Prometo Medium" panose="020B0704030203060203"/>
            </a:endParaRPr>
          </a:p>
        </p:txBody>
      </p:sp>
      <p:sp>
        <p:nvSpPr>
          <p:cNvPr id="11" name="TextBox 10"/>
          <p:cNvSpPr txBox="1"/>
          <p:nvPr/>
        </p:nvSpPr>
        <p:spPr>
          <a:xfrm>
            <a:off x="5345579" y="2206774"/>
            <a:ext cx="6236176" cy="3945504"/>
          </a:xfrm>
          <a:prstGeom prst="rect">
            <a:avLst/>
          </a:prstGeom>
          <a:noFill/>
        </p:spPr>
        <p:txBody>
          <a:bodyPr wrap="square" l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400" dirty="0">
                <a:solidFill>
                  <a:srgbClr val="777777"/>
                </a:solidFill>
                <a:latin typeface="Century Gothic" panose="020B0502020202020204" pitchFamily="34" charset="0"/>
              </a:rPr>
              <a:t>Dr. Yin</a:t>
            </a:r>
            <a:r>
              <a:rPr kumimoji="0" lang="en-US" sz="1400" b="0" i="0" u="none" strike="noStrike" kern="1200" cap="none" spc="0" normalizeH="0" baseline="0" noProof="0" dirty="0">
                <a:ln>
                  <a:noFill/>
                </a:ln>
                <a:solidFill>
                  <a:srgbClr val="777777"/>
                </a:solidFill>
                <a:effectLst/>
                <a:uLnTx/>
                <a:uFillTx/>
                <a:latin typeface="Century Gothic" panose="020B0502020202020204" pitchFamily="34" charset="0"/>
                <a:ea typeface="+mn-ea"/>
                <a:cs typeface="+mn-cs"/>
              </a:rPr>
              <a:t> is a federally funded researcher who has spent 15+ years examining issues at the intersection between health literacy and medication safety.  Dr. Yin’s NIH/NICHD-funded research supported the identification of best practices in the labeling/dosing of pediatric Rx medication labels and dosing tools, informing clinical practice and policy change, including AAP Policy Statements and guidance's from the USP and NCPDP.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7777"/>
                </a:solidFill>
                <a:effectLst/>
                <a:uLnTx/>
                <a:uFillTx/>
                <a:latin typeface="Century Gothic" panose="020B0502020202020204" pitchFamily="34" charset="0"/>
                <a:ea typeface="+mn-ea"/>
                <a:cs typeface="+mn-cs"/>
              </a:rPr>
              <a:t>Dr. Yin has been a key member of the CDC’s </a:t>
            </a:r>
            <a:r>
              <a:rPr kumimoji="0" lang="en-US" sz="1400" b="0" i="0" u="none" strike="noStrike" kern="1200" cap="none" spc="0" normalizeH="0" baseline="0" noProof="0" dirty="0" err="1">
                <a:ln>
                  <a:noFill/>
                </a:ln>
                <a:solidFill>
                  <a:srgbClr val="777777"/>
                </a:solidFill>
                <a:effectLst/>
                <a:uLnTx/>
                <a:uFillTx/>
                <a:latin typeface="Century Gothic" panose="020B0502020202020204" pitchFamily="34" charset="0"/>
                <a:ea typeface="+mn-ea"/>
                <a:cs typeface="+mn-cs"/>
              </a:rPr>
              <a:t>PrOTECT</a:t>
            </a:r>
            <a:r>
              <a:rPr kumimoji="0" lang="en-US" sz="1400" b="0" i="0" u="none" strike="noStrike" kern="1200" cap="none" spc="0" normalizeH="0" baseline="0" noProof="0" dirty="0">
                <a:ln>
                  <a:noFill/>
                </a:ln>
                <a:solidFill>
                  <a:srgbClr val="777777"/>
                </a:solidFill>
                <a:effectLst/>
                <a:uLnTx/>
                <a:uFillTx/>
                <a:latin typeface="Century Gothic" panose="020B0502020202020204" pitchFamily="34" charset="0"/>
                <a:ea typeface="+mn-ea"/>
                <a:cs typeface="+mn-cs"/>
              </a:rPr>
              <a:t> initiative to reduce medication overdoses in children since it was formed in 2008. She received the 2017 Institute for Safe Medication Practices Cheers Award in recognition for her outstanding research on strategies to prevent parent medication administration errors. Dr. Yin is a graduate of MIT and the University of Rochester School of Medicine.  She completed residency training in Pediatrics and a Masters of Science degree in Clinical Investigation at the NYU Grossman School of Medicine.</a:t>
            </a:r>
          </a:p>
        </p:txBody>
      </p:sp>
      <p:sp>
        <p:nvSpPr>
          <p:cNvPr id="12" name="Title 1"/>
          <p:cNvSpPr txBox="1">
            <a:spLocks/>
          </p:cNvSpPr>
          <p:nvPr/>
        </p:nvSpPr>
        <p:spPr>
          <a:xfrm>
            <a:off x="5322251" y="1020105"/>
            <a:ext cx="5016050" cy="646331"/>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marL="0" marR="0" lvl="0" indent="0" algn="l" defTabSz="914318" rtl="0" eaLnBrk="1" fontAlgn="auto" latinLnBrk="0" hangingPunct="1">
              <a:lnSpc>
                <a:spcPct val="75000"/>
              </a:lnSpc>
              <a:spcBef>
                <a:spcPct val="0"/>
              </a:spcBef>
              <a:spcAft>
                <a:spcPts val="0"/>
              </a:spcAft>
              <a:buClrTx/>
              <a:buSzTx/>
              <a:buFontTx/>
              <a:buNone/>
              <a:tabLst/>
              <a:defRPr/>
            </a:pPr>
            <a:r>
              <a:rPr lang="fi-FI" sz="3200" dirty="0"/>
              <a:t>H. Shonna Yin, MD, MSc</a:t>
            </a:r>
            <a:endParaRPr kumimoji="0" lang="en-US" sz="3200" b="0" i="1" u="none" strike="noStrike" kern="1200" cap="none" spc="0" normalizeH="0" baseline="0" noProof="0" dirty="0">
              <a:ln>
                <a:noFill/>
              </a:ln>
              <a:solidFill>
                <a:srgbClr val="1E22AA"/>
              </a:solidFill>
              <a:effectLst/>
              <a:uLnTx/>
              <a:uFillTx/>
              <a:latin typeface="Prometo Medium" panose="020B0704030203060203" pitchFamily="34" charset="0"/>
              <a:ea typeface="+mj-ea"/>
              <a:cs typeface="+mj-cs"/>
            </a:endParaRPr>
          </a:p>
        </p:txBody>
      </p:sp>
      <p:sp>
        <p:nvSpPr>
          <p:cNvPr id="3" name="Footer Placeholder 2">
            <a:extLst>
              <a:ext uri="{FF2B5EF4-FFF2-40B4-BE49-F238E27FC236}">
                <a16:creationId xmlns:a16="http://schemas.microsoft.com/office/drawing/2014/main" id="{E61E55BC-6B40-9D42-9D2E-BCA0CA6C687B}"/>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E22AA"/>
                </a:solidFill>
                <a:effectLst/>
                <a:uLnTx/>
                <a:uFillTx/>
                <a:latin typeface="Century Gothic" panose="020B0502020202020204" pitchFamily="34" charset="0"/>
                <a:ea typeface="+mj-ea"/>
                <a:cs typeface="+mj-cs"/>
              </a:rPr>
              <a:t>Harmonization of Dosing Designations for Oral Liquid Medications Across Acute &amp; Ambulatory Care Settings</a:t>
            </a:r>
          </a:p>
        </p:txBody>
      </p:sp>
      <p:pic>
        <p:nvPicPr>
          <p:cNvPr id="4" name="Picture 3">
            <a:extLst>
              <a:ext uri="{FF2B5EF4-FFF2-40B4-BE49-F238E27FC236}">
                <a16:creationId xmlns:a16="http://schemas.microsoft.com/office/drawing/2014/main" id="{55C494FB-DCDF-46CD-BFC1-6666FCD9C3D5}"/>
              </a:ext>
            </a:extLst>
          </p:cNvPr>
          <p:cNvPicPr>
            <a:picLocks noChangeAspect="1"/>
          </p:cNvPicPr>
          <p:nvPr/>
        </p:nvPicPr>
        <p:blipFill>
          <a:blip r:embed="rId5"/>
          <a:stretch>
            <a:fillRect/>
          </a:stretch>
        </p:blipFill>
        <p:spPr>
          <a:xfrm>
            <a:off x="10602032" y="6390178"/>
            <a:ext cx="754771" cy="227164"/>
          </a:xfrm>
          <a:prstGeom prst="rect">
            <a:avLst/>
          </a:prstGeom>
        </p:spPr>
      </p:pic>
    </p:spTree>
    <p:extLst>
      <p:ext uri="{BB962C8B-B14F-4D97-AF65-F5344CB8AC3E}">
        <p14:creationId xmlns:p14="http://schemas.microsoft.com/office/powerpoint/2010/main" val="31285002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B0B21-0C70-B05C-95A4-6CECBB705465}"/>
              </a:ext>
            </a:extLst>
          </p:cNvPr>
          <p:cNvSpPr>
            <a:spLocks noGrp="1"/>
          </p:cNvSpPr>
          <p:nvPr>
            <p:ph type="title"/>
          </p:nvPr>
        </p:nvSpPr>
        <p:spPr>
          <a:xfrm>
            <a:off x="2743200" y="1092200"/>
            <a:ext cx="9042400" cy="1143000"/>
          </a:xfrm>
        </p:spPr>
        <p:txBody>
          <a:bodyPr/>
          <a:lstStyle/>
          <a:p>
            <a:pPr algn="ctr"/>
            <a:r>
              <a:rPr lang="en-US" sz="4267" dirty="0">
                <a:solidFill>
                  <a:srgbClr val="EC881D"/>
                </a:solidFill>
              </a:rPr>
              <a:t>Call for Proposals for #NCPDP23,</a:t>
            </a:r>
            <a:br>
              <a:rPr lang="en-US" sz="4267" dirty="0">
                <a:solidFill>
                  <a:srgbClr val="EC881D"/>
                </a:solidFill>
              </a:rPr>
            </a:br>
            <a:r>
              <a:rPr lang="en-US" sz="4267" dirty="0">
                <a:solidFill>
                  <a:srgbClr val="EC881D"/>
                </a:solidFill>
              </a:rPr>
              <a:t>“The Great Race to Close Gaps in Care” is Now Open!</a:t>
            </a:r>
            <a:br>
              <a:rPr lang="en-US" sz="4267" dirty="0">
                <a:solidFill>
                  <a:srgbClr val="EC881D"/>
                </a:solidFill>
              </a:rPr>
            </a:br>
            <a:br>
              <a:rPr lang="en-US" sz="4267" dirty="0"/>
            </a:br>
            <a:r>
              <a:rPr lang="en-US" sz="2933" dirty="0"/>
              <a:t>View suggested topics and submit a proposal today: </a:t>
            </a:r>
            <a:r>
              <a:rPr lang="en-US" sz="2933" dirty="0">
                <a:hlinkClick r:id="rId3">
                  <a:extLst>
                    <a:ext uri="{A12FA001-AC4F-418D-AE19-62706E023703}">
                      <ahyp:hlinkClr xmlns:ahyp="http://schemas.microsoft.com/office/drawing/2018/hyperlinkcolor" val="tx"/>
                    </a:ext>
                  </a:extLst>
                </a:hlinkClick>
              </a:rPr>
              <a:t>https://ncpdp.org/AC/call-for-proposals-info.aspx</a:t>
            </a:r>
            <a:r>
              <a:rPr lang="en-US" sz="2933" dirty="0"/>
              <a:t> </a:t>
            </a:r>
          </a:p>
        </p:txBody>
      </p:sp>
      <p:pic>
        <p:nvPicPr>
          <p:cNvPr id="5" name="Picture 4" descr="Icon&#10;&#10;Description automatically generated">
            <a:extLst>
              <a:ext uri="{FF2B5EF4-FFF2-40B4-BE49-F238E27FC236}">
                <a16:creationId xmlns:a16="http://schemas.microsoft.com/office/drawing/2014/main" id="{0EEA00BB-53AC-3DDB-96B9-7A68A7D2F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1092200"/>
            <a:ext cx="2844800" cy="2844800"/>
          </a:xfrm>
          <a:prstGeom prst="rect">
            <a:avLst/>
          </a:prstGeom>
        </p:spPr>
      </p:pic>
      <p:pic>
        <p:nvPicPr>
          <p:cNvPr id="8" name="Picture 7" descr="Qr code&#10;&#10;Description automatically generated">
            <a:extLst>
              <a:ext uri="{FF2B5EF4-FFF2-40B4-BE49-F238E27FC236}">
                <a16:creationId xmlns:a16="http://schemas.microsoft.com/office/drawing/2014/main" id="{9EFD40B8-33B8-5486-36BC-ED446683F1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200" y="4343400"/>
            <a:ext cx="1295400" cy="1295400"/>
          </a:xfrm>
          <a:prstGeom prst="rect">
            <a:avLst/>
          </a:prstGeom>
        </p:spPr>
      </p:pic>
      <p:sp>
        <p:nvSpPr>
          <p:cNvPr id="6" name="Slide Number Placeholder 1">
            <a:extLst>
              <a:ext uri="{FF2B5EF4-FFF2-40B4-BE49-F238E27FC236}">
                <a16:creationId xmlns:a16="http://schemas.microsoft.com/office/drawing/2014/main" id="{BC861314-573A-48CF-8DAF-58212D4A79CE}"/>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78D4870-EE3A-43C0-AEB1-656D12A06EF8}"/>
              </a:ext>
            </a:extLst>
          </p:cNvPr>
          <p:cNvPicPr>
            <a:picLocks noChangeAspect="1"/>
          </p:cNvPicPr>
          <p:nvPr/>
        </p:nvPicPr>
        <p:blipFill>
          <a:blip r:embed="rId6"/>
          <a:stretch>
            <a:fillRect/>
          </a:stretch>
        </p:blipFill>
        <p:spPr>
          <a:xfrm>
            <a:off x="10257045" y="6339153"/>
            <a:ext cx="1103472" cy="329213"/>
          </a:xfrm>
          <a:prstGeom prst="rect">
            <a:avLst/>
          </a:prstGeom>
        </p:spPr>
      </p:pic>
    </p:spTree>
    <p:extLst>
      <p:ext uri="{BB962C8B-B14F-4D97-AF65-F5344CB8AC3E}">
        <p14:creationId xmlns:p14="http://schemas.microsoft.com/office/powerpoint/2010/main" val="2173367387"/>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31018-0302-33E4-F53B-13D806C4173A}"/>
              </a:ext>
            </a:extLst>
          </p:cNvPr>
          <p:cNvSpPr>
            <a:spLocks noGrp="1"/>
          </p:cNvSpPr>
          <p:nvPr>
            <p:ph type="title"/>
          </p:nvPr>
        </p:nvSpPr>
        <p:spPr>
          <a:xfrm>
            <a:off x="1179284" y="600136"/>
            <a:ext cx="9833429" cy="1028700"/>
          </a:xfrm>
        </p:spPr>
        <p:txBody>
          <a:bodyPr/>
          <a:lstStyle/>
          <a:p>
            <a:pPr algn="ctr"/>
            <a:r>
              <a:rPr lang="en-US" sz="4400" dirty="0"/>
              <a:t>SAVE THE DATE!</a:t>
            </a:r>
          </a:p>
        </p:txBody>
      </p:sp>
      <p:sp>
        <p:nvSpPr>
          <p:cNvPr id="4" name="Slide Number Placeholder 3">
            <a:extLst>
              <a:ext uri="{FF2B5EF4-FFF2-40B4-BE49-F238E27FC236}">
                <a16:creationId xmlns:a16="http://schemas.microsoft.com/office/drawing/2014/main" id="{74C8D37D-8014-80D0-C06D-D60C8737A74E}"/>
              </a:ext>
            </a:extLst>
          </p:cNvPr>
          <p:cNvSpPr>
            <a:spLocks noGrp="1"/>
          </p:cNvSpPr>
          <p:nvPr>
            <p:ph type="sldNum" sz="quarter" idx="12"/>
          </p:nvPr>
        </p:nvSpPr>
        <p:spPr/>
        <p:txBody>
          <a:bodyPr/>
          <a:lstStyle/>
          <a:p>
            <a:fld id="{2F8AF2E6-64A8-0F46-AF27-0A96D82A033B}" type="slidenum">
              <a:rPr lang="en-US" smtClean="0"/>
              <a:pPr/>
              <a:t>61</a:t>
            </a:fld>
            <a:endParaRPr lang="en-US" dirty="0"/>
          </a:p>
        </p:txBody>
      </p:sp>
      <p:sp>
        <p:nvSpPr>
          <p:cNvPr id="5" name="Content Placeholder 2">
            <a:extLst>
              <a:ext uri="{FF2B5EF4-FFF2-40B4-BE49-F238E27FC236}">
                <a16:creationId xmlns:a16="http://schemas.microsoft.com/office/drawing/2014/main" id="{E5CEDE5D-69CE-E75C-019D-D2183C0EB8A4}"/>
              </a:ext>
            </a:extLst>
          </p:cNvPr>
          <p:cNvSpPr txBox="1">
            <a:spLocks/>
          </p:cNvSpPr>
          <p:nvPr/>
        </p:nvSpPr>
        <p:spPr>
          <a:xfrm>
            <a:off x="1115568" y="2968668"/>
            <a:ext cx="9960864" cy="2769659"/>
          </a:xfrm>
          <a:prstGeom prst="rect">
            <a:avLst/>
          </a:prstGeom>
        </p:spPr>
        <p:txBody>
          <a:bodyPr vert="horz" wrap="square" lIns="0" tIns="0" rIns="0" bIns="0" rtlCol="0">
            <a:normAutofit fontScale="92500" lnSpcReduction="20000"/>
          </a:bodyPr>
          <a:lstStyle>
            <a:lvl1pPr marL="295275" indent="-295275" algn="l" defTabSz="914318" rtl="0" eaLnBrk="1" latinLnBrk="0" hangingPunct="1">
              <a:lnSpc>
                <a:spcPct val="150000"/>
              </a:lnSpc>
              <a:spcBef>
                <a:spcPts val="1000"/>
              </a:spcBef>
              <a:buClr>
                <a:srgbClr val="FF5A5A"/>
              </a:buClr>
              <a:buFont typeface="Arial" panose="020B0604020202020204" pitchFamily="34" charset="0"/>
              <a:buChar char="•"/>
              <a:tabLst/>
              <a:defRPr sz="2000" b="1" i="0" kern="1200">
                <a:solidFill>
                  <a:schemeClr val="bg2"/>
                </a:solidFill>
                <a:latin typeface="Century Gothic" panose="020B0502020202020204" pitchFamily="34" charset="0"/>
                <a:ea typeface="+mn-ea"/>
                <a:cs typeface="+mn-cs"/>
              </a:defRPr>
            </a:lvl1pPr>
            <a:lvl2pPr marL="517525" indent="-168275" algn="l" defTabSz="914318" rtl="0" eaLnBrk="1" latinLnBrk="0" hangingPunct="1">
              <a:lnSpc>
                <a:spcPct val="100000"/>
              </a:lnSpc>
              <a:spcBef>
                <a:spcPts val="499"/>
              </a:spcBef>
              <a:buClr>
                <a:srgbClr val="FF5A5A"/>
              </a:buClr>
              <a:buFont typeface="Arial" panose="020B0604020202020204" pitchFamily="34" charset="0"/>
              <a:buChar char="•"/>
              <a:tabLst/>
              <a:defRPr sz="1800" b="0" i="0" kern="1200">
                <a:solidFill>
                  <a:schemeClr val="bg2"/>
                </a:solidFill>
                <a:latin typeface="Century Gothic" panose="020B0502020202020204" pitchFamily="34" charset="0"/>
                <a:ea typeface="+mn-ea"/>
                <a:cs typeface="+mn-cs"/>
              </a:defRPr>
            </a:lvl2pPr>
            <a:lvl3pPr marL="687388" indent="-169863" algn="l" defTabSz="914318" rtl="0" eaLnBrk="1" latinLnBrk="0" hangingPunct="1">
              <a:lnSpc>
                <a:spcPct val="100000"/>
              </a:lnSpc>
              <a:spcBef>
                <a:spcPts val="499"/>
              </a:spcBef>
              <a:buClr>
                <a:srgbClr val="FF5A5A"/>
              </a:buClr>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866775" indent="-179388" algn="l" defTabSz="914318" rtl="0" eaLnBrk="1" latinLnBrk="0" hangingPunct="1">
              <a:lnSpc>
                <a:spcPct val="100000"/>
              </a:lnSpc>
              <a:spcBef>
                <a:spcPts val="499"/>
              </a:spcBef>
              <a:buClr>
                <a:srgbClr val="FF5A5A"/>
              </a:buClr>
              <a:buFont typeface="Arial" panose="020B0604020202020204" pitchFamily="34" charset="0"/>
              <a:buChar char="•"/>
              <a:tabLst/>
              <a:defRPr sz="1400" b="0" i="0" kern="1200">
                <a:solidFill>
                  <a:schemeClr val="bg2"/>
                </a:solidFill>
                <a:latin typeface="Century Gothic" panose="020B0502020202020204" pitchFamily="34" charset="0"/>
                <a:ea typeface="+mn-ea"/>
                <a:cs typeface="+mn-cs"/>
              </a:defRPr>
            </a:lvl4pPr>
            <a:lvl5pPr marL="1036638" indent="-169863" algn="l" defTabSz="914318" rtl="0" eaLnBrk="1" latinLnBrk="0" hangingPunct="1">
              <a:lnSpc>
                <a:spcPct val="150000"/>
              </a:lnSpc>
              <a:spcBef>
                <a:spcPts val="499"/>
              </a:spcBef>
              <a:buClr>
                <a:srgbClr val="FF5A5A"/>
              </a:buClr>
              <a:buFont typeface="Arial" panose="020B0604020202020204" pitchFamily="34" charset="0"/>
              <a:buChar char="•"/>
              <a:tabLst/>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3200" dirty="0">
                <a:solidFill>
                  <a:srgbClr val="1E22AA"/>
                </a:solidFill>
              </a:rPr>
              <a:t>HIMSS23 Global Conference</a:t>
            </a:r>
          </a:p>
          <a:p>
            <a:pPr marL="0" indent="0" algn="ctr">
              <a:buFont typeface="Arial" panose="020B0604020202020204" pitchFamily="34" charset="0"/>
              <a:buNone/>
            </a:pPr>
            <a:r>
              <a:rPr lang="en-US" sz="3200" dirty="0">
                <a:solidFill>
                  <a:srgbClr val="FF5A5A"/>
                </a:solidFill>
              </a:rPr>
              <a:t>April 17-21, 2023 | Chicago, IL</a:t>
            </a:r>
          </a:p>
          <a:p>
            <a:pPr marL="0" indent="0" algn="ctr">
              <a:buNone/>
            </a:pPr>
            <a:r>
              <a:rPr lang="en-US" sz="2800" dirty="0">
                <a:solidFill>
                  <a:srgbClr val="1E22AA"/>
                </a:solidFill>
              </a:rPr>
              <a:t>Call for Proposals opens in August 2022</a:t>
            </a:r>
          </a:p>
          <a:p>
            <a:pPr marL="0" indent="0" algn="ctr">
              <a:buNone/>
            </a:pPr>
            <a:r>
              <a:rPr lang="en-US" sz="2800" dirty="0">
                <a:solidFill>
                  <a:srgbClr val="1E22AA"/>
                </a:solidFill>
              </a:rPr>
              <a:t>Registration opens fall 2022 </a:t>
            </a:r>
          </a:p>
          <a:p>
            <a:pPr marL="0" indent="0" algn="ctr">
              <a:buFont typeface="Arial" panose="020B0604020202020204" pitchFamily="34" charset="0"/>
              <a:buNone/>
            </a:pPr>
            <a:endParaRPr lang="en-US" sz="2800" dirty="0">
              <a:solidFill>
                <a:srgbClr val="7E8083"/>
              </a:solidFill>
            </a:endParaRPr>
          </a:p>
        </p:txBody>
      </p:sp>
      <p:pic>
        <p:nvPicPr>
          <p:cNvPr id="3" name="Picture 2">
            <a:extLst>
              <a:ext uri="{FF2B5EF4-FFF2-40B4-BE49-F238E27FC236}">
                <a16:creationId xmlns:a16="http://schemas.microsoft.com/office/drawing/2014/main" id="{410E5D05-F715-49B1-B16D-5353B198D037}"/>
              </a:ext>
            </a:extLst>
          </p:cNvPr>
          <p:cNvPicPr>
            <a:picLocks noChangeAspect="1"/>
          </p:cNvPicPr>
          <p:nvPr/>
        </p:nvPicPr>
        <p:blipFill>
          <a:blip r:embed="rId3"/>
          <a:stretch>
            <a:fillRect/>
          </a:stretch>
        </p:blipFill>
        <p:spPr>
          <a:xfrm>
            <a:off x="10515600" y="6395501"/>
            <a:ext cx="844917" cy="258554"/>
          </a:xfrm>
          <a:prstGeom prst="rect">
            <a:avLst/>
          </a:prstGeom>
        </p:spPr>
      </p:pic>
      <p:pic>
        <p:nvPicPr>
          <p:cNvPr id="7" name="Picture 6">
            <a:extLst>
              <a:ext uri="{FF2B5EF4-FFF2-40B4-BE49-F238E27FC236}">
                <a16:creationId xmlns:a16="http://schemas.microsoft.com/office/drawing/2014/main" id="{E6AEF908-7B17-4E22-A34C-F934BA3A49B7}"/>
              </a:ext>
            </a:extLst>
          </p:cNvPr>
          <p:cNvPicPr>
            <a:picLocks noChangeAspect="1"/>
          </p:cNvPicPr>
          <p:nvPr/>
        </p:nvPicPr>
        <p:blipFill>
          <a:blip r:embed="rId4"/>
          <a:stretch>
            <a:fillRect/>
          </a:stretch>
        </p:blipFill>
        <p:spPr>
          <a:xfrm>
            <a:off x="4529137" y="1443344"/>
            <a:ext cx="3133725" cy="1314450"/>
          </a:xfrm>
          <a:prstGeom prst="rect">
            <a:avLst/>
          </a:prstGeom>
        </p:spPr>
      </p:pic>
    </p:spTree>
    <p:extLst>
      <p:ext uri="{BB962C8B-B14F-4D97-AF65-F5344CB8AC3E}">
        <p14:creationId xmlns:p14="http://schemas.microsoft.com/office/powerpoint/2010/main" val="2983602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67" r="16667"/>
          <a:stretch>
            <a:fillRect/>
          </a:stretch>
        </p:blipFill>
        <p:spPr>
          <a:xfrm>
            <a:off x="4403452" y="-1085850"/>
            <a:ext cx="7788548" cy="7115175"/>
          </a:xfrm>
        </p:spPr>
      </p:pic>
      <p:sp>
        <p:nvSpPr>
          <p:cNvPr id="3" name="Title 2"/>
          <p:cNvSpPr>
            <a:spLocks noGrp="1"/>
          </p:cNvSpPr>
          <p:nvPr>
            <p:ph type="title"/>
          </p:nvPr>
        </p:nvSpPr>
        <p:spPr/>
        <p:txBody>
          <a:bodyPr/>
          <a:lstStyle/>
          <a:p>
            <a:r>
              <a:rPr lang="en-US" dirty="0"/>
              <a:t>Thank you.</a:t>
            </a:r>
            <a:br>
              <a:rPr lang="en-US" dirty="0"/>
            </a:br>
            <a:br>
              <a:rPr lang="en-US" dirty="0"/>
            </a:br>
            <a:r>
              <a:rPr lang="en-US" sz="2400" dirty="0"/>
              <a:t>Contact Gwynne Jelbaoui</a:t>
            </a:r>
            <a:br>
              <a:rPr lang="en-US" sz="2400" dirty="0"/>
            </a:br>
            <a:r>
              <a:rPr lang="en-US" sz="2400" dirty="0">
                <a:hlinkClick r:id="rId4"/>
              </a:rPr>
              <a:t>gwynne.jelbaoui@himss.org</a:t>
            </a:r>
            <a:r>
              <a:rPr lang="en-US" sz="2400" dirty="0"/>
              <a:t> </a:t>
            </a:r>
            <a:br>
              <a:rPr lang="en-US" sz="2400" dirty="0"/>
            </a:br>
            <a:r>
              <a:rPr lang="en-US" sz="1800" dirty="0"/>
              <a:t>312-638-9490</a:t>
            </a:r>
          </a:p>
        </p:txBody>
      </p:sp>
      <p:sp>
        <p:nvSpPr>
          <p:cNvPr id="4" name="Slide Number Placeholder 3"/>
          <p:cNvSpPr>
            <a:spLocks noGrp="1"/>
          </p:cNvSpPr>
          <p:nvPr>
            <p:ph type="sldNum" sz="quarter" idx="4"/>
          </p:nvPr>
        </p:nvSpPr>
        <p:spPr/>
        <p:txBody>
          <a:bodyPr/>
          <a:lstStyle/>
          <a:p>
            <a:fld id="{D8D877B3-D348-4611-9BDB-C5374591D951}" type="slidenum">
              <a:rPr lang="en-US" smtClean="0"/>
              <a:pPr/>
              <a:t>62</a:t>
            </a:fld>
            <a:endParaRPr lang="en-US" dirty="0"/>
          </a:p>
        </p:txBody>
      </p:sp>
      <p:pic>
        <p:nvPicPr>
          <p:cNvPr id="7" name="Picture 6" descr="Logo&#10;&#10;Description automatically generated">
            <a:extLst>
              <a:ext uri="{FF2B5EF4-FFF2-40B4-BE49-F238E27FC236}">
                <a16:creationId xmlns:a16="http://schemas.microsoft.com/office/drawing/2014/main" id="{7A9B6D37-D112-4C1A-99FB-CB7F57D1FD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8285" y="6288297"/>
            <a:ext cx="1421716" cy="430926"/>
          </a:xfrm>
          <a:prstGeom prst="rect">
            <a:avLst/>
          </a:prstGeom>
        </p:spPr>
      </p:pic>
    </p:spTree>
    <p:extLst>
      <p:ext uri="{BB962C8B-B14F-4D97-AF65-F5344CB8AC3E}">
        <p14:creationId xmlns:p14="http://schemas.microsoft.com/office/powerpoint/2010/main" val="2536005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36129B2D-0C43-6F40-B185-01B725E6DB6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29482" t="21462" r="28223" b="36284"/>
          <a:stretch/>
        </p:blipFill>
        <p:spPr>
          <a:xfrm rot="19800000">
            <a:off x="926412" y="1416138"/>
            <a:ext cx="2113084" cy="2114053"/>
          </a:xfrm>
          <a:noFill/>
        </p:spPr>
      </p:pic>
      <p:sp>
        <p:nvSpPr>
          <p:cNvPr id="10" name="TextBox 9"/>
          <p:cNvSpPr txBox="1"/>
          <p:nvPr/>
        </p:nvSpPr>
        <p:spPr>
          <a:xfrm>
            <a:off x="5778051" y="1614027"/>
            <a:ext cx="1829792" cy="402546"/>
          </a:xfrm>
          <a:prstGeom prst="rect">
            <a:avLst/>
          </a:prstGeom>
          <a:noFill/>
        </p:spPr>
        <p:txBody>
          <a:bodyPr wrap="square" l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b="1" i="1" dirty="0">
                <a:solidFill>
                  <a:srgbClr val="FF5A5A">
                    <a:alpha val="70000"/>
                  </a:srgbClr>
                </a:solidFill>
                <a:latin typeface="Prometo Medium" panose="020B0704030203060203"/>
              </a:rPr>
              <a:t>Consultant</a:t>
            </a:r>
            <a:endParaRPr kumimoji="0" lang="en-US" b="1" i="1" u="none" strike="noStrike" kern="1200" cap="none" spc="0" normalizeH="0" baseline="0" noProof="0" dirty="0">
              <a:ln>
                <a:noFill/>
              </a:ln>
              <a:solidFill>
                <a:srgbClr val="FF5A5A">
                  <a:alpha val="70000"/>
                </a:srgbClr>
              </a:solidFill>
              <a:effectLst/>
              <a:uLnTx/>
              <a:uFillTx/>
              <a:latin typeface="Prometo Medium" panose="020B0704030203060203"/>
            </a:endParaRPr>
          </a:p>
        </p:txBody>
      </p:sp>
      <p:sp>
        <p:nvSpPr>
          <p:cNvPr id="11" name="TextBox 10"/>
          <p:cNvSpPr txBox="1"/>
          <p:nvPr/>
        </p:nvSpPr>
        <p:spPr>
          <a:xfrm>
            <a:off x="5762258" y="2098591"/>
            <a:ext cx="5667742" cy="3428439"/>
          </a:xfrm>
          <a:prstGeom prst="rect">
            <a:avLst/>
          </a:prstGeom>
          <a:noFill/>
        </p:spPr>
        <p:txBody>
          <a:bodyPr wrap="square" l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7777"/>
                </a:solidFill>
                <a:effectLst/>
                <a:uLnTx/>
                <a:uFillTx/>
                <a:latin typeface="Century Gothic" panose="020B0502020202020204" pitchFamily="34" charset="0"/>
                <a:ea typeface="+mn-ea"/>
                <a:cs typeface="+mn-cs"/>
              </a:rPr>
              <a:t>Dr. McEvoy is a Consultant on Drug Policy, Safe and Effective Medication Use, and Standards on Drug Prescribing, Electronic Data, and Pharmacy Practice. For 38 years, he led the publication of 6 clinical drug databases as AVP Drug Information and Editor in Chief at ASHP.  Dr. McEvoy continues to serve as Co-lead of NCPDP’s mL White Paper and Universal Medication Schedule White Paper Task Groups, and its Naming Standards for Drugs, Biologics, and Biosimilars Task Group. Through his leadership at NCPDP, CDC’s PROTECT Initiative, and USP, he has been instrumental in advancing national best practices aimed at US adoption of mL as the universal unit of measure for patients to measure liquid oral medications and of other standards for prescription container labels.</a:t>
            </a:r>
          </a:p>
        </p:txBody>
      </p:sp>
      <p:sp>
        <p:nvSpPr>
          <p:cNvPr id="12" name="Title 1"/>
          <p:cNvSpPr txBox="1">
            <a:spLocks/>
          </p:cNvSpPr>
          <p:nvPr/>
        </p:nvSpPr>
        <p:spPr>
          <a:xfrm>
            <a:off x="5652673" y="1146565"/>
            <a:ext cx="5016050" cy="646331"/>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marL="0" marR="0" lvl="0" indent="0" algn="l" defTabSz="914318" rtl="0" eaLnBrk="1" fontAlgn="auto" latinLnBrk="0" hangingPunct="1">
              <a:lnSpc>
                <a:spcPct val="75000"/>
              </a:lnSpc>
              <a:spcBef>
                <a:spcPct val="0"/>
              </a:spcBef>
              <a:spcAft>
                <a:spcPts val="0"/>
              </a:spcAft>
              <a:buClrTx/>
              <a:buSzTx/>
              <a:buFontTx/>
              <a:buNone/>
              <a:tabLst/>
              <a:defRPr/>
            </a:pPr>
            <a:r>
              <a:rPr lang="en-US" sz="3200" dirty="0"/>
              <a:t>Gerald McEvoy, PharmD</a:t>
            </a:r>
            <a:endParaRPr kumimoji="0" lang="en-US" sz="3200" b="0" i="1" u="none" strike="noStrike" kern="1200" cap="none" spc="0" normalizeH="0" baseline="0" noProof="0" dirty="0">
              <a:ln>
                <a:noFill/>
              </a:ln>
              <a:solidFill>
                <a:srgbClr val="1E22AA"/>
              </a:solidFill>
              <a:effectLst/>
              <a:uLnTx/>
              <a:uFillTx/>
              <a:latin typeface="Prometo Medium" panose="020B0704030203060203" pitchFamily="34" charset="0"/>
              <a:ea typeface="+mj-ea"/>
              <a:cs typeface="+mj-cs"/>
            </a:endParaRPr>
          </a:p>
        </p:txBody>
      </p:sp>
      <p:sp>
        <p:nvSpPr>
          <p:cNvPr id="3" name="Footer Placeholder 2">
            <a:extLst>
              <a:ext uri="{FF2B5EF4-FFF2-40B4-BE49-F238E27FC236}">
                <a16:creationId xmlns:a16="http://schemas.microsoft.com/office/drawing/2014/main" id="{E61E55BC-6B40-9D42-9D2E-BCA0CA6C687B}"/>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E22AA"/>
                </a:solidFill>
                <a:effectLst/>
                <a:uLnTx/>
                <a:uFillTx/>
                <a:latin typeface="Century Gothic" panose="020B0502020202020204" pitchFamily="34" charset="0"/>
                <a:ea typeface="+mj-ea"/>
                <a:cs typeface="+mj-cs"/>
              </a:rPr>
              <a:t>Harmonization of Dosing Designations for Oral Liquid Medications Across Acute &amp; Ambulatory Care Settings</a:t>
            </a:r>
          </a:p>
        </p:txBody>
      </p:sp>
      <p:pic>
        <p:nvPicPr>
          <p:cNvPr id="22" name="Picture Placeholder 21">
            <a:extLst>
              <a:ext uri="{FF2B5EF4-FFF2-40B4-BE49-F238E27FC236}">
                <a16:creationId xmlns:a16="http://schemas.microsoft.com/office/drawing/2014/main" id="{0D94D1B8-FD76-1450-F3EE-F559231E166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95" b="1195"/>
          <a:stretch/>
        </p:blipFill>
        <p:spPr>
          <a:xfrm>
            <a:off x="994315" y="1550021"/>
            <a:ext cx="4208799" cy="4733654"/>
          </a:xfrm>
        </p:spPr>
      </p:pic>
      <p:pic>
        <p:nvPicPr>
          <p:cNvPr id="4" name="Picture 3">
            <a:extLst>
              <a:ext uri="{FF2B5EF4-FFF2-40B4-BE49-F238E27FC236}">
                <a16:creationId xmlns:a16="http://schemas.microsoft.com/office/drawing/2014/main" id="{9393DEC0-F7C9-4725-8590-503BB08DAED7}"/>
              </a:ext>
            </a:extLst>
          </p:cNvPr>
          <p:cNvPicPr>
            <a:picLocks noChangeAspect="1"/>
          </p:cNvPicPr>
          <p:nvPr/>
        </p:nvPicPr>
        <p:blipFill>
          <a:blip r:embed="rId5"/>
          <a:stretch>
            <a:fillRect/>
          </a:stretch>
        </p:blipFill>
        <p:spPr>
          <a:xfrm>
            <a:off x="10605747" y="6383444"/>
            <a:ext cx="754770" cy="227164"/>
          </a:xfrm>
          <a:prstGeom prst="rect">
            <a:avLst/>
          </a:prstGeom>
        </p:spPr>
      </p:pic>
    </p:spTree>
    <p:extLst>
      <p:ext uri="{BB962C8B-B14F-4D97-AF65-F5344CB8AC3E}">
        <p14:creationId xmlns:p14="http://schemas.microsoft.com/office/powerpoint/2010/main" val="1464637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39BB-7E73-4302-A6FD-395C58254B87}"/>
              </a:ext>
            </a:extLst>
          </p:cNvPr>
          <p:cNvSpPr>
            <a:spLocks noGrp="1"/>
          </p:cNvSpPr>
          <p:nvPr>
            <p:ph type="title"/>
          </p:nvPr>
        </p:nvSpPr>
        <p:spPr>
          <a:xfrm>
            <a:off x="854698" y="590422"/>
            <a:ext cx="9833429" cy="748031"/>
          </a:xfrm>
        </p:spPr>
        <p:txBody>
          <a:bodyPr/>
          <a:lstStyle/>
          <a:p>
            <a:r>
              <a:rPr lang="en-US" dirty="0"/>
              <a:t>Outline</a:t>
            </a:r>
          </a:p>
        </p:txBody>
      </p:sp>
      <p:sp>
        <p:nvSpPr>
          <p:cNvPr id="14" name="Content Placeholder 13"/>
          <p:cNvSpPr>
            <a:spLocks noGrp="1"/>
          </p:cNvSpPr>
          <p:nvPr>
            <p:ph idx="1"/>
          </p:nvPr>
        </p:nvSpPr>
        <p:spPr>
          <a:xfrm>
            <a:off x="854699" y="1171575"/>
            <a:ext cx="9833429" cy="4991100"/>
          </a:xfrm>
        </p:spPr>
        <p:txBody>
          <a:bodyPr>
            <a:normAutofit fontScale="92500"/>
          </a:bodyPr>
          <a:lstStyle/>
          <a:p>
            <a:r>
              <a:rPr lang="en-US" sz="1800" dirty="0">
                <a:solidFill>
                  <a:srgbClr val="FF5A5A"/>
                </a:solidFill>
              </a:rPr>
              <a:t>Dr. Lind will provide background on:</a:t>
            </a:r>
          </a:p>
          <a:p>
            <a:pPr lvl="1"/>
            <a:r>
              <a:rPr lang="en-US" dirty="0"/>
              <a:t>Epidemiology of emergency department visits for pediatric medication overdoses</a:t>
            </a:r>
          </a:p>
          <a:p>
            <a:pPr lvl="1"/>
            <a:r>
              <a:rPr lang="en-US" dirty="0"/>
              <a:t>Rationale for NCPDP’s 2014 “NCPDP Recommendations and Guidance for Standardizing the Dosing Designations on Prescription Container Labels of Oral Liquid Medications”</a:t>
            </a:r>
          </a:p>
          <a:p>
            <a:r>
              <a:rPr lang="en-US" sz="1800" dirty="0">
                <a:solidFill>
                  <a:srgbClr val="FF5A5A"/>
                </a:solidFill>
              </a:rPr>
              <a:t>Dr. Yin will summarize:</a:t>
            </a:r>
          </a:p>
          <a:p>
            <a:pPr lvl="1"/>
            <a:r>
              <a:rPr lang="en-US" dirty="0"/>
              <a:t>Research findings supporting potential error reduction and improved outcomes with metric-only dosing, standardized dosing tools, and health-literacy informed communication</a:t>
            </a:r>
          </a:p>
          <a:p>
            <a:pPr lvl="1"/>
            <a:r>
              <a:rPr lang="en-US" dirty="0"/>
              <a:t>American Academy of Pediatrics recommendations for preventing medication administration errors</a:t>
            </a:r>
          </a:p>
          <a:p>
            <a:r>
              <a:rPr lang="en-US" sz="1800" dirty="0">
                <a:solidFill>
                  <a:srgbClr val="FF5A5A"/>
                </a:solidFill>
              </a:rPr>
              <a:t>Dr. McEvoy will summarize the Updated 2021 NCPDP Recommendations</a:t>
            </a:r>
          </a:p>
          <a:p>
            <a:pPr lvl="1"/>
            <a:r>
              <a:rPr lang="en-US" dirty="0"/>
              <a:t>Rationale for NCPDP’s 2021 update “NCPDP Recommendations for Standardizing Dosing in Metric Units (mL) on Prescription Container Labels for Oral Liquid Medications” </a:t>
            </a:r>
          </a:p>
          <a:p>
            <a:pPr lvl="1"/>
            <a:r>
              <a:rPr lang="en-US" dirty="0"/>
              <a:t>Areas of revision focus</a:t>
            </a:r>
          </a:p>
          <a:p>
            <a:pPr lvl="1"/>
            <a:r>
              <a:rPr lang="en-US" dirty="0"/>
              <a:t>Key updated recommendations for universal adoption</a:t>
            </a:r>
          </a:p>
        </p:txBody>
      </p:sp>
      <p:pic>
        <p:nvPicPr>
          <p:cNvPr id="8" name="Picture 7" descr="A picture containing clock, meter&#10;&#10;Description automatically generated">
            <a:extLst>
              <a:ext uri="{FF2B5EF4-FFF2-40B4-BE49-F238E27FC236}">
                <a16:creationId xmlns:a16="http://schemas.microsoft.com/office/drawing/2014/main" id="{921A3C44-5E36-4741-9DC5-49F43F6C8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1052" y="6390178"/>
            <a:ext cx="749465" cy="227164"/>
          </a:xfrm>
          <a:prstGeom prst="rect">
            <a:avLst/>
          </a:prstGeom>
        </p:spPr>
      </p:pic>
      <p:sp>
        <p:nvSpPr>
          <p:cNvPr id="5" name="Slide Number Placeholder 1">
            <a:extLst>
              <a:ext uri="{FF2B5EF4-FFF2-40B4-BE49-F238E27FC236}">
                <a16:creationId xmlns:a16="http://schemas.microsoft.com/office/drawing/2014/main" id="{3457C5C7-F26B-4DB3-9BDA-41A5B0FB6C54}"/>
              </a:ext>
            </a:extLst>
          </p:cNvPr>
          <p:cNvSpPr txBox="1">
            <a:spLocks/>
          </p:cNvSpPr>
          <p:nvPr/>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803" b="0" i="0" u="none" strike="noStrike" kern="1200" cap="none" spc="0" normalizeH="0" baseline="0" noProof="0" dirty="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46992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69D74-6D80-41BB-BA71-8FC41F31CA9A}"/>
              </a:ext>
            </a:extLst>
          </p:cNvPr>
          <p:cNvSpPr>
            <a:spLocks noGrp="1"/>
          </p:cNvSpPr>
          <p:nvPr>
            <p:ph type="title"/>
          </p:nvPr>
        </p:nvSpPr>
        <p:spPr>
          <a:xfrm>
            <a:off x="252827" y="902758"/>
            <a:ext cx="9096655" cy="1783443"/>
          </a:xfrm>
        </p:spPr>
        <p:txBody>
          <a:bodyPr/>
          <a:lstStyle/>
          <a:p>
            <a:r>
              <a:rPr lang="en-US" dirty="0"/>
              <a:t>Jennifer N. Lind, PharmD, MPH, MBA</a:t>
            </a:r>
            <a:br>
              <a:rPr lang="en-US" dirty="0"/>
            </a:br>
            <a:endParaRPr lang="en-US" dirty="0"/>
          </a:p>
        </p:txBody>
      </p:sp>
      <p:pic>
        <p:nvPicPr>
          <p:cNvPr id="7" name="Picture Placeholder 6">
            <a:extLst>
              <a:ext uri="{FF2B5EF4-FFF2-40B4-BE49-F238E27FC236}">
                <a16:creationId xmlns:a16="http://schemas.microsoft.com/office/drawing/2014/main" id="{2509AD74-BEF6-4666-8250-FDA2C2B25E7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380" b="2380"/>
          <a:stretch/>
        </p:blipFill>
        <p:spPr>
          <a:xfrm>
            <a:off x="6852863" y="1803443"/>
            <a:ext cx="3914453" cy="4911294"/>
          </a:xfrm>
        </p:spPr>
      </p:pic>
      <p:sp>
        <p:nvSpPr>
          <p:cNvPr id="5" name="Slide Number Placeholder 4">
            <a:extLst>
              <a:ext uri="{FF2B5EF4-FFF2-40B4-BE49-F238E27FC236}">
                <a16:creationId xmlns:a16="http://schemas.microsoft.com/office/drawing/2014/main" id="{5E1A59E4-3CFD-4038-A1C7-FD84C56A4F52}"/>
              </a:ext>
            </a:extLst>
          </p:cNvPr>
          <p:cNvSpPr>
            <a:spLocks noGrp="1"/>
          </p:cNvSpPr>
          <p:nvPr>
            <p:ph type="sldNum" sz="quarter" idx="4"/>
          </p:nvPr>
        </p:nvSpPr>
        <p:spPr/>
        <p:txBody>
          <a:bodyPr/>
          <a:lstStyle/>
          <a:p>
            <a:fld id="{D8D877B3-D348-4611-9BDB-C5374591D951}" type="slidenum">
              <a:rPr lang="en-US" smtClean="0"/>
              <a:pPr/>
              <a:t>9</a:t>
            </a:fld>
            <a:endParaRPr lang="en-US" dirty="0"/>
          </a:p>
        </p:txBody>
      </p:sp>
      <p:pic>
        <p:nvPicPr>
          <p:cNvPr id="8" name="Picture 7">
            <a:extLst>
              <a:ext uri="{FF2B5EF4-FFF2-40B4-BE49-F238E27FC236}">
                <a16:creationId xmlns:a16="http://schemas.microsoft.com/office/drawing/2014/main" id="{C0472B9C-CD48-4141-9EC8-A02C7D93C246}"/>
              </a:ext>
            </a:extLst>
          </p:cNvPr>
          <p:cNvPicPr>
            <a:picLocks noChangeAspect="1"/>
          </p:cNvPicPr>
          <p:nvPr/>
        </p:nvPicPr>
        <p:blipFill>
          <a:blip r:embed="rId4"/>
          <a:stretch>
            <a:fillRect/>
          </a:stretch>
        </p:blipFill>
        <p:spPr>
          <a:xfrm>
            <a:off x="10275335" y="6390178"/>
            <a:ext cx="1085182" cy="329213"/>
          </a:xfrm>
          <a:prstGeom prst="rect">
            <a:avLst/>
          </a:prstGeom>
        </p:spPr>
      </p:pic>
    </p:spTree>
    <p:extLst>
      <p:ext uri="{BB962C8B-B14F-4D97-AF65-F5344CB8AC3E}">
        <p14:creationId xmlns:p14="http://schemas.microsoft.com/office/powerpoint/2010/main" val="666895989"/>
      </p:ext>
    </p:extLst>
  </p:cSld>
  <p:clrMapOvr>
    <a:masterClrMapping/>
  </p:clrMapOvr>
</p:sld>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HIMSS Main Template">
  <a:themeElements>
    <a:clrScheme name="HIMSS22">
      <a:dk1>
        <a:srgbClr val="333333"/>
      </a:dk1>
      <a:lt1>
        <a:srgbClr val="FFFFFF"/>
      </a:lt1>
      <a:dk2>
        <a:srgbClr val="20145E"/>
      </a:dk2>
      <a:lt2>
        <a:srgbClr val="777777"/>
      </a:lt2>
      <a:accent1>
        <a:srgbClr val="1E22AA"/>
      </a:accent1>
      <a:accent2>
        <a:srgbClr val="55C1E9"/>
      </a:accent2>
      <a:accent3>
        <a:srgbClr val="FF5959"/>
      </a:accent3>
      <a:accent4>
        <a:srgbClr val="3CD5AF"/>
      </a:accent4>
      <a:accent5>
        <a:srgbClr val="FFC72C"/>
      </a:accent5>
      <a:accent6>
        <a:srgbClr val="D064CE"/>
      </a:accent6>
      <a:hlink>
        <a:srgbClr val="20145F"/>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3.xml><?xml version="1.0" encoding="utf-8"?>
<a:theme xmlns:a="http://schemas.openxmlformats.org/drawingml/2006/main" name="1_Ravi Powerpoint Template">
  <a:themeElements>
    <a:clrScheme name="Custom 1">
      <a:dk1>
        <a:srgbClr val="000000"/>
      </a:dk1>
      <a:lt1>
        <a:srgbClr val="FFFFFF"/>
      </a:lt1>
      <a:dk2>
        <a:srgbClr val="777777"/>
      </a:dk2>
      <a:lt2>
        <a:srgbClr val="FEFCFF"/>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PublishingExpirationDate xmlns="http://schemas.microsoft.com/sharepoint/v3" xsi:nil="true"/>
    <PublishingStartDate xmlns="http://schemas.microsoft.com/sharepoint/v3" xsi:nil="true"/>
    <TaxCatchAll xmlns="184eedcf-d762-48f5-a2a1-4f5efa5950c3" xsi:nil="true"/>
    <lcf76f155ced4ddcb4097134ff3c332f xmlns="865d7ae4-1544-4bab-9de5-36c0e866f09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D1F02C1D75F14BA2B4011E96EA457F" ma:contentTypeVersion="22" ma:contentTypeDescription="Create a new document." ma:contentTypeScope="" ma:versionID="d4d486b9e0dcaab9af71feac8b10dcbb">
  <xsd:schema xmlns:xsd="http://www.w3.org/2001/XMLSchema" xmlns:xs="http://www.w3.org/2001/XMLSchema" xmlns:p="http://schemas.microsoft.com/office/2006/metadata/properties" xmlns:ns1="http://schemas.microsoft.com/sharepoint/v3" xmlns:ns2="865d7ae4-1544-4bab-9de5-36c0e866f09f" xmlns:ns3="bc0b4a9f-f94f-42ef-8e22-11e70e568882" xmlns:ns4="184eedcf-d762-48f5-a2a1-4f5efa5950c3" targetNamespace="http://schemas.microsoft.com/office/2006/metadata/properties" ma:root="true" ma:fieldsID="9dd39761b40595d70c646ed36e096daa" ns1:_="" ns2:_="" ns3:_="" ns4:_="">
    <xsd:import namespace="http://schemas.microsoft.com/sharepoint/v3"/>
    <xsd:import namespace="865d7ae4-1544-4bab-9de5-36c0e866f09f"/>
    <xsd:import namespace="bc0b4a9f-f94f-42ef-8e22-11e70e568882"/>
    <xsd:import namespace="184eedcf-d762-48f5-a2a1-4f5efa5950c3"/>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DateTaken" minOccurs="0"/>
                <xsd:element ref="ns2:MediaServiceOCR"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5d7ae4-1544-4bab-9de5-36c0e866f09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8d720c7-a354-4169-8ebb-3b05676fae83" ma:termSetId="09814cd3-568e-fe90-9814-8d621ff8fb84" ma:anchorId="fba54fb3-c3e1-fe81-a776-ca4b69148c4d" ma:open="true" ma:isKeyword="false">
      <xsd:complexType>
        <xsd:sequence>
          <xsd:element ref="pc:Terms" minOccurs="0" maxOccurs="1"/>
        </xsd:sequence>
      </xsd:complex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0b4a9f-f94f-42ef-8e22-11e70e568882"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4eedcf-d762-48f5-a2a1-4f5efa5950c3"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9e41cc61-00b6-4514-9a18-a2c004e938f8}" ma:internalName="TaxCatchAll" ma:showField="CatchAllData" ma:web="184eedcf-d762-48f5-a2a1-4f5efa5950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sisl xmlns:xsi="http://www.w3.org/2001/XMLSchema-instance" xmlns:xsd="http://www.w3.org/2001/XMLSchema" xmlns="http://www.boldonjames.com/2008/01/sie/internal/label" sislVersion="0" policy="06dbc50a-7c40-497c-8ead-392c4a2b388e" origin="userSelected">
  <element uid="3a0f620a-74f7-4504-a030-448d9ea0e08a" value=""/>
  <element uid="4ccf64bc-f240-4d04-9210-66ba0df04095" value=""/>
  <element uid="id_classification_nonbusiness" value=""/>
</sisl>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FB3582-2858-4686-A71C-749A4BA7A3DE}">
  <ds:schemaRefs>
    <ds:schemaRef ds:uri="http://schemas.microsoft.com/sharepoint/v3"/>
    <ds:schemaRef ds:uri="http://purl.org/dc/terms/"/>
    <ds:schemaRef ds:uri="bc0b4a9f-f94f-42ef-8e22-11e70e568882"/>
    <ds:schemaRef ds:uri="http://schemas.microsoft.com/office/2006/documentManagement/types"/>
    <ds:schemaRef ds:uri="http://schemas.microsoft.com/office/2006/metadata/properties"/>
    <ds:schemaRef ds:uri="184eedcf-d762-48f5-a2a1-4f5efa5950c3"/>
    <ds:schemaRef ds:uri="http://www.w3.org/XML/1998/namespace"/>
    <ds:schemaRef ds:uri="http://schemas.microsoft.com/office/infopath/2007/PartnerControls"/>
    <ds:schemaRef ds:uri="http://purl.org/dc/elements/1.1/"/>
    <ds:schemaRef ds:uri="http://schemas.openxmlformats.org/package/2006/metadata/core-properties"/>
    <ds:schemaRef ds:uri="865d7ae4-1544-4bab-9de5-36c0e866f09f"/>
    <ds:schemaRef ds:uri="http://purl.org/dc/dcmitype/"/>
  </ds:schemaRefs>
</ds:datastoreItem>
</file>

<file path=customXml/itemProps2.xml><?xml version="1.0" encoding="utf-8"?>
<ds:datastoreItem xmlns:ds="http://schemas.openxmlformats.org/officeDocument/2006/customXml" ds:itemID="{11D4F09D-84A4-4545-8E38-45EFD2F50A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5d7ae4-1544-4bab-9de5-36c0e866f09f"/>
    <ds:schemaRef ds:uri="bc0b4a9f-f94f-42ef-8e22-11e70e568882"/>
    <ds:schemaRef ds:uri="184eedcf-d762-48f5-a2a1-4f5efa5950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4238EE-074C-4DDE-B759-474E31E00B0C}">
  <ds:schemaRefs>
    <ds:schemaRef ds:uri="http://www.w3.org/2001/XMLSchema"/>
    <ds:schemaRef ds:uri="http://www.boldonjames.com/2008/01/sie/internal/label"/>
  </ds:schemaRefs>
</ds:datastoreItem>
</file>

<file path=customXml/itemProps4.xml><?xml version="1.0" encoding="utf-8"?>
<ds:datastoreItem xmlns:ds="http://schemas.openxmlformats.org/officeDocument/2006/customXml" ds:itemID="{171C17E9-B72E-43F8-A913-5B16D0EF89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19205</TotalTime>
  <Words>5487</Words>
  <Application>Microsoft Office PowerPoint</Application>
  <PresentationFormat>Widescreen</PresentationFormat>
  <Paragraphs>602</Paragraphs>
  <Slides>62</Slides>
  <Notes>47</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62</vt:i4>
      </vt:variant>
    </vt:vector>
  </HeadingPairs>
  <TitlesOfParts>
    <vt:vector size="78" baseType="lpstr">
      <vt:lpstr>Arial</vt:lpstr>
      <vt:lpstr>Calibri</vt:lpstr>
      <vt:lpstr>Century Gothic</vt:lpstr>
      <vt:lpstr>Georgia</vt:lpstr>
      <vt:lpstr>Lucida Grande</vt:lpstr>
      <vt:lpstr>Prometo</vt:lpstr>
      <vt:lpstr>Prometo Medium</vt:lpstr>
      <vt:lpstr>Raleway</vt:lpstr>
      <vt:lpstr>Segoe UI</vt:lpstr>
      <vt:lpstr>Times New Roman</vt:lpstr>
      <vt:lpstr>Trebuchet MS</vt:lpstr>
      <vt:lpstr>Wingdings</vt:lpstr>
      <vt:lpstr>Ravi Powerpoint Template</vt:lpstr>
      <vt:lpstr>HIMSS Main Template</vt:lpstr>
      <vt:lpstr>1_Ravi Powerpoint Template</vt:lpstr>
      <vt:lpstr>Worksheet</vt:lpstr>
      <vt:lpstr>PowerPoint Presentation</vt:lpstr>
      <vt:lpstr> As a mission-driven non-profit, HIMSS offers a unique depth and breadth of expertise in health innovation, public policy, workforce development, research and analytics to advise global leaders, stakeholders and influencers on best practices in health information and technology.  </vt:lpstr>
      <vt:lpstr>About NCPDP</vt:lpstr>
      <vt:lpstr>Disclosures</vt:lpstr>
      <vt:lpstr>PowerPoint Presentation</vt:lpstr>
      <vt:lpstr>PowerPoint Presentation</vt:lpstr>
      <vt:lpstr>PowerPoint Presentation</vt:lpstr>
      <vt:lpstr>Outline</vt:lpstr>
      <vt:lpstr>Jennifer N. Lind, PharmD, MPH, MBA </vt:lpstr>
      <vt:lpstr>Learning Objectives</vt:lpstr>
      <vt:lpstr>Disclaimer</vt:lpstr>
      <vt:lpstr>Why is CDC Involved in Labeling Standards? Filling a Gap in Adverse Drug Event (ADE) Data? </vt:lpstr>
      <vt:lpstr>ED Visits for ADEs Relatively Common in Children &lt;5 Most Involve Overdoses/Unintentional Exposures</vt:lpstr>
      <vt:lpstr>More children are brought to Emergency Departments (EDs) for unintentional medication exposures and overdoses than exposures to all other consumer products combined</vt:lpstr>
      <vt:lpstr>Children &lt;5 years come to EDs for medication-related harms at a higher rate than all others under 65 years old*</vt:lpstr>
      <vt:lpstr>ED Visits for ADEs Relatively Common in Children &lt;5 Medication Errors Most Common Among Youngest Children</vt:lpstr>
      <vt:lpstr>If Serious Medication Errors are Relatively Rare, Why Care? “First, Do No Harm”</vt:lpstr>
      <vt:lpstr>PowerPoint Presentation</vt:lpstr>
      <vt:lpstr>Oral Liquid Medication Dispensing in Retail Pharmacies: 1970s – 2000s</vt:lpstr>
      <vt:lpstr>ED Visits for Unintentional Exposures/Overdoses Involving Medications were Rising in 2000s</vt:lpstr>
      <vt:lpstr>Car Crash Morbidity &amp; Mortality: Continuously Declining Among Children &lt;5</vt:lpstr>
      <vt:lpstr>Preventing Prescription Medication Overdoses Limited Progress in Injury Prevention Measures over Several Decades </vt:lpstr>
      <vt:lpstr>Addressing Dosing Errors was Catalyzed by Another Pandemic “First, Do No Harm”</vt:lpstr>
      <vt:lpstr>“Enforcement”: FDA and CHPA* Standards for  Over the Counter Products</vt:lpstr>
      <vt:lpstr>Standardization was Widely Implemented for OTC Pediatric Oral Liquid Medications</vt:lpstr>
      <vt:lpstr>Introduction of Standards for Retail Pharmacy Oral  Liquid Dosing NCPDP Recommendations Released in 2014</vt:lpstr>
      <vt:lpstr>H. Shonna Yin, MD, MSc </vt:lpstr>
      <vt:lpstr>Research Shows mL Reduces Measurement Errors</vt:lpstr>
      <vt:lpstr>Data Support Transition from “mL/TSP” to “Only” mL Pictograms, Units, and Dosing Tools and Parent Medication Errors,  HS Yin et al</vt:lpstr>
      <vt:lpstr>Low Health Literacy &amp; Medication Errors</vt:lpstr>
      <vt:lpstr>PowerPoint Presentation</vt:lpstr>
      <vt:lpstr>2021 AAP Policy Statement - Recommendation 1 (cont’d)</vt:lpstr>
      <vt:lpstr>2021 AAP Policy Statement - Recommendation 1 (cont’d)</vt:lpstr>
      <vt:lpstr>2021 AAP Policy Statement - Recommendation 1 (cont’d)</vt:lpstr>
      <vt:lpstr>PowerPoint Presentation</vt:lpstr>
      <vt:lpstr>PowerPoint Presentation</vt:lpstr>
      <vt:lpstr>PowerPoint Presentation</vt:lpstr>
      <vt:lpstr>PowerPoint Presentation</vt:lpstr>
      <vt:lpstr>PowerPoint Presentation</vt:lpstr>
      <vt:lpstr>Gerald McEvoy, PharmD </vt:lpstr>
      <vt:lpstr>NCPDP mL White Paper Originally published 2014 </vt:lpstr>
      <vt:lpstr>2014 NCPDP White Paper Catalyzed Additional “mL-Only Enforcement” Efforts Across Healthcare</vt:lpstr>
      <vt:lpstr>PowerPoint Presentation</vt:lpstr>
      <vt:lpstr>mL White Paper Update Version 2.0</vt:lpstr>
      <vt:lpstr>NCPDP mL White Paper 2021 Update Version 2.0</vt:lpstr>
      <vt:lpstr>Areas of Revision Focus</vt:lpstr>
      <vt:lpstr>Areas of Revision Focus</vt:lpstr>
      <vt:lpstr>Areas of Revision Focus</vt:lpstr>
      <vt:lpstr>Areas of Revision Focus</vt:lpstr>
      <vt:lpstr>Areas of Revision Focus</vt:lpstr>
      <vt:lpstr>Community Survey Dosing Policies for Oral Liquids 2019</vt:lpstr>
      <vt:lpstr>2021 Revision Changes &amp; Universal Adoption</vt:lpstr>
      <vt:lpstr>Selecting Appropriate Dosing Devices</vt:lpstr>
      <vt:lpstr>PowerPoint Presentation</vt:lpstr>
      <vt:lpstr> CPE INSTRUCTIONS (On-Demand Version): Harmonization of Dosing Designations for Oral Liquid Medications Across Acute &amp; Ambulatory Care Settings </vt:lpstr>
      <vt:lpstr>Questions?</vt:lpstr>
      <vt:lpstr>Save the Date!  Future HIMSS/NCPDP Townhall Sessions </vt:lpstr>
      <vt:lpstr>UPCOMING NCPDP WEBINARS:</vt:lpstr>
      <vt:lpstr>PowerPoint Presentation</vt:lpstr>
      <vt:lpstr>Call for Proposals for #NCPDP23, “The Great Race to Close Gaps in Care” is Now Open!  View suggested topics and submit a proposal today: https://ncpdp.org/AC/call-for-proposals-info.aspx </vt:lpstr>
      <vt:lpstr>SAVE THE DATE!</vt:lpstr>
      <vt:lpstr>Thank you.  Contact Gwynne Jelbaoui gwynne.jelbaoui@himss.org  312-638-9490</vt:lpstr>
    </vt:vector>
  </TitlesOfParts>
  <Company>HIMSS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Villano, Chris</dc:creator>
  <cp:lastModifiedBy>Jelbaoui, Gwynne</cp:lastModifiedBy>
  <cp:revision>256</cp:revision>
  <cp:lastPrinted>2022-07-26T18:34:07Z</cp:lastPrinted>
  <dcterms:created xsi:type="dcterms:W3CDTF">2019-10-16T19:16:43Z</dcterms:created>
  <dcterms:modified xsi:type="dcterms:W3CDTF">2022-09-01T20:08:08Z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9b761224-fd10-477e-b25d-05abf811f60b</vt:lpwstr>
  </property>
  <property fmtid="{D5CDD505-2E9C-101B-9397-08002B2CF9AE}" pid="3" name="bjSaver">
    <vt:lpwstr>psYaC6vAb2+N7/OdZQ4zy/ggbjGPo8d7</vt:lpwstr>
  </property>
  <property fmtid="{D5CDD505-2E9C-101B-9397-08002B2CF9AE}" pid="4" name="bjDocumentLabelXML">
    <vt:lpwstr>&lt;?xml version="1.0" encoding="us-ascii"?&gt;&lt;sisl xmlns:xsi="http://www.w3.org/2001/XMLSchema-instance" xmlns:xsd="http://www.w3.org/2001/XMLSchema" sislVersion="0" policy="06dbc50a-7c40-497c-8ead-392c4a2b388e" origin="userSelected" xmlns="http://www.boldonj</vt:lpwstr>
  </property>
  <property fmtid="{D5CDD505-2E9C-101B-9397-08002B2CF9AE}" pid="5" name="bjDocumentLabelXML-0">
    <vt:lpwstr>ames.com/2008/01/sie/internal/label"&gt;&lt;element uid="3a0f620a-74f7-4504-a030-448d9ea0e08a" value="" /&gt;&lt;element uid="4ccf64bc-f240-4d04-9210-66ba0df04095" value="" /&gt;&lt;element uid="id_classification_nonbusiness" value="" /&gt;&lt;/sisl&gt;</vt:lpwstr>
  </property>
  <property fmtid="{D5CDD505-2E9C-101B-9397-08002B2CF9AE}" pid="6" name="bjDocumentSecurityLabel">
    <vt:lpwstr>Public</vt:lpwstr>
  </property>
  <property fmtid="{D5CDD505-2E9C-101B-9397-08002B2CF9AE}" pid="7" name="bjESIDataClassification">
    <vt:lpwstr>XYZZYPublicfwo[qei34890ty@^C@#%^11dc45</vt:lpwstr>
  </property>
  <property fmtid="{D5CDD505-2E9C-101B-9397-08002B2CF9AE}" pid="8" name="MSIP_Label_7b94a7b8-f06c-4dfe-bdcc-9b548fd58c31_Enabled">
    <vt:lpwstr>true</vt:lpwstr>
  </property>
  <property fmtid="{D5CDD505-2E9C-101B-9397-08002B2CF9AE}" pid="9" name="MSIP_Label_7b94a7b8-f06c-4dfe-bdcc-9b548fd58c31_SetDate">
    <vt:lpwstr>2022-07-25T17:48:19Z</vt:lpwstr>
  </property>
  <property fmtid="{D5CDD505-2E9C-101B-9397-08002B2CF9AE}" pid="10" name="MSIP_Label_7b94a7b8-f06c-4dfe-bdcc-9b548fd58c31_Method">
    <vt:lpwstr>Privileged</vt:lpwstr>
  </property>
  <property fmtid="{D5CDD505-2E9C-101B-9397-08002B2CF9AE}" pid="11" name="MSIP_Label_7b94a7b8-f06c-4dfe-bdcc-9b548fd58c31_Name">
    <vt:lpwstr>7b94a7b8-f06c-4dfe-bdcc-9b548fd58c31</vt:lpwstr>
  </property>
  <property fmtid="{D5CDD505-2E9C-101B-9397-08002B2CF9AE}" pid="12" name="MSIP_Label_7b94a7b8-f06c-4dfe-bdcc-9b548fd58c31_SiteId">
    <vt:lpwstr>9ce70869-60db-44fd-abe8-d2767077fc8f</vt:lpwstr>
  </property>
  <property fmtid="{D5CDD505-2E9C-101B-9397-08002B2CF9AE}" pid="13" name="MSIP_Label_7b94a7b8-f06c-4dfe-bdcc-9b548fd58c31_ActionId">
    <vt:lpwstr>054ad119-1ea3-4891-8280-09c44f60bfed</vt:lpwstr>
  </property>
  <property fmtid="{D5CDD505-2E9C-101B-9397-08002B2CF9AE}" pid="14" name="MSIP_Label_7b94a7b8-f06c-4dfe-bdcc-9b548fd58c31_ContentBits">
    <vt:lpwstr>0</vt:lpwstr>
  </property>
  <property fmtid="{D5CDD505-2E9C-101B-9397-08002B2CF9AE}" pid="15" name="ContentTypeId">
    <vt:lpwstr>0x01010080D1F02C1D75F14BA2B4011E96EA457F</vt:lpwstr>
  </property>
  <property fmtid="{D5CDD505-2E9C-101B-9397-08002B2CF9AE}" pid="16" name="Order">
    <vt:r8>2697400</vt:r8>
  </property>
</Properties>
</file>